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571" r:id="rId2"/>
    <p:sldId id="264" r:id="rId3"/>
    <p:sldId id="263" r:id="rId4"/>
    <p:sldId id="359" r:id="rId5"/>
    <p:sldId id="403" r:id="rId6"/>
    <p:sldId id="747" r:id="rId7"/>
    <p:sldId id="435" r:id="rId8"/>
    <p:sldId id="436" r:id="rId9"/>
    <p:sldId id="748" r:id="rId10"/>
    <p:sldId id="751" r:id="rId11"/>
    <p:sldId id="752" r:id="rId12"/>
    <p:sldId id="753" r:id="rId13"/>
    <p:sldId id="749" r:id="rId14"/>
    <p:sldId id="750" r:id="rId15"/>
    <p:sldId id="293" r:id="rId16"/>
    <p:sldId id="760" r:id="rId17"/>
    <p:sldId id="761" r:id="rId18"/>
    <p:sldId id="762" r:id="rId19"/>
    <p:sldId id="763" r:id="rId20"/>
    <p:sldId id="515" r:id="rId21"/>
    <p:sldId id="599" r:id="rId22"/>
    <p:sldId id="521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89" autoAdjust="0"/>
    <p:restoredTop sz="94660"/>
  </p:normalViewPr>
  <p:slideViewPr>
    <p:cSldViewPr snapToGrid="0">
      <p:cViewPr>
        <p:scale>
          <a:sx n="50" d="100"/>
          <a:sy n="50" d="100"/>
        </p:scale>
        <p:origin x="1602" y="12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CB25EB0-04BF-4415-A115-13BCFA34274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OPPOSans R" panose="00020600040101010101" pitchFamily="18" charset="-122"/>
                <a:ea typeface="OPPOSans R" panose="00020600040101010101" pitchFamily="18" charset="-122"/>
              </a:defRPr>
            </a:lvl1pPr>
          </a:lstStyle>
          <a:p>
            <a:fld id="{70BD59A5-E156-4BAD-AA5D-674FF99999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OPPOSans R" panose="00020600040101010101" pitchFamily="18" charset="-122"/>
        <a:ea typeface="OPPOSans R" panose="00020600040101010101" pitchFamily="18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06BFBA98-3BD6-4565-A63A-5A4CF0442143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5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9AF7E1D7-22CA-486F-BE83-BF943FF12119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6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5C9A2B71-828B-4D09-BE16-CF5A91DF627E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10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C4610DE0-7642-4C80-9984-A98ECCA39DC4}" type="slidenum">
              <a:rPr lang="en-US" altLang="zh-CN" sz="1200">
                <a:latin typeface="FandolFang R" panose="00000500000000000000" pitchFamily="50" charset="-122"/>
                <a:ea typeface="FandolFang R" panose="00000500000000000000" pitchFamily="50" charset="-122"/>
              </a:rPr>
              <a:t>11</a:t>
            </a:fld>
            <a:endParaRPr lang="en-US" altLang="zh-CN" sz="1200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79413" y="684213"/>
            <a:ext cx="6096000" cy="3429000"/>
          </a:xfrm>
          <a:ln>
            <a:miter lim="800000"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86400" cy="4114800"/>
          </a:xfrm>
        </p:spPr>
        <p:txBody>
          <a:bodyPr/>
          <a:lstStyle/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5080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学习目标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巩固练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巩固练习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课堂小结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课后作业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20D2CFA-7D6F-4B2B-A36B-1C0C8918910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B3E1F8D-9649-499A-8F45-74C327DC50E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复习导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844632" y="550605"/>
            <a:ext cx="192396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复习导入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探索新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探索新知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知识提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知识提炼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阅读理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阅读理解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析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分析解答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回顾反思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试牛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小试牛刀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易错提醒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 userDrawn="1"/>
        </p:nvSpPr>
        <p:spPr>
          <a:xfrm>
            <a:off x="330486" y="550605"/>
            <a:ext cx="295226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3200" noProof="1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易错提醒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POSans R" panose="00020600040101010101" pitchFamily="18" charset="-122"/>
          <a:ea typeface="OPPOSans R" panose="00020600040101010101" pitchFamily="18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5.w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19.png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1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6.bin"/><Relationship Id="rId3" Type="http://schemas.openxmlformats.org/officeDocument/2006/relationships/image" Target="../media/image28.png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10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3.wmf"/><Relationship Id="rId3" Type="http://schemas.openxmlformats.org/officeDocument/2006/relationships/image" Target="../media/image35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7458193" y="-3113387"/>
            <a:ext cx="8971540" cy="9041742"/>
            <a:chOff x="7458193" y="-3113387"/>
            <a:chExt cx="8971540" cy="9041742"/>
          </a:xfrm>
        </p:grpSpPr>
        <p:sp>
          <p:nvSpPr>
            <p:cNvPr id="9" name="不完整圆 8"/>
            <p:cNvSpPr/>
            <p:nvPr/>
          </p:nvSpPr>
          <p:spPr>
            <a:xfrm>
              <a:off x="7458193" y="-3113387"/>
              <a:ext cx="8971540" cy="9041742"/>
            </a:xfrm>
            <a:prstGeom prst="pie">
              <a:avLst>
                <a:gd name="adj1" fmla="val 7703852"/>
                <a:gd name="adj2" fmla="val 12854466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8" name="不完整圆 7"/>
            <p:cNvSpPr/>
            <p:nvPr/>
          </p:nvSpPr>
          <p:spPr>
            <a:xfrm>
              <a:off x="8191875" y="-2344604"/>
              <a:ext cx="7504176" cy="7504176"/>
            </a:xfrm>
            <a:prstGeom prst="pie">
              <a:avLst>
                <a:gd name="adj1" fmla="val 5137998"/>
                <a:gd name="adj2" fmla="val 1625284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7" name="不完整圆 6"/>
            <p:cNvSpPr/>
            <p:nvPr/>
          </p:nvSpPr>
          <p:spPr>
            <a:xfrm>
              <a:off x="8596566" y="-1939913"/>
              <a:ext cx="6694794" cy="6694794"/>
            </a:xfrm>
            <a:prstGeom prst="pie">
              <a:avLst>
                <a:gd name="adj1" fmla="val 0"/>
                <a:gd name="adj2" fmla="val 1094315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67" b="24511"/>
            <a:stretch>
              <a:fillRect/>
            </a:stretch>
          </p:blipFill>
          <p:spPr>
            <a:xfrm>
              <a:off x="9098281" y="-1438198"/>
              <a:ext cx="5691364" cy="5691364"/>
            </a:xfrm>
            <a:prstGeom prst="ellipse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268099" y="2716279"/>
            <a:ext cx="8706618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auto">
              <a:defRPr/>
            </a:pPr>
            <a:r>
              <a:rPr lang="en-US" altLang="zh-CN" sz="48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6.1 </a:t>
            </a:r>
            <a:r>
              <a:rPr lang="zh-CN" altLang="en-US" sz="4800" noProof="1">
                <a:solidFill>
                  <a:schemeClr val="accent1"/>
                </a:solidFill>
                <a:latin typeface="OPPOSans H" panose="00020600040101010101" pitchFamily="18" charset="-122"/>
                <a:ea typeface="OPPOSans H" panose="00020600040101010101" pitchFamily="18" charset="-122"/>
                <a:cs typeface="微软雅黑" panose="020B0503020204020204" pitchFamily="34" charset="-122"/>
                <a:sym typeface="OPPOSans H" panose="00020600040101010101" pitchFamily="18" charset="-122"/>
              </a:rPr>
              <a:t>同分母分数加、减法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72362" y="1639798"/>
            <a:ext cx="5211445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defRPr/>
            </a:pPr>
            <a:r>
              <a:rPr lang="zh-CN" altLang="en-US" sz="28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五年级下册数学（人教版）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50533" y="4279493"/>
            <a:ext cx="6607660" cy="520412"/>
            <a:chOff x="4525670" y="4426857"/>
            <a:chExt cx="6607660" cy="520412"/>
          </a:xfrm>
        </p:grpSpPr>
        <p:sp>
          <p:nvSpPr>
            <p:cNvPr id="13" name="文本框 12"/>
            <p:cNvSpPr txBox="1"/>
            <p:nvPr/>
          </p:nvSpPr>
          <p:spPr>
            <a:xfrm>
              <a:off x="6209844" y="4426857"/>
              <a:ext cx="3239312" cy="52041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 fontAlgn="auto">
                <a:defRPr/>
              </a:pPr>
              <a:r>
                <a:rPr lang="zh-CN" altLang="en-US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微软雅黑" panose="020B0503020204020204" pitchFamily="34" charset="-122"/>
                  <a:sym typeface="OPPOSans R" panose="00020600040101010101" pitchFamily="18" charset="-122"/>
                </a:rPr>
                <a:t>授课人：</a:t>
              </a:r>
              <a:r>
                <a:rPr lang="en-US" altLang="zh-CN" noProof="1" smtClean="0">
                  <a:solidFill>
                    <a:schemeClr val="bg1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微软雅黑" panose="020B0503020204020204" pitchFamily="34" charset="-122"/>
                  <a:sym typeface="OPPOSans R" panose="00020600040101010101" pitchFamily="18" charset="-122"/>
                </a:rPr>
                <a:t>PPT818</a:t>
              </a:r>
              <a:endParaRPr lang="zh-CN" altLang="en-US" noProof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endParaRP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9537476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4525670" y="4686532"/>
              <a:ext cx="1595854" cy="0"/>
            </a:xfrm>
            <a:prstGeom prst="line">
              <a:avLst/>
            </a:prstGeom>
            <a:ln w="127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0" scaled="0"/>
              </a:gradFill>
              <a:head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>
            <a:off x="-3475512" y="6372265"/>
            <a:ext cx="4094480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78382" y="3601543"/>
            <a:ext cx="7292954" cy="3077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dist" fontAlgn="auto">
              <a:defRPr/>
            </a:pPr>
            <a:r>
              <a:rPr lang="en-US" altLang="zh-CN" sz="1400" noProof="1">
                <a:solidFill>
                  <a:schemeClr val="bg1">
                    <a:lumMod val="50000"/>
                  </a:schemeClr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微软雅黑" panose="020B0503020204020204" pitchFamily="34" charset="-122"/>
                <a:sym typeface="OPPOSans R" panose="00020600040101010101" pitchFamily="18" charset="-122"/>
              </a:rPr>
              <a:t>WITH THE DENOMINATOR FRACTION ADDITION, SUBTRACTION</a:t>
            </a:r>
            <a:endParaRPr lang="zh-CN" altLang="en-US" sz="1400" noProof="1">
              <a:solidFill>
                <a:schemeClr val="bg1">
                  <a:lumMod val="50000"/>
                </a:schemeClr>
              </a:solidFill>
              <a:latin typeface="OPPOSans R" panose="00020600040101010101" pitchFamily="18" charset="-122"/>
              <a:ea typeface="OPPOSans R" panose="00020600040101010101" pitchFamily="18" charset="-122"/>
              <a:cs typeface="微软雅黑" panose="020B0503020204020204" pitchFamily="34" charset="-122"/>
              <a:sym typeface="OPPOSans R" panose="00020600040101010101" pitchFamily="18" charset="-122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-485644" y="5168337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20" name="矩形: 圆角 19"/>
          <p:cNvSpPr/>
          <p:nvPr/>
        </p:nvSpPr>
        <p:spPr>
          <a:xfrm>
            <a:off x="3209658" y="5708418"/>
            <a:ext cx="8971540" cy="299973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85000"/>
                  <a:alpha val="31000"/>
                </a:schemeClr>
              </a:gs>
              <a:gs pos="100000">
                <a:schemeClr val="bg1">
                  <a:lumMod val="9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485644" y="-370328"/>
            <a:ext cx="1599686" cy="1599686"/>
            <a:chOff x="-913255" y="-746252"/>
            <a:chExt cx="2362708" cy="2362708"/>
          </a:xfrm>
        </p:grpSpPr>
        <p:sp>
          <p:nvSpPr>
            <p:cNvPr id="4" name="椭圆 3"/>
            <p:cNvSpPr/>
            <p:nvPr/>
          </p:nvSpPr>
          <p:spPr>
            <a:xfrm>
              <a:off x="-913255" y="-746252"/>
              <a:ext cx="2362708" cy="23627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-479691" y="-312688"/>
              <a:ext cx="1495581" cy="1495581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FandolFang R" panose="00000500000000000000" pitchFamily="50" charset="-122"/>
                <a:ea typeface="FandolFang R" panose="00000500000000000000" pitchFamily="50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H="1">
            <a:off x="0" y="2252943"/>
            <a:ext cx="4926904" cy="0"/>
          </a:xfrm>
          <a:prstGeom prst="line">
            <a:avLst/>
          </a:prstGeom>
          <a:ln w="6350">
            <a:gradFill>
              <a:gsLst>
                <a:gs pos="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7135057" y="1854490"/>
            <a:ext cx="776865" cy="776865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>
                <a:latin typeface="OPPOSans H" panose="00020600040101010101" pitchFamily="18" charset="-122"/>
                <a:ea typeface="OPPOSans H" panose="00020600040101010101" pitchFamily="18" charset="-122"/>
                <a:sym typeface="OPPOSans H" panose="00020600040101010101" pitchFamily="18" charset="-122"/>
              </a:rPr>
              <a:t>+</a:t>
            </a:r>
            <a:endParaRPr lang="zh-CN" altLang="en-US" sz="7200">
              <a:latin typeface="OPPOSans H" panose="00020600040101010101" pitchFamily="18" charset="-122"/>
              <a:ea typeface="OPPOSans H" panose="00020600040101010101" pitchFamily="18" charset="-122"/>
              <a:sym typeface="OPPOSans H" panose="00020600040101010101" pitchFamily="18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672656" y="3131777"/>
            <a:ext cx="776865" cy="7768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OPPOSans H" panose="00020600040101010101" pitchFamily="18" charset="-122"/>
                <a:ea typeface="OPPOSans H" panose="00020600040101010101" pitchFamily="18" charset="-122"/>
                <a:sym typeface="OPPOSans H" panose="00020600040101010101" pitchFamily="18" charset="-122"/>
              </a:rPr>
              <a:t>-</a:t>
            </a:r>
            <a:endParaRPr lang="zh-CN" altLang="en-US" sz="7200">
              <a:solidFill>
                <a:schemeClr val="bg1"/>
              </a:solidFill>
              <a:latin typeface="OPPOSans H" panose="00020600040101010101" pitchFamily="18" charset="-122"/>
              <a:ea typeface="OPPOSans H" panose="00020600040101010101" pitchFamily="18" charset="-122"/>
              <a:sym typeface="OPPOSans H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0"/>
          <p:cNvGrpSpPr/>
          <p:nvPr/>
        </p:nvGrpSpPr>
        <p:grpSpPr>
          <a:xfrm>
            <a:off x="1519239" y="1543772"/>
            <a:ext cx="3181910" cy="1114962"/>
            <a:chOff x="511" y="1476"/>
            <a:chExt cx="1087" cy="729"/>
          </a:xfrm>
        </p:grpSpPr>
        <p:grpSp>
          <p:nvGrpSpPr>
            <p:cNvPr id="16386" name="Group 21"/>
            <p:cNvGrpSpPr/>
            <p:nvPr/>
          </p:nvGrpSpPr>
          <p:grpSpPr>
            <a:xfrm>
              <a:off x="511" y="1476"/>
              <a:ext cx="374" cy="729"/>
              <a:chOff x="613" y="2302"/>
              <a:chExt cx="374" cy="729"/>
            </a:xfrm>
          </p:grpSpPr>
          <p:sp>
            <p:nvSpPr>
              <p:cNvPr id="16387" name="Rectangle 22"/>
              <p:cNvSpPr>
                <a:spLocks noChangeArrowheads="1"/>
              </p:cNvSpPr>
              <p:nvPr/>
            </p:nvSpPr>
            <p:spPr bwMode="auto">
              <a:xfrm>
                <a:off x="675" y="2701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8</a:t>
                </a:r>
              </a:p>
            </p:txBody>
          </p:sp>
          <p:grpSp>
            <p:nvGrpSpPr>
              <p:cNvPr id="16388" name="Group 23"/>
              <p:cNvGrpSpPr/>
              <p:nvPr/>
            </p:nvGrpSpPr>
            <p:grpSpPr>
              <a:xfrm>
                <a:off x="613" y="2302"/>
                <a:ext cx="374" cy="401"/>
                <a:chOff x="613" y="2302"/>
                <a:chExt cx="374" cy="401"/>
              </a:xfrm>
            </p:grpSpPr>
            <p:sp>
              <p:nvSpPr>
                <p:cNvPr id="40" name="Line 24"/>
                <p:cNvSpPr>
                  <a:spLocks noChangeShapeType="1"/>
                </p:cNvSpPr>
                <p:nvPr/>
              </p:nvSpPr>
              <p:spPr bwMode="auto">
                <a:xfrm>
                  <a:off x="613" y="2703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50000"/>
                    </a:lnSpc>
                    <a:buFont typeface="Arial" panose="020B0604020202020204" pitchFamily="34" charset="0"/>
                    <a:buNone/>
                    <a:defRPr/>
                  </a:pPr>
                  <a:endPara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6390" name="Rectangle 25"/>
                <p:cNvSpPr>
                  <a:spLocks noChangeArrowheads="1"/>
                </p:cNvSpPr>
                <p:nvPr/>
              </p:nvSpPr>
              <p:spPr bwMode="auto">
                <a:xfrm>
                  <a:off x="689" y="2302"/>
                  <a:ext cx="298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400" b="1">
                      <a:solidFill>
                        <a:srgbClr val="00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</p:txBody>
            </p:sp>
          </p:grpSp>
        </p:grpSp>
        <p:sp>
          <p:nvSpPr>
            <p:cNvPr id="16391" name="Rectangle 26"/>
            <p:cNvSpPr>
              <a:spLocks noChangeArrowheads="1"/>
            </p:cNvSpPr>
            <p:nvPr/>
          </p:nvSpPr>
          <p:spPr bwMode="auto">
            <a:xfrm>
              <a:off x="1276" y="1680"/>
              <a:ext cx="3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  <p:sp>
          <p:nvSpPr>
            <p:cNvPr id="16392" name="Rectangle 27"/>
            <p:cNvSpPr>
              <a:spLocks noChangeArrowheads="1"/>
            </p:cNvSpPr>
            <p:nvPr/>
          </p:nvSpPr>
          <p:spPr bwMode="auto">
            <a:xfrm>
              <a:off x="775" y="1665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－</a:t>
              </a:r>
            </a:p>
          </p:txBody>
        </p:sp>
        <p:grpSp>
          <p:nvGrpSpPr>
            <p:cNvPr id="16393" name="Group 28"/>
            <p:cNvGrpSpPr/>
            <p:nvPr/>
          </p:nvGrpSpPr>
          <p:grpSpPr>
            <a:xfrm>
              <a:off x="982" y="1476"/>
              <a:ext cx="352" cy="719"/>
              <a:chOff x="675" y="2308"/>
              <a:chExt cx="352" cy="719"/>
            </a:xfrm>
          </p:grpSpPr>
          <p:sp>
            <p:nvSpPr>
              <p:cNvPr id="16394" name="Rectangle 29"/>
              <p:cNvSpPr>
                <a:spLocks noChangeArrowheads="1"/>
              </p:cNvSpPr>
              <p:nvPr/>
            </p:nvSpPr>
            <p:spPr bwMode="auto">
              <a:xfrm>
                <a:off x="744" y="2697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8</a:t>
                </a:r>
              </a:p>
            </p:txBody>
          </p:sp>
          <p:grpSp>
            <p:nvGrpSpPr>
              <p:cNvPr id="16395" name="Group 30"/>
              <p:cNvGrpSpPr/>
              <p:nvPr/>
            </p:nvGrpSpPr>
            <p:grpSpPr>
              <a:xfrm>
                <a:off x="675" y="2308"/>
                <a:ext cx="315" cy="400"/>
                <a:chOff x="675" y="2308"/>
                <a:chExt cx="315" cy="400"/>
              </a:xfrm>
            </p:grpSpPr>
            <p:sp>
              <p:nvSpPr>
                <p:cNvPr id="36" name="Line 31"/>
                <p:cNvSpPr>
                  <a:spLocks noChangeShapeType="1"/>
                </p:cNvSpPr>
                <p:nvPr/>
              </p:nvSpPr>
              <p:spPr bwMode="auto">
                <a:xfrm>
                  <a:off x="675" y="2708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50000"/>
                    </a:lnSpc>
                    <a:buFont typeface="Arial" panose="020B0604020202020204" pitchFamily="34" charset="0"/>
                    <a:buNone/>
                    <a:defRPr/>
                  </a:pPr>
                  <a:endPara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6397" name="Rectangle 32"/>
                <p:cNvSpPr>
                  <a:spLocks noChangeArrowheads="1"/>
                </p:cNvSpPr>
                <p:nvPr/>
              </p:nvSpPr>
              <p:spPr bwMode="auto">
                <a:xfrm>
                  <a:off x="766" y="2308"/>
                  <a:ext cx="224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400" b="1">
                      <a:solidFill>
                        <a:srgbClr val="00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</a:t>
                  </a:r>
                </a:p>
              </p:txBody>
            </p:sp>
          </p:grpSp>
        </p:grp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532702" y="3144328"/>
            <a:ext cx="7140575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想一想：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怎样计算呢？</a:t>
            </a:r>
            <a:endParaRPr lang="en-US" altLang="zh-CN" sz="24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2.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你是怎样想的？</a:t>
            </a:r>
            <a:endParaRPr lang="en-US" altLang="zh-CN" sz="24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3.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计算时要注意什么？</a:t>
            </a:r>
          </a:p>
        </p:txBody>
      </p:sp>
      <p:grpSp>
        <p:nvGrpSpPr>
          <p:cNvPr id="2" name="Group 35"/>
          <p:cNvGrpSpPr/>
          <p:nvPr/>
        </p:nvGrpSpPr>
        <p:grpSpPr>
          <a:xfrm>
            <a:off x="4337050" y="2101641"/>
            <a:ext cx="1296988" cy="505543"/>
            <a:chOff x="1957" y="2493"/>
            <a:chExt cx="523" cy="319"/>
          </a:xfrm>
        </p:grpSpPr>
        <p:sp>
          <p:nvSpPr>
            <p:cNvPr id="5" name="Line 36"/>
            <p:cNvSpPr>
              <a:spLocks noChangeShapeType="1"/>
            </p:cNvSpPr>
            <p:nvPr/>
          </p:nvSpPr>
          <p:spPr bwMode="auto">
            <a:xfrm>
              <a:off x="1957" y="2535"/>
              <a:ext cx="52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6401" name="Rectangle 37"/>
            <p:cNvSpPr>
              <a:spLocks noChangeArrowheads="1"/>
            </p:cNvSpPr>
            <p:nvPr/>
          </p:nvSpPr>
          <p:spPr bwMode="auto">
            <a:xfrm>
              <a:off x="2135" y="2493"/>
              <a:ext cx="24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8</a:t>
              </a:r>
            </a:p>
          </p:txBody>
        </p:sp>
      </p:grpSp>
      <p:grpSp>
        <p:nvGrpSpPr>
          <p:cNvPr id="7" name="Group 144"/>
          <p:cNvGrpSpPr/>
          <p:nvPr/>
        </p:nvGrpSpPr>
        <p:grpSpPr>
          <a:xfrm>
            <a:off x="4435476" y="1536702"/>
            <a:ext cx="1152525" cy="511176"/>
            <a:chOff x="2200" y="1255"/>
            <a:chExt cx="403" cy="322"/>
          </a:xfrm>
        </p:grpSpPr>
        <p:sp>
          <p:nvSpPr>
            <p:cNvPr id="16403" name="Rectangle 38"/>
            <p:cNvSpPr>
              <a:spLocks noChangeArrowheads="1"/>
            </p:cNvSpPr>
            <p:nvPr/>
          </p:nvSpPr>
          <p:spPr bwMode="auto">
            <a:xfrm>
              <a:off x="2496" y="1255"/>
              <a:ext cx="10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16404" name="Rectangle 39"/>
            <p:cNvSpPr>
              <a:spLocks noChangeArrowheads="1"/>
            </p:cNvSpPr>
            <p:nvPr/>
          </p:nvSpPr>
          <p:spPr bwMode="auto">
            <a:xfrm>
              <a:off x="2200" y="1256"/>
              <a:ext cx="10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16405" name="Rectangle 40"/>
            <p:cNvSpPr>
              <a:spLocks noChangeArrowheads="1"/>
            </p:cNvSpPr>
            <p:nvPr/>
          </p:nvSpPr>
          <p:spPr bwMode="auto">
            <a:xfrm>
              <a:off x="2315" y="1259"/>
              <a:ext cx="19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－</a:t>
              </a:r>
            </a:p>
          </p:txBody>
        </p:sp>
      </p:grp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5885969" y="1813850"/>
            <a:ext cx="827088" cy="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7384916" y="1812371"/>
            <a:ext cx="647700" cy="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</a:p>
        </p:txBody>
      </p:sp>
      <p:grpSp>
        <p:nvGrpSpPr>
          <p:cNvPr id="13" name="Group 45"/>
          <p:cNvGrpSpPr/>
          <p:nvPr/>
        </p:nvGrpSpPr>
        <p:grpSpPr>
          <a:xfrm>
            <a:off x="7803869" y="1416051"/>
            <a:ext cx="789351" cy="1206500"/>
            <a:chOff x="2718" y="2083"/>
            <a:chExt cx="276" cy="760"/>
          </a:xfrm>
        </p:grpSpPr>
        <p:grpSp>
          <p:nvGrpSpPr>
            <p:cNvPr id="16409" name="Group 46"/>
            <p:cNvGrpSpPr/>
            <p:nvPr/>
          </p:nvGrpSpPr>
          <p:grpSpPr>
            <a:xfrm>
              <a:off x="2738" y="2525"/>
              <a:ext cx="256" cy="318"/>
              <a:chOff x="2738" y="2525"/>
              <a:chExt cx="256" cy="318"/>
            </a:xfrm>
          </p:grpSpPr>
          <p:sp>
            <p:nvSpPr>
              <p:cNvPr id="16410" name="Rectangle 47"/>
              <p:cNvSpPr>
                <a:spLocks noChangeArrowheads="1"/>
              </p:cNvSpPr>
              <p:nvPr/>
            </p:nvSpPr>
            <p:spPr bwMode="auto">
              <a:xfrm>
                <a:off x="2778" y="2525"/>
                <a:ext cx="216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4</a:t>
                </a:r>
              </a:p>
            </p:txBody>
          </p:sp>
          <p:sp>
            <p:nvSpPr>
              <p:cNvPr id="17" name="Line 48"/>
              <p:cNvSpPr>
                <a:spLocks noChangeShapeType="1"/>
              </p:cNvSpPr>
              <p:nvPr/>
            </p:nvSpPr>
            <p:spPr bwMode="auto">
              <a:xfrm>
                <a:off x="2738" y="2538"/>
                <a:ext cx="18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endParaRPr lang="zh-CN" altLang="en-US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6412" name="Rectangle 49"/>
            <p:cNvSpPr>
              <a:spLocks noChangeArrowheads="1"/>
            </p:cNvSpPr>
            <p:nvPr/>
          </p:nvSpPr>
          <p:spPr bwMode="auto">
            <a:xfrm>
              <a:off x="2718" y="2083"/>
              <a:ext cx="21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1</a:t>
              </a:r>
            </a:p>
          </p:txBody>
        </p:sp>
      </p:grpSp>
      <p:grpSp>
        <p:nvGrpSpPr>
          <p:cNvPr id="18" name="Group 53"/>
          <p:cNvGrpSpPr/>
          <p:nvPr/>
        </p:nvGrpSpPr>
        <p:grpSpPr>
          <a:xfrm>
            <a:off x="6532563" y="1290639"/>
            <a:ext cx="685800" cy="1123950"/>
            <a:chOff x="2723" y="1995"/>
            <a:chExt cx="240" cy="708"/>
          </a:xfrm>
        </p:grpSpPr>
        <p:grpSp>
          <p:nvGrpSpPr>
            <p:cNvPr id="16414" name="Group 54"/>
            <p:cNvGrpSpPr/>
            <p:nvPr/>
          </p:nvGrpSpPr>
          <p:grpSpPr>
            <a:xfrm>
              <a:off x="2723" y="2385"/>
              <a:ext cx="240" cy="318"/>
              <a:chOff x="2723" y="2385"/>
              <a:chExt cx="240" cy="318"/>
            </a:xfrm>
          </p:grpSpPr>
          <p:sp>
            <p:nvSpPr>
              <p:cNvPr id="16415" name="Rectangle 55"/>
              <p:cNvSpPr>
                <a:spLocks noChangeArrowheads="1"/>
              </p:cNvSpPr>
              <p:nvPr/>
            </p:nvSpPr>
            <p:spPr bwMode="auto">
              <a:xfrm>
                <a:off x="2747" y="2385"/>
                <a:ext cx="216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8</a:t>
                </a:r>
              </a:p>
            </p:txBody>
          </p:sp>
          <p:sp>
            <p:nvSpPr>
              <p:cNvPr id="22" name="Line 56"/>
              <p:cNvSpPr>
                <a:spLocks noChangeShapeType="1"/>
              </p:cNvSpPr>
              <p:nvPr/>
            </p:nvSpPr>
            <p:spPr bwMode="auto">
              <a:xfrm>
                <a:off x="2723" y="2451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endParaRPr lang="zh-CN" altLang="en-US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6417" name="Rectangle 57"/>
            <p:cNvSpPr>
              <a:spLocks noChangeArrowheads="1"/>
            </p:cNvSpPr>
            <p:nvPr/>
          </p:nvSpPr>
          <p:spPr bwMode="auto">
            <a:xfrm>
              <a:off x="2732" y="1995"/>
              <a:ext cx="21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2</a:t>
              </a:r>
            </a:p>
          </p:txBody>
        </p:sp>
      </p:grpSp>
      <p:sp>
        <p:nvSpPr>
          <p:cNvPr id="6" name="Line 58"/>
          <p:cNvSpPr>
            <a:spLocks noChangeShapeType="1"/>
          </p:cNvSpPr>
          <p:nvPr/>
        </p:nvSpPr>
        <p:spPr bwMode="auto">
          <a:xfrm flipV="1">
            <a:off x="6619875" y="2370138"/>
            <a:ext cx="439738" cy="21590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4" name="Line 59"/>
          <p:cNvSpPr>
            <a:spLocks noChangeShapeType="1"/>
          </p:cNvSpPr>
          <p:nvPr/>
        </p:nvSpPr>
        <p:spPr bwMode="auto">
          <a:xfrm flipV="1">
            <a:off x="6629400" y="1747838"/>
            <a:ext cx="388938" cy="21590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" name="Text Box 60"/>
          <p:cNvSpPr txBox="1">
            <a:spLocks noChangeArrowheads="1"/>
          </p:cNvSpPr>
          <p:nvPr/>
        </p:nvSpPr>
        <p:spPr bwMode="auto">
          <a:xfrm>
            <a:off x="6642101" y="2554289"/>
            <a:ext cx="519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sp>
        <p:nvSpPr>
          <p:cNvPr id="26" name="Text Box 61"/>
          <p:cNvSpPr txBox="1">
            <a:spLocks noChangeArrowheads="1"/>
          </p:cNvSpPr>
          <p:nvPr/>
        </p:nvSpPr>
        <p:spPr bwMode="auto">
          <a:xfrm>
            <a:off x="6599239" y="815975"/>
            <a:ext cx="64928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12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charRg st="12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35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charRg st="35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3"/>
          <p:cNvSpPr txBox="1">
            <a:spLocks noChangeArrowheads="1"/>
          </p:cNvSpPr>
          <p:nvPr/>
        </p:nvSpPr>
        <p:spPr bwMode="auto">
          <a:xfrm>
            <a:off x="1325563" y="1203325"/>
            <a:ext cx="10018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观察下面的两个算式，有什么共同点吗？</a:t>
            </a:r>
          </a:p>
        </p:txBody>
      </p:sp>
      <p:sp>
        <p:nvSpPr>
          <p:cNvPr id="18437" name="Rectangle 22"/>
          <p:cNvSpPr>
            <a:spLocks noChangeArrowheads="1"/>
          </p:cNvSpPr>
          <p:nvPr/>
        </p:nvSpPr>
        <p:spPr bwMode="auto">
          <a:xfrm>
            <a:off x="2252056" y="2687091"/>
            <a:ext cx="702684" cy="50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8</a:t>
            </a:r>
          </a:p>
        </p:txBody>
      </p:sp>
      <p:sp>
        <p:nvSpPr>
          <p:cNvPr id="15" name="Line 24"/>
          <p:cNvSpPr>
            <a:spLocks noChangeShapeType="1"/>
          </p:cNvSpPr>
          <p:nvPr/>
        </p:nvSpPr>
        <p:spPr bwMode="auto">
          <a:xfrm>
            <a:off x="2132014" y="2698456"/>
            <a:ext cx="66462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440" name="Rectangle 25"/>
          <p:cNvSpPr>
            <a:spLocks noChangeArrowheads="1"/>
          </p:cNvSpPr>
          <p:nvPr/>
        </p:nvSpPr>
        <p:spPr bwMode="auto">
          <a:xfrm>
            <a:off x="2395521" y="2049975"/>
            <a:ext cx="872499" cy="50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8441" name="Rectangle 26"/>
          <p:cNvSpPr>
            <a:spLocks noChangeArrowheads="1"/>
          </p:cNvSpPr>
          <p:nvPr/>
        </p:nvSpPr>
        <p:spPr bwMode="auto">
          <a:xfrm>
            <a:off x="4228356" y="2366241"/>
            <a:ext cx="942768" cy="50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</a:p>
        </p:txBody>
      </p:sp>
      <p:sp>
        <p:nvSpPr>
          <p:cNvPr id="18442" name="Rectangle 27"/>
          <p:cNvSpPr>
            <a:spLocks noChangeArrowheads="1"/>
          </p:cNvSpPr>
          <p:nvPr/>
        </p:nvSpPr>
        <p:spPr bwMode="auto">
          <a:xfrm>
            <a:off x="2884472" y="2361658"/>
            <a:ext cx="562148" cy="50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</a:p>
        </p:txBody>
      </p:sp>
      <p:sp>
        <p:nvSpPr>
          <p:cNvPr id="18444" name="Rectangle 29"/>
          <p:cNvSpPr>
            <a:spLocks noChangeArrowheads="1"/>
          </p:cNvSpPr>
          <p:nvPr/>
        </p:nvSpPr>
        <p:spPr bwMode="auto">
          <a:xfrm>
            <a:off x="3581300" y="2682507"/>
            <a:ext cx="828582" cy="50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8</a:t>
            </a: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>
            <a:off x="3511032" y="2695400"/>
            <a:ext cx="66462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447" name="Rectangle 32"/>
          <p:cNvSpPr>
            <a:spLocks noChangeArrowheads="1"/>
          </p:cNvSpPr>
          <p:nvPr/>
        </p:nvSpPr>
        <p:spPr bwMode="auto">
          <a:xfrm>
            <a:off x="3695487" y="2022474"/>
            <a:ext cx="655838" cy="50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34" name="Line 36"/>
          <p:cNvSpPr>
            <a:spLocks noChangeShapeType="1"/>
          </p:cNvSpPr>
          <p:nvPr/>
        </p:nvSpPr>
        <p:spPr bwMode="auto">
          <a:xfrm>
            <a:off x="4878389" y="2708880"/>
            <a:ext cx="1296035" cy="158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450" name="Rectangle 37"/>
          <p:cNvSpPr>
            <a:spLocks noChangeArrowheads="1"/>
          </p:cNvSpPr>
          <p:nvPr/>
        </p:nvSpPr>
        <p:spPr bwMode="auto">
          <a:xfrm>
            <a:off x="5319487" y="2727188"/>
            <a:ext cx="617042" cy="504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8</a:t>
            </a:r>
          </a:p>
        </p:txBody>
      </p:sp>
      <p:sp>
        <p:nvSpPr>
          <p:cNvPr id="18452" name="Rectangle 38"/>
          <p:cNvSpPr>
            <a:spLocks noChangeArrowheads="1"/>
          </p:cNvSpPr>
          <p:nvPr/>
        </p:nvSpPr>
        <p:spPr bwMode="auto">
          <a:xfrm>
            <a:off x="5823969" y="2017395"/>
            <a:ext cx="306005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18453" name="Rectangle 39"/>
          <p:cNvSpPr>
            <a:spLocks noChangeArrowheads="1"/>
          </p:cNvSpPr>
          <p:nvPr/>
        </p:nvSpPr>
        <p:spPr bwMode="auto">
          <a:xfrm>
            <a:off x="4977449" y="2018984"/>
            <a:ext cx="306005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8454" name="Rectangle 40"/>
          <p:cNvSpPr>
            <a:spLocks noChangeArrowheads="1"/>
          </p:cNvSpPr>
          <p:nvPr/>
        </p:nvSpPr>
        <p:spPr bwMode="auto">
          <a:xfrm>
            <a:off x="5306333" y="2023752"/>
            <a:ext cx="549094" cy="505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＋</a:t>
            </a:r>
          </a:p>
        </p:txBody>
      </p:sp>
      <p:sp>
        <p:nvSpPr>
          <p:cNvPr id="18455" name="Rectangle 42"/>
          <p:cNvSpPr>
            <a:spLocks noChangeArrowheads="1"/>
          </p:cNvSpPr>
          <p:nvPr/>
        </p:nvSpPr>
        <p:spPr bwMode="auto">
          <a:xfrm>
            <a:off x="6415724" y="2361498"/>
            <a:ext cx="826770" cy="5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</a:p>
        </p:txBody>
      </p:sp>
      <p:sp>
        <p:nvSpPr>
          <p:cNvPr id="18456" name="Rectangle 44"/>
          <p:cNvSpPr>
            <a:spLocks noChangeArrowheads="1"/>
          </p:cNvSpPr>
          <p:nvPr/>
        </p:nvSpPr>
        <p:spPr bwMode="auto">
          <a:xfrm>
            <a:off x="7797484" y="2350071"/>
            <a:ext cx="648335" cy="50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</a:p>
        </p:txBody>
      </p:sp>
      <p:sp>
        <p:nvSpPr>
          <p:cNvPr id="18459" name="Rectangle 47"/>
          <p:cNvSpPr>
            <a:spLocks noChangeArrowheads="1"/>
          </p:cNvSpPr>
          <p:nvPr/>
        </p:nvSpPr>
        <p:spPr bwMode="auto">
          <a:xfrm>
            <a:off x="8445820" y="2661589"/>
            <a:ext cx="617220" cy="50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</a:t>
            </a:r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8402957" y="2678249"/>
            <a:ext cx="54006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461" name="Rectangle 49"/>
          <p:cNvSpPr>
            <a:spLocks noChangeArrowheads="1"/>
          </p:cNvSpPr>
          <p:nvPr/>
        </p:nvSpPr>
        <p:spPr bwMode="auto">
          <a:xfrm>
            <a:off x="8244527" y="2044695"/>
            <a:ext cx="617220" cy="504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1</a:t>
            </a:r>
          </a:p>
        </p:txBody>
      </p:sp>
      <p:sp>
        <p:nvSpPr>
          <p:cNvPr id="18464" name="Rectangle 55"/>
          <p:cNvSpPr>
            <a:spLocks noChangeArrowheads="1"/>
          </p:cNvSpPr>
          <p:nvPr/>
        </p:nvSpPr>
        <p:spPr bwMode="auto">
          <a:xfrm>
            <a:off x="7142164" y="2661446"/>
            <a:ext cx="617220" cy="50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8</a:t>
            </a:r>
          </a:p>
        </p:txBody>
      </p:sp>
      <p:sp>
        <p:nvSpPr>
          <p:cNvPr id="55" name="Line 56"/>
          <p:cNvSpPr>
            <a:spLocks noChangeShapeType="1"/>
          </p:cNvSpPr>
          <p:nvPr/>
        </p:nvSpPr>
        <p:spPr bwMode="auto">
          <a:xfrm>
            <a:off x="7073584" y="2692447"/>
            <a:ext cx="64865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466" name="Rectangle 57"/>
          <p:cNvSpPr>
            <a:spLocks noChangeArrowheads="1"/>
          </p:cNvSpPr>
          <p:nvPr/>
        </p:nvSpPr>
        <p:spPr bwMode="auto">
          <a:xfrm>
            <a:off x="7099302" y="2042790"/>
            <a:ext cx="617220" cy="50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4</a:t>
            </a:r>
          </a:p>
        </p:txBody>
      </p:sp>
      <p:sp>
        <p:nvSpPr>
          <p:cNvPr id="18470" name="Rectangle 22"/>
          <p:cNvSpPr>
            <a:spLocks noChangeArrowheads="1"/>
          </p:cNvSpPr>
          <p:nvPr/>
        </p:nvSpPr>
        <p:spPr bwMode="auto">
          <a:xfrm>
            <a:off x="2223475" y="4486378"/>
            <a:ext cx="702652" cy="50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8</a:t>
            </a:r>
          </a:p>
        </p:txBody>
      </p:sp>
      <p:sp>
        <p:nvSpPr>
          <p:cNvPr id="67" name="Line 24"/>
          <p:cNvSpPr>
            <a:spLocks noChangeShapeType="1"/>
          </p:cNvSpPr>
          <p:nvPr/>
        </p:nvSpPr>
        <p:spPr bwMode="auto">
          <a:xfrm>
            <a:off x="2103439" y="4493033"/>
            <a:ext cx="66459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473" name="Rectangle 25"/>
          <p:cNvSpPr>
            <a:spLocks noChangeArrowheads="1"/>
          </p:cNvSpPr>
          <p:nvPr/>
        </p:nvSpPr>
        <p:spPr bwMode="auto">
          <a:xfrm>
            <a:off x="2366933" y="3848645"/>
            <a:ext cx="872460" cy="50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8474" name="Rectangle 26"/>
          <p:cNvSpPr>
            <a:spLocks noChangeArrowheads="1"/>
          </p:cNvSpPr>
          <p:nvPr/>
        </p:nvSpPr>
        <p:spPr bwMode="auto">
          <a:xfrm>
            <a:off x="4199685" y="4165218"/>
            <a:ext cx="942725" cy="50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</a:p>
        </p:txBody>
      </p:sp>
      <p:sp>
        <p:nvSpPr>
          <p:cNvPr id="18475" name="Rectangle 27"/>
          <p:cNvSpPr>
            <a:spLocks noChangeArrowheads="1"/>
          </p:cNvSpPr>
          <p:nvPr/>
        </p:nvSpPr>
        <p:spPr bwMode="auto">
          <a:xfrm>
            <a:off x="2855862" y="4160630"/>
            <a:ext cx="562122" cy="50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－</a:t>
            </a:r>
          </a:p>
        </p:txBody>
      </p:sp>
      <p:sp>
        <p:nvSpPr>
          <p:cNvPr id="18477" name="Rectangle 29"/>
          <p:cNvSpPr>
            <a:spLocks noChangeArrowheads="1"/>
          </p:cNvSpPr>
          <p:nvPr/>
        </p:nvSpPr>
        <p:spPr bwMode="auto">
          <a:xfrm>
            <a:off x="3552659" y="4481790"/>
            <a:ext cx="828544" cy="50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8</a:t>
            </a:r>
          </a:p>
        </p:txBody>
      </p:sp>
      <p:sp>
        <p:nvSpPr>
          <p:cNvPr id="74" name="Line 31"/>
          <p:cNvSpPr>
            <a:spLocks noChangeShapeType="1"/>
          </p:cNvSpPr>
          <p:nvPr/>
        </p:nvSpPr>
        <p:spPr bwMode="auto">
          <a:xfrm>
            <a:off x="3482394" y="4491504"/>
            <a:ext cx="66459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480" name="Rectangle 32"/>
          <p:cNvSpPr>
            <a:spLocks noChangeArrowheads="1"/>
          </p:cNvSpPr>
          <p:nvPr/>
        </p:nvSpPr>
        <p:spPr bwMode="auto">
          <a:xfrm>
            <a:off x="3666840" y="3821117"/>
            <a:ext cx="655809" cy="50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77" name="Line 36"/>
          <p:cNvSpPr>
            <a:spLocks noChangeShapeType="1"/>
          </p:cNvSpPr>
          <p:nvPr/>
        </p:nvSpPr>
        <p:spPr bwMode="auto">
          <a:xfrm>
            <a:off x="4921441" y="4501823"/>
            <a:ext cx="1295976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483" name="Rectangle 37"/>
          <p:cNvSpPr>
            <a:spLocks noChangeArrowheads="1"/>
          </p:cNvSpPr>
          <p:nvPr/>
        </p:nvSpPr>
        <p:spPr bwMode="auto">
          <a:xfrm>
            <a:off x="5362519" y="4526514"/>
            <a:ext cx="617013" cy="50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8</a:t>
            </a:r>
          </a:p>
        </p:txBody>
      </p:sp>
      <p:sp>
        <p:nvSpPr>
          <p:cNvPr id="18485" name="Rectangle 38"/>
          <p:cNvSpPr>
            <a:spLocks noChangeArrowheads="1"/>
          </p:cNvSpPr>
          <p:nvPr/>
        </p:nvSpPr>
        <p:spPr bwMode="auto">
          <a:xfrm>
            <a:off x="5866977" y="3814127"/>
            <a:ext cx="305991" cy="50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18486" name="Rectangle 39"/>
          <p:cNvSpPr>
            <a:spLocks noChangeArrowheads="1"/>
          </p:cNvSpPr>
          <p:nvPr/>
        </p:nvSpPr>
        <p:spPr bwMode="auto">
          <a:xfrm>
            <a:off x="5020496" y="3815716"/>
            <a:ext cx="305991" cy="50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sp>
        <p:nvSpPr>
          <p:cNvPr id="18487" name="Rectangle 40"/>
          <p:cNvSpPr>
            <a:spLocks noChangeArrowheads="1"/>
          </p:cNvSpPr>
          <p:nvPr/>
        </p:nvSpPr>
        <p:spPr bwMode="auto">
          <a:xfrm>
            <a:off x="5349365" y="3820482"/>
            <a:ext cx="549069" cy="505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－</a:t>
            </a:r>
          </a:p>
        </p:txBody>
      </p:sp>
      <p:sp>
        <p:nvSpPr>
          <p:cNvPr id="18488" name="Rectangle 42"/>
          <p:cNvSpPr>
            <a:spLocks noChangeArrowheads="1"/>
          </p:cNvSpPr>
          <p:nvPr/>
        </p:nvSpPr>
        <p:spPr bwMode="auto">
          <a:xfrm>
            <a:off x="6458705" y="4160470"/>
            <a:ext cx="826732" cy="50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</a:p>
        </p:txBody>
      </p:sp>
      <p:sp>
        <p:nvSpPr>
          <p:cNvPr id="18489" name="Rectangle 44"/>
          <p:cNvSpPr>
            <a:spLocks noChangeArrowheads="1"/>
          </p:cNvSpPr>
          <p:nvPr/>
        </p:nvSpPr>
        <p:spPr bwMode="auto">
          <a:xfrm>
            <a:off x="7840402" y="4149032"/>
            <a:ext cx="648305" cy="50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</a:p>
        </p:txBody>
      </p:sp>
      <p:sp>
        <p:nvSpPr>
          <p:cNvPr id="18492" name="Rectangle 47"/>
          <p:cNvSpPr>
            <a:spLocks noChangeArrowheads="1"/>
          </p:cNvSpPr>
          <p:nvPr/>
        </p:nvSpPr>
        <p:spPr bwMode="auto">
          <a:xfrm>
            <a:off x="8460135" y="4460706"/>
            <a:ext cx="617191" cy="50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4</a:t>
            </a:r>
          </a:p>
        </p:txBody>
      </p:sp>
      <p:sp>
        <p:nvSpPr>
          <p:cNvPr id="88" name="Line 48"/>
          <p:cNvSpPr>
            <a:spLocks noChangeShapeType="1"/>
          </p:cNvSpPr>
          <p:nvPr/>
        </p:nvSpPr>
        <p:spPr bwMode="auto">
          <a:xfrm>
            <a:off x="8445848" y="4474256"/>
            <a:ext cx="54004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494" name="Rectangle 49"/>
          <p:cNvSpPr>
            <a:spLocks noChangeArrowheads="1"/>
          </p:cNvSpPr>
          <p:nvPr/>
        </p:nvSpPr>
        <p:spPr bwMode="auto">
          <a:xfrm>
            <a:off x="8362984" y="3831921"/>
            <a:ext cx="617191" cy="50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1</a:t>
            </a:r>
          </a:p>
        </p:txBody>
      </p:sp>
      <p:sp>
        <p:nvSpPr>
          <p:cNvPr id="18497" name="Rectangle 55"/>
          <p:cNvSpPr>
            <a:spLocks noChangeArrowheads="1"/>
          </p:cNvSpPr>
          <p:nvPr/>
        </p:nvSpPr>
        <p:spPr bwMode="auto">
          <a:xfrm>
            <a:off x="7185112" y="4460708"/>
            <a:ext cx="617192" cy="50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8</a:t>
            </a:r>
          </a:p>
        </p:txBody>
      </p:sp>
      <p:sp>
        <p:nvSpPr>
          <p:cNvPr id="93" name="Line 56"/>
          <p:cNvSpPr>
            <a:spLocks noChangeShapeType="1"/>
          </p:cNvSpPr>
          <p:nvPr/>
        </p:nvSpPr>
        <p:spPr bwMode="auto">
          <a:xfrm>
            <a:off x="7116535" y="4488548"/>
            <a:ext cx="64862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8499" name="Rectangle 57"/>
          <p:cNvSpPr>
            <a:spLocks noChangeArrowheads="1"/>
          </p:cNvSpPr>
          <p:nvPr/>
        </p:nvSpPr>
        <p:spPr bwMode="auto">
          <a:xfrm>
            <a:off x="7142251" y="3841453"/>
            <a:ext cx="617192" cy="50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2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936625" y="2163763"/>
            <a:ext cx="10618788" cy="20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8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①两个算式的分母都相同。</a:t>
            </a:r>
          </a:p>
          <a:p>
            <a:pPr>
              <a:lnSpc>
                <a:spcPct val="18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②计算时，分母没有变，只把分子进行了加、减。</a:t>
            </a:r>
          </a:p>
          <a:p>
            <a:pPr>
              <a:lnSpc>
                <a:spcPct val="180000"/>
              </a:lnSpc>
            </a:pPr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③计算结果都是最简分数。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936625" y="1577976"/>
            <a:ext cx="267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我发现：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1"/>
          <p:cNvSpPr txBox="1">
            <a:spLocks noChangeArrowheads="1"/>
          </p:cNvSpPr>
          <p:nvPr/>
        </p:nvSpPr>
        <p:spPr bwMode="auto">
          <a:xfrm>
            <a:off x="660400" y="1955801"/>
            <a:ext cx="10858500" cy="22129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zh-CN">
                <a:sym typeface="OPPOSans R" panose="00020600040101010101" pitchFamily="18" charset="-122"/>
              </a:rPr>
              <a:t>1. 同分母分数减法的含义与整数减法的含义相同， 都是已知两个加数的和与其中一个加数，求另一个加数的运算。</a:t>
            </a:r>
          </a:p>
          <a:p>
            <a:r>
              <a:rPr lang="zh-CN" altLang="zh-CN">
                <a:sym typeface="OPPOSans R" panose="00020600040101010101" pitchFamily="18" charset="-122"/>
              </a:rPr>
              <a:t>2. 同分母分数减法的计算方法：分母不变，分子相减。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8"/>
          <p:cNvSpPr txBox="1">
            <a:spLocks noChangeArrowheads="1"/>
          </p:cNvSpPr>
          <p:nvPr/>
        </p:nvSpPr>
        <p:spPr bwMode="auto">
          <a:xfrm>
            <a:off x="1223963" y="1501775"/>
            <a:ext cx="22145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计算。</a:t>
            </a:r>
          </a:p>
        </p:txBody>
      </p:sp>
      <p:sp>
        <p:nvSpPr>
          <p:cNvPr id="22536" name="TextBox 51"/>
          <p:cNvSpPr txBox="1">
            <a:spLocks noChangeArrowheads="1"/>
          </p:cNvSpPr>
          <p:nvPr/>
        </p:nvSpPr>
        <p:spPr bwMode="auto">
          <a:xfrm>
            <a:off x="1152525" y="2368551"/>
            <a:ext cx="642938" cy="9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  <p:cxnSp>
        <p:nvCxnSpPr>
          <p:cNvPr id="22537" name="直接连接符 52"/>
          <p:cNvCxnSpPr>
            <a:cxnSpLocks noChangeShapeType="1"/>
          </p:cNvCxnSpPr>
          <p:nvPr/>
        </p:nvCxnSpPr>
        <p:spPr bwMode="auto">
          <a:xfrm>
            <a:off x="1295400" y="2778394"/>
            <a:ext cx="357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39" name="TextBox 49"/>
          <p:cNvSpPr txBox="1">
            <a:spLocks noChangeArrowheads="1"/>
          </p:cNvSpPr>
          <p:nvPr/>
        </p:nvSpPr>
        <p:spPr bwMode="auto">
          <a:xfrm>
            <a:off x="2009775" y="2368551"/>
            <a:ext cx="642938" cy="9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  <p:cxnSp>
        <p:nvCxnSpPr>
          <p:cNvPr id="22540" name="直接连接符 50"/>
          <p:cNvCxnSpPr>
            <a:cxnSpLocks noChangeShapeType="1"/>
          </p:cNvCxnSpPr>
          <p:nvPr/>
        </p:nvCxnSpPr>
        <p:spPr bwMode="auto">
          <a:xfrm>
            <a:off x="2152650" y="2778394"/>
            <a:ext cx="357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1" name="TextBox 43"/>
          <p:cNvSpPr txBox="1">
            <a:spLocks noChangeArrowheads="1"/>
          </p:cNvSpPr>
          <p:nvPr/>
        </p:nvSpPr>
        <p:spPr bwMode="auto">
          <a:xfrm>
            <a:off x="1724025" y="2583083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22542" name="TextBox 44"/>
          <p:cNvSpPr txBox="1">
            <a:spLocks noChangeArrowheads="1"/>
          </p:cNvSpPr>
          <p:nvPr/>
        </p:nvSpPr>
        <p:spPr bwMode="auto">
          <a:xfrm>
            <a:off x="2509838" y="2654593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2545" name="TextBox 61"/>
          <p:cNvSpPr txBox="1">
            <a:spLocks noChangeArrowheads="1"/>
          </p:cNvSpPr>
          <p:nvPr/>
        </p:nvSpPr>
        <p:spPr bwMode="auto">
          <a:xfrm>
            <a:off x="3725864" y="2368551"/>
            <a:ext cx="642937" cy="9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cxnSp>
        <p:nvCxnSpPr>
          <p:cNvPr id="22546" name="直接连接符 62"/>
          <p:cNvCxnSpPr>
            <a:cxnSpLocks noChangeShapeType="1"/>
          </p:cNvCxnSpPr>
          <p:nvPr/>
        </p:nvCxnSpPr>
        <p:spPr bwMode="auto">
          <a:xfrm>
            <a:off x="3868739" y="2778394"/>
            <a:ext cx="357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8" name="TextBox 59"/>
          <p:cNvSpPr txBox="1">
            <a:spLocks noChangeArrowheads="1"/>
          </p:cNvSpPr>
          <p:nvPr/>
        </p:nvSpPr>
        <p:spPr bwMode="auto">
          <a:xfrm>
            <a:off x="4583114" y="2368551"/>
            <a:ext cx="642937" cy="9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cxnSp>
        <p:nvCxnSpPr>
          <p:cNvPr id="22549" name="直接连接符 60"/>
          <p:cNvCxnSpPr>
            <a:cxnSpLocks noChangeShapeType="1"/>
          </p:cNvCxnSpPr>
          <p:nvPr/>
        </p:nvCxnSpPr>
        <p:spPr bwMode="auto">
          <a:xfrm>
            <a:off x="4725989" y="2778394"/>
            <a:ext cx="357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0" name="TextBox 57"/>
          <p:cNvSpPr txBox="1">
            <a:spLocks noChangeArrowheads="1"/>
          </p:cNvSpPr>
          <p:nvPr/>
        </p:nvSpPr>
        <p:spPr bwMode="auto">
          <a:xfrm>
            <a:off x="4297364" y="2583083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22551" name="TextBox 58"/>
          <p:cNvSpPr txBox="1">
            <a:spLocks noChangeArrowheads="1"/>
          </p:cNvSpPr>
          <p:nvPr/>
        </p:nvSpPr>
        <p:spPr bwMode="auto">
          <a:xfrm>
            <a:off x="5083176" y="2654593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2554" name="TextBox 70"/>
          <p:cNvSpPr txBox="1">
            <a:spLocks noChangeArrowheads="1"/>
          </p:cNvSpPr>
          <p:nvPr/>
        </p:nvSpPr>
        <p:spPr bwMode="auto">
          <a:xfrm>
            <a:off x="6226175" y="2368551"/>
            <a:ext cx="642938" cy="9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cxnSp>
        <p:nvCxnSpPr>
          <p:cNvPr id="22555" name="直接连接符 71"/>
          <p:cNvCxnSpPr>
            <a:cxnSpLocks noChangeShapeType="1"/>
          </p:cNvCxnSpPr>
          <p:nvPr/>
        </p:nvCxnSpPr>
        <p:spPr bwMode="auto">
          <a:xfrm>
            <a:off x="6369050" y="2778394"/>
            <a:ext cx="357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7" name="TextBox 68"/>
          <p:cNvSpPr txBox="1">
            <a:spLocks noChangeArrowheads="1"/>
          </p:cNvSpPr>
          <p:nvPr/>
        </p:nvSpPr>
        <p:spPr bwMode="auto">
          <a:xfrm>
            <a:off x="7083425" y="2368551"/>
            <a:ext cx="642938" cy="9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8</a:t>
            </a:r>
          </a:p>
        </p:txBody>
      </p:sp>
      <p:cxnSp>
        <p:nvCxnSpPr>
          <p:cNvPr id="22558" name="直接连接符 69"/>
          <p:cNvCxnSpPr>
            <a:cxnSpLocks noChangeShapeType="1"/>
          </p:cNvCxnSpPr>
          <p:nvPr/>
        </p:nvCxnSpPr>
        <p:spPr bwMode="auto">
          <a:xfrm>
            <a:off x="7226300" y="2778394"/>
            <a:ext cx="357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59" name="TextBox 66"/>
          <p:cNvSpPr txBox="1">
            <a:spLocks noChangeArrowheads="1"/>
          </p:cNvSpPr>
          <p:nvPr/>
        </p:nvSpPr>
        <p:spPr bwMode="auto">
          <a:xfrm>
            <a:off x="6797675" y="2583083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22560" name="TextBox 67"/>
          <p:cNvSpPr txBox="1">
            <a:spLocks noChangeArrowheads="1"/>
          </p:cNvSpPr>
          <p:nvPr/>
        </p:nvSpPr>
        <p:spPr bwMode="auto">
          <a:xfrm>
            <a:off x="7583488" y="2654593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2563" name="TextBox 77"/>
          <p:cNvSpPr txBox="1">
            <a:spLocks noChangeArrowheads="1"/>
          </p:cNvSpPr>
          <p:nvPr/>
        </p:nvSpPr>
        <p:spPr bwMode="auto">
          <a:xfrm>
            <a:off x="9586914" y="2368551"/>
            <a:ext cx="642937" cy="92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cxnSp>
        <p:nvCxnSpPr>
          <p:cNvPr id="22564" name="直接连接符 78"/>
          <p:cNvCxnSpPr>
            <a:cxnSpLocks noChangeShapeType="1"/>
          </p:cNvCxnSpPr>
          <p:nvPr/>
        </p:nvCxnSpPr>
        <p:spPr bwMode="auto">
          <a:xfrm>
            <a:off x="9729789" y="2778394"/>
            <a:ext cx="357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65" name="TextBox 75"/>
          <p:cNvSpPr txBox="1">
            <a:spLocks noChangeArrowheads="1"/>
          </p:cNvSpPr>
          <p:nvPr/>
        </p:nvSpPr>
        <p:spPr bwMode="auto">
          <a:xfrm>
            <a:off x="8729664" y="2583083"/>
            <a:ext cx="10715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4 +</a:t>
            </a:r>
            <a:endParaRPr lang="zh-CN" altLang="en-US" sz="2400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2566" name="TextBox 76"/>
          <p:cNvSpPr txBox="1">
            <a:spLocks noChangeArrowheads="1"/>
          </p:cNvSpPr>
          <p:nvPr/>
        </p:nvSpPr>
        <p:spPr bwMode="auto">
          <a:xfrm>
            <a:off x="10086976" y="2654593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2569" name="TextBox 88"/>
          <p:cNvSpPr txBox="1">
            <a:spLocks noChangeArrowheads="1"/>
          </p:cNvSpPr>
          <p:nvPr/>
        </p:nvSpPr>
        <p:spPr bwMode="auto">
          <a:xfrm>
            <a:off x="1152525" y="3871914"/>
            <a:ext cx="642938" cy="9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cxnSp>
        <p:nvCxnSpPr>
          <p:cNvPr id="22570" name="直接连接符 89"/>
          <p:cNvCxnSpPr>
            <a:cxnSpLocks noChangeShapeType="1"/>
          </p:cNvCxnSpPr>
          <p:nvPr/>
        </p:nvCxnSpPr>
        <p:spPr bwMode="auto">
          <a:xfrm>
            <a:off x="1295400" y="4280782"/>
            <a:ext cx="357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2" name="TextBox 86"/>
          <p:cNvSpPr txBox="1">
            <a:spLocks noChangeArrowheads="1"/>
          </p:cNvSpPr>
          <p:nvPr/>
        </p:nvSpPr>
        <p:spPr bwMode="auto">
          <a:xfrm>
            <a:off x="2009775" y="3871914"/>
            <a:ext cx="642938" cy="9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</p:txBody>
      </p:sp>
      <p:cxnSp>
        <p:nvCxnSpPr>
          <p:cNvPr id="22573" name="直接连接符 87"/>
          <p:cNvCxnSpPr>
            <a:cxnSpLocks noChangeShapeType="1"/>
          </p:cNvCxnSpPr>
          <p:nvPr/>
        </p:nvCxnSpPr>
        <p:spPr bwMode="auto">
          <a:xfrm>
            <a:off x="2152650" y="4280782"/>
            <a:ext cx="357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74" name="TextBox 84"/>
          <p:cNvSpPr txBox="1">
            <a:spLocks noChangeArrowheads="1"/>
          </p:cNvSpPr>
          <p:nvPr/>
        </p:nvSpPr>
        <p:spPr bwMode="auto">
          <a:xfrm>
            <a:off x="1724025" y="4086081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22575" name="TextBox 85"/>
          <p:cNvSpPr txBox="1">
            <a:spLocks noChangeArrowheads="1"/>
          </p:cNvSpPr>
          <p:nvPr/>
        </p:nvSpPr>
        <p:spPr bwMode="auto">
          <a:xfrm>
            <a:off x="2509838" y="4157469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2578" name="TextBox 97"/>
          <p:cNvSpPr txBox="1">
            <a:spLocks noChangeArrowheads="1"/>
          </p:cNvSpPr>
          <p:nvPr/>
        </p:nvSpPr>
        <p:spPr bwMode="auto">
          <a:xfrm>
            <a:off x="3725864" y="3871914"/>
            <a:ext cx="642937" cy="9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</a:p>
        </p:txBody>
      </p:sp>
      <p:cxnSp>
        <p:nvCxnSpPr>
          <p:cNvPr id="22579" name="直接连接符 98"/>
          <p:cNvCxnSpPr>
            <a:cxnSpLocks noChangeShapeType="1"/>
          </p:cNvCxnSpPr>
          <p:nvPr/>
        </p:nvCxnSpPr>
        <p:spPr bwMode="auto">
          <a:xfrm>
            <a:off x="3868739" y="4280782"/>
            <a:ext cx="357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81" name="TextBox 95"/>
          <p:cNvSpPr txBox="1">
            <a:spLocks noChangeArrowheads="1"/>
          </p:cNvSpPr>
          <p:nvPr/>
        </p:nvSpPr>
        <p:spPr bwMode="auto">
          <a:xfrm>
            <a:off x="4583114" y="3871914"/>
            <a:ext cx="642937" cy="9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10</a:t>
            </a:r>
          </a:p>
        </p:txBody>
      </p:sp>
      <p:cxnSp>
        <p:nvCxnSpPr>
          <p:cNvPr id="22582" name="直接连接符 96"/>
          <p:cNvCxnSpPr>
            <a:cxnSpLocks noChangeShapeType="1"/>
          </p:cNvCxnSpPr>
          <p:nvPr/>
        </p:nvCxnSpPr>
        <p:spPr bwMode="auto">
          <a:xfrm>
            <a:off x="4725989" y="4280782"/>
            <a:ext cx="3571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83" name="TextBox 93"/>
          <p:cNvSpPr txBox="1">
            <a:spLocks noChangeArrowheads="1"/>
          </p:cNvSpPr>
          <p:nvPr/>
        </p:nvSpPr>
        <p:spPr bwMode="auto">
          <a:xfrm>
            <a:off x="4297364" y="4086081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22584" name="TextBox 94"/>
          <p:cNvSpPr txBox="1">
            <a:spLocks noChangeArrowheads="1"/>
          </p:cNvSpPr>
          <p:nvPr/>
        </p:nvSpPr>
        <p:spPr bwMode="auto">
          <a:xfrm>
            <a:off x="5083176" y="4157469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2587" name="TextBox 106"/>
          <p:cNvSpPr txBox="1">
            <a:spLocks noChangeArrowheads="1"/>
          </p:cNvSpPr>
          <p:nvPr/>
        </p:nvSpPr>
        <p:spPr bwMode="auto">
          <a:xfrm>
            <a:off x="6226175" y="3871914"/>
            <a:ext cx="642938" cy="9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  <p:cxnSp>
        <p:nvCxnSpPr>
          <p:cNvPr id="22588" name="直接连接符 107"/>
          <p:cNvCxnSpPr>
            <a:cxnSpLocks noChangeShapeType="1"/>
          </p:cNvCxnSpPr>
          <p:nvPr/>
        </p:nvCxnSpPr>
        <p:spPr bwMode="auto">
          <a:xfrm>
            <a:off x="6369050" y="4280782"/>
            <a:ext cx="357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90" name="TextBox 104"/>
          <p:cNvSpPr txBox="1">
            <a:spLocks noChangeArrowheads="1"/>
          </p:cNvSpPr>
          <p:nvPr/>
        </p:nvSpPr>
        <p:spPr bwMode="auto">
          <a:xfrm>
            <a:off x="7083425" y="3871914"/>
            <a:ext cx="642938" cy="9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  <p:cxnSp>
        <p:nvCxnSpPr>
          <p:cNvPr id="22591" name="直接连接符 105"/>
          <p:cNvCxnSpPr>
            <a:cxnSpLocks noChangeShapeType="1"/>
          </p:cNvCxnSpPr>
          <p:nvPr/>
        </p:nvCxnSpPr>
        <p:spPr bwMode="auto">
          <a:xfrm>
            <a:off x="7226300" y="4280782"/>
            <a:ext cx="357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92" name="TextBox 102"/>
          <p:cNvSpPr txBox="1">
            <a:spLocks noChangeArrowheads="1"/>
          </p:cNvSpPr>
          <p:nvPr/>
        </p:nvSpPr>
        <p:spPr bwMode="auto">
          <a:xfrm>
            <a:off x="6797675" y="4086081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22593" name="TextBox 103"/>
          <p:cNvSpPr txBox="1">
            <a:spLocks noChangeArrowheads="1"/>
          </p:cNvSpPr>
          <p:nvPr/>
        </p:nvSpPr>
        <p:spPr bwMode="auto">
          <a:xfrm>
            <a:off x="7583488" y="4157469"/>
            <a:ext cx="428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2596" name="TextBox 113"/>
          <p:cNvSpPr txBox="1">
            <a:spLocks noChangeArrowheads="1"/>
          </p:cNvSpPr>
          <p:nvPr/>
        </p:nvSpPr>
        <p:spPr bwMode="auto">
          <a:xfrm>
            <a:off x="9429844" y="3871914"/>
            <a:ext cx="86985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11</a:t>
            </a:r>
          </a:p>
          <a:p>
            <a:pPr algn="ctr"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</a:t>
            </a:r>
          </a:p>
        </p:txBody>
      </p:sp>
      <p:cxnSp>
        <p:nvCxnSpPr>
          <p:cNvPr id="22597" name="直接连接符 114"/>
          <p:cNvCxnSpPr>
            <a:cxnSpLocks noChangeShapeType="1"/>
          </p:cNvCxnSpPr>
          <p:nvPr/>
        </p:nvCxnSpPr>
        <p:spPr bwMode="auto">
          <a:xfrm>
            <a:off x="9585326" y="4281171"/>
            <a:ext cx="500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98" name="TextBox 111"/>
          <p:cNvSpPr txBox="1">
            <a:spLocks noChangeArrowheads="1"/>
          </p:cNvSpPr>
          <p:nvPr/>
        </p:nvSpPr>
        <p:spPr bwMode="auto">
          <a:xfrm>
            <a:off x="8942388" y="4086226"/>
            <a:ext cx="71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1 -</a:t>
            </a:r>
          </a:p>
        </p:txBody>
      </p:sp>
      <p:sp>
        <p:nvSpPr>
          <p:cNvPr id="22599" name="TextBox 112"/>
          <p:cNvSpPr txBox="1">
            <a:spLocks noChangeArrowheads="1"/>
          </p:cNvSpPr>
          <p:nvPr/>
        </p:nvSpPr>
        <p:spPr bwMode="auto">
          <a:xfrm>
            <a:off x="10076984" y="4086226"/>
            <a:ext cx="579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22601" name="TextBox 125"/>
          <p:cNvSpPr txBox="1">
            <a:spLocks noChangeArrowheads="1"/>
          </p:cNvSpPr>
          <p:nvPr/>
        </p:nvSpPr>
        <p:spPr bwMode="auto">
          <a:xfrm>
            <a:off x="2795589" y="2368550"/>
            <a:ext cx="642937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  <p:cxnSp>
        <p:nvCxnSpPr>
          <p:cNvPr id="22602" name="直接连接符 126"/>
          <p:cNvCxnSpPr>
            <a:cxnSpLocks noChangeShapeType="1"/>
          </p:cNvCxnSpPr>
          <p:nvPr/>
        </p:nvCxnSpPr>
        <p:spPr bwMode="auto">
          <a:xfrm>
            <a:off x="2938464" y="2777807"/>
            <a:ext cx="3571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29"/>
          <p:cNvSpPr txBox="1">
            <a:spLocks noChangeArrowheads="1"/>
          </p:cNvSpPr>
          <p:nvPr/>
        </p:nvSpPr>
        <p:spPr bwMode="auto">
          <a:xfrm>
            <a:off x="5154614" y="2582864"/>
            <a:ext cx="64293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22605" name="TextBox 132"/>
          <p:cNvSpPr txBox="1">
            <a:spLocks noChangeArrowheads="1"/>
          </p:cNvSpPr>
          <p:nvPr/>
        </p:nvSpPr>
        <p:spPr bwMode="auto">
          <a:xfrm>
            <a:off x="7874000" y="2439989"/>
            <a:ext cx="6429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cxnSp>
        <p:nvCxnSpPr>
          <p:cNvPr id="22606" name="直接连接符 133"/>
          <p:cNvCxnSpPr>
            <a:cxnSpLocks noChangeShapeType="1"/>
          </p:cNvCxnSpPr>
          <p:nvPr/>
        </p:nvCxnSpPr>
        <p:spPr bwMode="auto">
          <a:xfrm>
            <a:off x="8016875" y="2849246"/>
            <a:ext cx="357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608" name="TextBox 135"/>
          <p:cNvSpPr txBox="1">
            <a:spLocks noChangeArrowheads="1"/>
          </p:cNvSpPr>
          <p:nvPr/>
        </p:nvSpPr>
        <p:spPr bwMode="auto">
          <a:xfrm>
            <a:off x="10444164" y="2398714"/>
            <a:ext cx="64293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17</a:t>
            </a:r>
            <a:endParaRPr lang="en-US" altLang="zh-CN" sz="2400">
              <a:solidFill>
                <a:srgbClr val="FF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</p:txBody>
      </p:sp>
      <p:cxnSp>
        <p:nvCxnSpPr>
          <p:cNvPr id="22609" name="直接连接符 136"/>
          <p:cNvCxnSpPr>
            <a:cxnSpLocks noChangeShapeType="1"/>
          </p:cNvCxnSpPr>
          <p:nvPr/>
        </p:nvCxnSpPr>
        <p:spPr bwMode="auto">
          <a:xfrm>
            <a:off x="10587039" y="2807971"/>
            <a:ext cx="3571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611" name="TextBox 138"/>
          <p:cNvSpPr txBox="1">
            <a:spLocks noChangeArrowheads="1"/>
          </p:cNvSpPr>
          <p:nvPr/>
        </p:nvSpPr>
        <p:spPr bwMode="auto">
          <a:xfrm>
            <a:off x="2797175" y="3927475"/>
            <a:ext cx="64293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</p:txBody>
      </p:sp>
      <p:cxnSp>
        <p:nvCxnSpPr>
          <p:cNvPr id="22612" name="直接连接符 139"/>
          <p:cNvCxnSpPr>
            <a:cxnSpLocks noChangeShapeType="1"/>
          </p:cNvCxnSpPr>
          <p:nvPr/>
        </p:nvCxnSpPr>
        <p:spPr bwMode="auto">
          <a:xfrm>
            <a:off x="2940050" y="4320857"/>
            <a:ext cx="357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614" name="TextBox 141"/>
          <p:cNvSpPr txBox="1">
            <a:spLocks noChangeArrowheads="1"/>
          </p:cNvSpPr>
          <p:nvPr/>
        </p:nvSpPr>
        <p:spPr bwMode="auto">
          <a:xfrm>
            <a:off x="5368925" y="3871914"/>
            <a:ext cx="6429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cxnSp>
        <p:nvCxnSpPr>
          <p:cNvPr id="22615" name="直接连接符 142"/>
          <p:cNvCxnSpPr>
            <a:cxnSpLocks noChangeShapeType="1"/>
          </p:cNvCxnSpPr>
          <p:nvPr/>
        </p:nvCxnSpPr>
        <p:spPr bwMode="auto">
          <a:xfrm>
            <a:off x="5511800" y="4281172"/>
            <a:ext cx="357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617" name="TextBox 144"/>
          <p:cNvSpPr txBox="1">
            <a:spLocks noChangeArrowheads="1"/>
          </p:cNvSpPr>
          <p:nvPr/>
        </p:nvSpPr>
        <p:spPr bwMode="auto">
          <a:xfrm>
            <a:off x="7870825" y="3884614"/>
            <a:ext cx="6429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9</a:t>
            </a:r>
          </a:p>
        </p:txBody>
      </p:sp>
      <p:cxnSp>
        <p:nvCxnSpPr>
          <p:cNvPr id="22618" name="直接连接符 145"/>
          <p:cNvCxnSpPr>
            <a:cxnSpLocks noChangeShapeType="1"/>
          </p:cNvCxnSpPr>
          <p:nvPr/>
        </p:nvCxnSpPr>
        <p:spPr bwMode="auto">
          <a:xfrm>
            <a:off x="8013700" y="4293872"/>
            <a:ext cx="357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620" name="TextBox 147"/>
          <p:cNvSpPr txBox="1">
            <a:spLocks noChangeArrowheads="1"/>
          </p:cNvSpPr>
          <p:nvPr/>
        </p:nvSpPr>
        <p:spPr bwMode="auto">
          <a:xfrm>
            <a:off x="10444164" y="3871914"/>
            <a:ext cx="64293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19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30</a:t>
            </a:r>
          </a:p>
        </p:txBody>
      </p:sp>
      <p:cxnSp>
        <p:nvCxnSpPr>
          <p:cNvPr id="22621" name="直接连接符 148"/>
          <p:cNvCxnSpPr>
            <a:cxnSpLocks noChangeShapeType="1"/>
          </p:cNvCxnSpPr>
          <p:nvPr/>
        </p:nvCxnSpPr>
        <p:spPr bwMode="auto">
          <a:xfrm>
            <a:off x="10587039" y="4281171"/>
            <a:ext cx="3571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2"/>
          <p:cNvSpPr txBox="1">
            <a:spLocks noChangeArrowheads="1"/>
          </p:cNvSpPr>
          <p:nvPr/>
        </p:nvSpPr>
        <p:spPr bwMode="auto">
          <a:xfrm>
            <a:off x="792163" y="1744015"/>
            <a:ext cx="6043612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1.计算。</a:t>
            </a:r>
            <a:endParaRPr lang="zh-CN" altLang="en-US" sz="2400">
              <a:solidFill>
                <a:srgbClr val="00B0F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3555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01" y="2614035"/>
            <a:ext cx="107664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2507617" y="2702560"/>
          <a:ext cx="483496" cy="10220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r:id="rId4" imgW="152400" imgH="393700" progId="Equation.DSMT4">
                  <p:embed/>
                </p:oleObj>
              </mc:Choice>
              <mc:Fallback>
                <p:oleObj r:id="rId4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07617" y="2702560"/>
                        <a:ext cx="483496" cy="10220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7992428" y="2712479"/>
          <a:ext cx="483496" cy="1045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r:id="rId6" imgW="152400" imgH="393700" progId="Equation.DSMT4">
                  <p:embed/>
                </p:oleObj>
              </mc:Choice>
              <mc:Fallback>
                <p:oleObj r:id="rId6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992428" y="2712479"/>
                        <a:ext cx="483496" cy="1045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0846753" y="2712479"/>
          <a:ext cx="483496" cy="1045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r:id="rId8" imgW="152400" imgH="393700" progId="Equation.DSMT4">
                  <p:embed/>
                </p:oleObj>
              </mc:Choice>
              <mc:Fallback>
                <p:oleObj r:id="rId8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46753" y="2712479"/>
                        <a:ext cx="483496" cy="10455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2507617" y="3844367"/>
          <a:ext cx="483496" cy="1045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10" imgW="152400" imgH="393700" progId="Equation.DSMT4">
                  <p:embed/>
                </p:oleObj>
              </mc:Choice>
              <mc:Fallback>
                <p:oleObj r:id="rId10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07617" y="3844367"/>
                        <a:ext cx="483496" cy="1045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270660" y="3834842"/>
          <a:ext cx="483496" cy="1045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12" imgW="152400" imgH="393700" progId="Equation.DSMT4">
                  <p:embed/>
                </p:oleObj>
              </mc:Choice>
              <mc:Fallback>
                <p:oleObj r:id="rId12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70660" y="3834842"/>
                        <a:ext cx="483496" cy="1045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8105141" y="3828282"/>
          <a:ext cx="482119" cy="104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14" imgW="152400" imgH="393700" progId="Equation.DSMT4">
                  <p:embed/>
                </p:oleObj>
              </mc:Choice>
              <mc:Fallback>
                <p:oleObj r:id="rId14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05141" y="3828282"/>
                        <a:ext cx="482119" cy="1044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10837228" y="3844367"/>
          <a:ext cx="483496" cy="1045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16" imgW="152400" imgH="393700" progId="Equation.DSMT4">
                  <p:embed/>
                </p:oleObj>
              </mc:Choice>
              <mc:Fallback>
                <p:oleObj r:id="rId16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37228" y="3844367"/>
                        <a:ext cx="483496" cy="10455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5331269" y="2904528"/>
          <a:ext cx="362278" cy="545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18" imgW="114300" imgH="165100" progId="Equation.DSMT4">
                  <p:embed/>
                </p:oleObj>
              </mc:Choice>
              <mc:Fallback>
                <p:oleObj r:id="rId18" imgW="114300" imgH="165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31269" y="2904528"/>
                        <a:ext cx="362278" cy="545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2"/>
          <p:cNvSpPr txBox="1">
            <a:spLocks noChangeArrowheads="1"/>
          </p:cNvSpPr>
          <p:nvPr/>
        </p:nvSpPr>
        <p:spPr bwMode="auto">
          <a:xfrm>
            <a:off x="660400" y="1847519"/>
            <a:ext cx="775335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计算。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P91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T2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4578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160" y="2901316"/>
            <a:ext cx="1012190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511626" y="3186080"/>
          <a:ext cx="417056" cy="5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r:id="rId4" imgW="127000" imgH="177165" progId="Equation.DSMT4">
                  <p:embed/>
                </p:oleObj>
              </mc:Choice>
              <mc:Fallback>
                <p:oleObj r:id="rId4" imgW="127000" imgH="1771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11626" y="3186080"/>
                        <a:ext cx="417056" cy="5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5279627" y="2890806"/>
          <a:ext cx="405577" cy="858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r:id="rId6" imgW="152400" imgH="393700" progId="Equation.DSMT4">
                  <p:embed/>
                </p:oleObj>
              </mc:Choice>
              <mc:Fallback>
                <p:oleObj r:id="rId6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79627" y="2890806"/>
                        <a:ext cx="405577" cy="8589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7950491" y="2890806"/>
          <a:ext cx="373054" cy="800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r:id="rId8" imgW="139700" imgH="393700" progId="Equation.DSMT4">
                  <p:embed/>
                </p:oleObj>
              </mc:Choice>
              <mc:Fallback>
                <p:oleObj r:id="rId8" imgW="1397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950491" y="2890806"/>
                        <a:ext cx="373054" cy="800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10812064" y="2890806"/>
          <a:ext cx="405577" cy="800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r:id="rId10" imgW="152400" imgH="393700" progId="Equation.DSMT4">
                  <p:embed/>
                </p:oleObj>
              </mc:Choice>
              <mc:Fallback>
                <p:oleObj r:id="rId10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12064" y="2890806"/>
                        <a:ext cx="405577" cy="800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2525314" y="4016342"/>
          <a:ext cx="405577" cy="86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r:id="rId12" imgW="152400" imgH="393700" progId="Equation.DSMT4">
                  <p:embed/>
                </p:oleObj>
              </mc:Choice>
              <mc:Fallback>
                <p:oleObj r:id="rId12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525314" y="4016342"/>
                        <a:ext cx="405577" cy="8647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5271141" y="4352893"/>
          <a:ext cx="387402" cy="459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r:id="rId14" imgW="114300" imgH="165100" progId="Equation.DSMT4">
                  <p:embed/>
                </p:oleObj>
              </mc:Choice>
              <mc:Fallback>
                <p:oleObj r:id="rId14" imgW="114300" imgH="165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71141" y="4352893"/>
                        <a:ext cx="387402" cy="459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/>
        </p:nvGraphicFramePr>
        <p:xfrm>
          <a:off x="8006260" y="4124292"/>
          <a:ext cx="407490" cy="79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r:id="rId16" imgW="152400" imgH="393700" progId="Equation.DSMT4">
                  <p:embed/>
                </p:oleObj>
              </mc:Choice>
              <mc:Fallback>
                <p:oleObj r:id="rId16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006260" y="4124292"/>
                        <a:ext cx="407490" cy="79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/>
        </p:nvGraphicFramePr>
        <p:xfrm>
          <a:off x="10812960" y="4022692"/>
          <a:ext cx="407490" cy="800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r:id="rId18" imgW="152400" imgH="393700" progId="Equation.DSMT4">
                  <p:embed/>
                </p:oleObj>
              </mc:Choice>
              <mc:Fallback>
                <p:oleObj r:id="rId18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812960" y="4022692"/>
                        <a:ext cx="407490" cy="8006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2"/>
          <p:cNvSpPr txBox="1">
            <a:spLocks noChangeArrowheads="1"/>
          </p:cNvSpPr>
          <p:nvPr/>
        </p:nvSpPr>
        <p:spPr bwMode="auto">
          <a:xfrm>
            <a:off x="822958" y="1626322"/>
            <a:ext cx="7753350" cy="486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3.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填空。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（选自教材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P91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en-US" altLang="zh-CN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T3</a:t>
            </a:r>
            <a:r>
              <a:rPr lang="zh-CN" altLang="en-US" sz="2400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5602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3762" y="2841625"/>
            <a:ext cx="104044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629514" y="2885380"/>
          <a:ext cx="469602" cy="94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4" imgW="215900" imgH="393065" progId="Equation.DSMT4">
                  <p:embed/>
                </p:oleObj>
              </mc:Choice>
              <mc:Fallback>
                <p:oleObj r:id="rId4" imgW="215900" imgH="3930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29514" y="2885380"/>
                        <a:ext cx="469602" cy="941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560094" y="2885379"/>
          <a:ext cx="331560" cy="939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r:id="rId6" imgW="152400" imgH="393700" progId="Equation.DSMT4">
                  <p:embed/>
                </p:oleObj>
              </mc:Choice>
              <mc:Fallback>
                <p:oleObj r:id="rId6" imgW="1524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560094" y="2885379"/>
                        <a:ext cx="331560" cy="939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0543797" y="2885380"/>
          <a:ext cx="472183" cy="941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r:id="rId8" imgW="215900" imgH="393065" progId="Equation.DSMT4">
                  <p:embed/>
                </p:oleObj>
              </mc:Choice>
              <mc:Fallback>
                <p:oleObj r:id="rId8" imgW="215900" imgH="393065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43797" y="2885380"/>
                        <a:ext cx="472183" cy="9417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1052082" y="4229992"/>
          <a:ext cx="251573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r:id="rId10" imgW="114300" imgH="165100" progId="Equation.DSMT4">
                  <p:embed/>
                </p:oleObj>
              </mc:Choice>
              <mc:Fallback>
                <p:oleObj r:id="rId10" imgW="114300" imgH="165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052082" y="4229992"/>
                        <a:ext cx="251573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5693721" y="3939479"/>
          <a:ext cx="305758" cy="940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r:id="rId12" imgW="139700" imgH="393700" progId="Equation.DSMT4">
                  <p:embed/>
                </p:oleObj>
              </mc:Choice>
              <mc:Fallback>
                <p:oleObj r:id="rId12" imgW="1397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693721" y="3939479"/>
                        <a:ext cx="305758" cy="940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/>
        </p:nvGraphicFramePr>
        <p:xfrm>
          <a:off x="9733910" y="3939479"/>
          <a:ext cx="305757" cy="940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r:id="rId14" imgW="139700" imgH="393700" progId="Equation.DSMT4">
                  <p:embed/>
                </p:oleObj>
              </mc:Choice>
              <mc:Fallback>
                <p:oleObj r:id="rId14" imgW="1397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9733910" y="3939479"/>
                        <a:ext cx="305757" cy="940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2"/>
          <p:cNvSpPr txBox="1">
            <a:spLocks noChangeArrowheads="1"/>
          </p:cNvSpPr>
          <p:nvPr/>
        </p:nvSpPr>
        <p:spPr bwMode="auto">
          <a:xfrm>
            <a:off x="803594" y="1196823"/>
            <a:ext cx="9164637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38480" indent="-5384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4.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新风小学各年级学生人数分布情况如下。</a:t>
            </a:r>
            <a:endParaRPr lang="zh-CN" altLang="en-US" sz="2400">
              <a:solidFill>
                <a:srgbClr val="008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1252538" y="3990976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4080" indent="-894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）六年级学生人数占几分之几？</a:t>
            </a:r>
            <a:endParaRPr lang="en-US" altLang="zh-CN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pic>
        <p:nvPicPr>
          <p:cNvPr id="26627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233" y="2010759"/>
            <a:ext cx="3761581" cy="162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687639" y="4635500"/>
          <a:ext cx="404653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4" imgW="1854200" imgH="393700" progId="Equation.DSMT4">
                  <p:embed/>
                </p:oleObj>
              </mc:Choice>
              <mc:Fallback>
                <p:oleObj r:id="rId4" imgW="18542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687639" y="4635500"/>
                        <a:ext cx="4046537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39913" y="5807076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0" hangingPunct="0"/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答：六年级学生人数占   </a:t>
            </a:r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</a:t>
            </a:r>
            <a:r>
              <a:rPr lang="zh-CN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。</a:t>
            </a: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295107" y="5575945"/>
          <a:ext cx="4667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6" imgW="139700" imgH="393700" progId="Equation.DSMT4">
                  <p:embed/>
                </p:oleObj>
              </mc:Choice>
              <mc:Fallback>
                <p:oleObj r:id="rId6" imgW="1397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95107" y="5575945"/>
                        <a:ext cx="4667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1"/>
          <p:cNvSpPr>
            <a:spLocks noChangeArrowheads="1"/>
          </p:cNvSpPr>
          <p:nvPr/>
        </p:nvSpPr>
        <p:spPr bwMode="auto">
          <a:xfrm>
            <a:off x="1120775" y="3875089"/>
            <a:ext cx="5386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894080" indent="-894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）你还能提出其他问题并解答吗？</a:t>
            </a:r>
            <a:endParaRPr lang="en-US" altLang="zh-CN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6063324" y="2532708"/>
          <a:ext cx="504825" cy="995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3" imgW="139700" imgH="393700" progId="Equation.DSMT4">
                  <p:embed/>
                </p:oleObj>
              </mc:Choice>
              <mc:Fallback>
                <p:oleObj r:id="rId3" imgW="1397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63324" y="2532708"/>
                        <a:ext cx="504825" cy="995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497014" y="4540251"/>
            <a:ext cx="9215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示例：三、四年级学生人数共占几分之几？</a:t>
            </a: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660400" y="1214243"/>
            <a:ext cx="9205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4080" indent="-894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）一、二年级学生人数共占几分之几？</a:t>
            </a:r>
            <a:endParaRPr lang="en-US" altLang="zh-CN" sz="2400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4375" y="2952751"/>
            <a:ext cx="7416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94080" indent="-89408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zh-CN" altLang="en-US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答：一、二年级学生人数共占     。</a:t>
            </a: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3465514" y="1776414"/>
          <a:ext cx="236537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5" imgW="635000" imgH="393700" progId="Equation.DSMT4">
                  <p:embed/>
                </p:oleObj>
              </mc:Choice>
              <mc:Fallback>
                <p:oleObj r:id="rId5" imgW="635000" imgH="393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465514" y="1776414"/>
                        <a:ext cx="2365375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组合 24"/>
          <p:cNvGrpSpPr/>
          <p:nvPr/>
        </p:nvGrpSpPr>
        <p:grpSpPr>
          <a:xfrm>
            <a:off x="3051158" y="5296478"/>
            <a:ext cx="3702397" cy="837343"/>
            <a:chOff x="4569" y="8679"/>
            <a:chExt cx="5831" cy="1319"/>
          </a:xfrm>
        </p:grpSpPr>
        <p:sp>
          <p:nvSpPr>
            <p:cNvPr id="27668" name="文本框 23"/>
            <p:cNvSpPr txBox="1">
              <a:spLocks noChangeArrowheads="1"/>
            </p:cNvSpPr>
            <p:nvPr/>
          </p:nvSpPr>
          <p:spPr bwMode="auto">
            <a:xfrm>
              <a:off x="5409" y="8951"/>
              <a:ext cx="499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zh-CN" altLang="en-US" sz="2400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      ＝      ＝</a:t>
              </a:r>
            </a:p>
          </p:txBody>
        </p:sp>
        <p:grpSp>
          <p:nvGrpSpPr>
            <p:cNvPr id="27656" name="组合 16"/>
            <p:cNvGrpSpPr/>
            <p:nvPr/>
          </p:nvGrpSpPr>
          <p:grpSpPr>
            <a:xfrm>
              <a:off x="4569" y="8679"/>
              <a:ext cx="1122" cy="1309"/>
              <a:chOff x="4569" y="8679"/>
              <a:chExt cx="1122" cy="1309"/>
            </a:xfrm>
          </p:grpSpPr>
          <p:sp>
            <p:nvSpPr>
              <p:cNvPr id="27657" name="文本框 11"/>
              <p:cNvSpPr txBox="1">
                <a:spLocks noChangeArrowheads="1"/>
              </p:cNvSpPr>
              <p:nvPr/>
            </p:nvSpPr>
            <p:spPr bwMode="auto">
              <a:xfrm>
                <a:off x="4569" y="8679"/>
                <a:ext cx="1122" cy="1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  <a:p>
                <a:pPr algn="ctr"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15</a:t>
                </a: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4794" y="9298"/>
                <a:ext cx="73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59" name="组合 15"/>
            <p:cNvGrpSpPr/>
            <p:nvPr/>
          </p:nvGrpSpPr>
          <p:grpSpPr>
            <a:xfrm>
              <a:off x="5920" y="8679"/>
              <a:ext cx="1122" cy="1309"/>
              <a:chOff x="6845" y="8679"/>
              <a:chExt cx="1122" cy="1309"/>
            </a:xfrm>
          </p:grpSpPr>
          <p:sp>
            <p:nvSpPr>
              <p:cNvPr id="27660" name="文本框 13"/>
              <p:cNvSpPr txBox="1">
                <a:spLocks noChangeArrowheads="1"/>
              </p:cNvSpPr>
              <p:nvPr/>
            </p:nvSpPr>
            <p:spPr bwMode="auto">
              <a:xfrm>
                <a:off x="6845" y="8679"/>
                <a:ext cx="1122" cy="1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  <a:p>
                <a:pPr algn="ctr"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15</a:t>
                </a:r>
              </a:p>
            </p:txBody>
          </p:sp>
          <p:cxnSp>
            <p:nvCxnSpPr>
              <p:cNvPr id="15" name="直接连接符 14"/>
              <p:cNvCxnSpPr/>
              <p:nvPr/>
            </p:nvCxnSpPr>
            <p:spPr>
              <a:xfrm>
                <a:off x="7069" y="9298"/>
                <a:ext cx="73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62" name="组合 17"/>
            <p:cNvGrpSpPr/>
            <p:nvPr/>
          </p:nvGrpSpPr>
          <p:grpSpPr>
            <a:xfrm>
              <a:off x="7099" y="8689"/>
              <a:ext cx="1122" cy="1309"/>
              <a:chOff x="6249" y="8689"/>
              <a:chExt cx="1122" cy="1309"/>
            </a:xfrm>
          </p:grpSpPr>
          <p:sp>
            <p:nvSpPr>
              <p:cNvPr id="27663" name="文本框 18"/>
              <p:cNvSpPr txBox="1">
                <a:spLocks noChangeArrowheads="1"/>
              </p:cNvSpPr>
              <p:nvPr/>
            </p:nvSpPr>
            <p:spPr bwMode="auto">
              <a:xfrm>
                <a:off x="6249" y="8689"/>
                <a:ext cx="1122" cy="1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  <a:p>
                <a:pPr algn="ctr"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15</a:t>
                </a:r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6411" y="9298"/>
                <a:ext cx="73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665" name="组合 20"/>
            <p:cNvGrpSpPr/>
            <p:nvPr/>
          </p:nvGrpSpPr>
          <p:grpSpPr>
            <a:xfrm>
              <a:off x="8500" y="8679"/>
              <a:ext cx="1122" cy="1309"/>
              <a:chOff x="5830" y="8679"/>
              <a:chExt cx="1122" cy="1309"/>
            </a:xfrm>
          </p:grpSpPr>
          <p:sp>
            <p:nvSpPr>
              <p:cNvPr id="27666" name="文本框 21"/>
              <p:cNvSpPr txBox="1">
                <a:spLocks noChangeArrowheads="1"/>
              </p:cNvSpPr>
              <p:nvPr/>
            </p:nvSpPr>
            <p:spPr bwMode="auto">
              <a:xfrm>
                <a:off x="5830" y="8679"/>
                <a:ext cx="1122" cy="1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  <a:p>
                <a:pPr algn="ctr" eaLnBrk="0" hangingPunct="0"/>
                <a:r>
                  <a:rPr lang="en-US" altLang="zh-CN" sz="2400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6054" y="9298"/>
                <a:ext cx="73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737419" y="1957951"/>
            <a:ext cx="10781481" cy="221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1.了解分数加、减法的含义，掌握同分母分数加、减法的计算方法并能正确进行计算。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（重点）</a:t>
            </a: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2.理解同分母分数加、减法的算理。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(</a:t>
            </a: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难点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34226"/>
            <a:ext cx="10858500" cy="22129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1. 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同分母分数加、减法与整数加、减法的含义相同。</a:t>
            </a:r>
          </a:p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2. 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同分母分数加、减法的计算方法：分母不变，只把分子相加、减，计算结果能约分的要约成最简分数。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5223" y="1539063"/>
            <a:ext cx="5165517" cy="658194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zh-CN" sz="2800" b="1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这节课你们都学会了哪些知识？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60400" y="2334226"/>
            <a:ext cx="10858500" cy="1474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3.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把单位“</a:t>
            </a:r>
            <a:r>
              <a:rPr lang="en-US" altLang="zh-CN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1”</a:t>
            </a:r>
            <a:r>
              <a:rPr lang="zh-CN" altLang="en-US"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  <a:sym typeface="OPPOSans B" panose="00020600040101010101" pitchFamily="18" charset="-122"/>
              </a:rPr>
              <a:t>平均分成若干份，表示其中一份的数叫分数单位。一个分数的分母是几，它的分数单位就是几分之一；分子是几，它就有几个这样的分数单位。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6"/>
          <p:cNvGrpSpPr/>
          <p:nvPr/>
        </p:nvGrpSpPr>
        <p:grpSpPr>
          <a:xfrm>
            <a:off x="1501776" y="1651793"/>
            <a:ext cx="9217025" cy="3960813"/>
            <a:chOff x="2107" y="2820"/>
            <a:chExt cx="14514" cy="6236"/>
          </a:xfrm>
        </p:grpSpPr>
        <p:sp>
          <p:nvSpPr>
            <p:cNvPr id="4" name="矩形 3"/>
            <p:cNvSpPr/>
            <p:nvPr/>
          </p:nvSpPr>
          <p:spPr>
            <a:xfrm>
              <a:off x="2107" y="2820"/>
              <a:ext cx="14514" cy="6236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502" y="3091"/>
              <a:ext cx="13724" cy="569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noProof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32051" y="2801530"/>
            <a:ext cx="69199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：完成教材相关练习</a:t>
            </a:r>
            <a:r>
              <a:rPr lang="zh-CN" altLang="en-US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题</a:t>
            </a:r>
            <a:endParaRPr lang="en-US" altLang="zh-CN" sz="3200" b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432051" y="4033430"/>
            <a:ext cx="7546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作业</a:t>
            </a:r>
            <a:r>
              <a:rPr lang="en-US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3200" b="1">
                <a:solidFill>
                  <a:schemeClr val="bg1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：完成对应的练习题</a:t>
            </a:r>
            <a:endParaRPr lang="en-US" altLang="zh-CN" sz="3200" b="1">
              <a:solidFill>
                <a:schemeClr val="bg1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000" y="2108200"/>
            <a:ext cx="7926388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文本框 1"/>
          <p:cNvSpPr txBox="1">
            <a:spLocks noChangeArrowheads="1"/>
          </p:cNvSpPr>
          <p:nvPr/>
        </p:nvSpPr>
        <p:spPr bwMode="auto">
          <a:xfrm>
            <a:off x="998845" y="1255555"/>
            <a:ext cx="6443662" cy="1215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填一填。</a:t>
            </a:r>
          </a:p>
          <a:p>
            <a:pPr>
              <a:lnSpc>
                <a:spcPct val="160000"/>
              </a:lnSpc>
            </a:pPr>
            <a:endParaRPr lang="zh-CN" altLang="en-US" sz="2400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22574" y="2122237"/>
            <a:ext cx="778511" cy="830780"/>
            <a:chOff x="5662" y="9622"/>
            <a:chExt cx="1225" cy="1308"/>
          </a:xfrm>
        </p:grpSpPr>
        <p:sp>
          <p:nvSpPr>
            <p:cNvPr id="7173" name="文本框 7"/>
            <p:cNvSpPr txBox="1">
              <a:spLocks noChangeArrowheads="1"/>
            </p:cNvSpPr>
            <p:nvPr/>
          </p:nvSpPr>
          <p:spPr bwMode="auto">
            <a:xfrm>
              <a:off x="5662" y="9622"/>
              <a:ext cx="1225" cy="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  <a:p>
              <a:pPr algn="ctr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5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5845" y="10237"/>
              <a:ext cx="907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4560889" y="3468124"/>
            <a:ext cx="777875" cy="830779"/>
            <a:chOff x="5685" y="9659"/>
            <a:chExt cx="1225" cy="1308"/>
          </a:xfrm>
        </p:grpSpPr>
        <p:sp>
          <p:nvSpPr>
            <p:cNvPr id="7176" name="文本框 9"/>
            <p:cNvSpPr txBox="1">
              <a:spLocks noChangeArrowheads="1"/>
            </p:cNvSpPr>
            <p:nvPr/>
          </p:nvSpPr>
          <p:spPr bwMode="auto">
            <a:xfrm>
              <a:off x="5685" y="9659"/>
              <a:ext cx="1225" cy="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  <a:p>
              <a:pPr algn="ctr"/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8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845" y="10237"/>
              <a:ext cx="905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8" name="图片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6813" y="4733926"/>
            <a:ext cx="3821112" cy="703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5419088" y="4670166"/>
            <a:ext cx="1764027" cy="830779"/>
            <a:chOff x="8186" y="7354"/>
            <a:chExt cx="2779" cy="1308"/>
          </a:xfrm>
        </p:grpSpPr>
        <p:sp>
          <p:nvSpPr>
            <p:cNvPr id="7180" name="文本框 5"/>
            <p:cNvSpPr txBox="1">
              <a:spLocks noChangeArrowheads="1"/>
            </p:cNvSpPr>
            <p:nvPr/>
          </p:nvSpPr>
          <p:spPr bwMode="auto">
            <a:xfrm>
              <a:off x="8924" y="7419"/>
              <a:ext cx="1881" cy="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、</a:t>
              </a:r>
              <a:endPara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7181" name="组合 11"/>
            <p:cNvGrpSpPr/>
            <p:nvPr/>
          </p:nvGrpSpPr>
          <p:grpSpPr>
            <a:xfrm>
              <a:off x="8186" y="7354"/>
              <a:ext cx="1225" cy="1308"/>
              <a:chOff x="5674" y="9582"/>
              <a:chExt cx="1225" cy="1308"/>
            </a:xfrm>
          </p:grpSpPr>
          <p:sp>
            <p:nvSpPr>
              <p:cNvPr id="7182" name="文本框 12"/>
              <p:cNvSpPr txBox="1">
                <a:spLocks noChangeArrowheads="1"/>
              </p:cNvSpPr>
              <p:nvPr/>
            </p:nvSpPr>
            <p:spPr bwMode="auto">
              <a:xfrm>
                <a:off x="5674" y="9582"/>
                <a:ext cx="1225" cy="1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2</a:t>
                </a:r>
              </a:p>
              <a:p>
                <a:pPr algn="ctr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5</a:t>
                </a:r>
              </a:p>
            </p:txBody>
          </p:sp>
          <p:cxnSp>
            <p:nvCxnSpPr>
              <p:cNvPr id="14" name="直接连接符 13"/>
              <p:cNvCxnSpPr/>
              <p:nvPr/>
            </p:nvCxnSpPr>
            <p:spPr>
              <a:xfrm>
                <a:off x="5845" y="10237"/>
                <a:ext cx="905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84" name="组合 14"/>
            <p:cNvGrpSpPr/>
            <p:nvPr/>
          </p:nvGrpSpPr>
          <p:grpSpPr>
            <a:xfrm>
              <a:off x="9740" y="7354"/>
              <a:ext cx="1225" cy="1308"/>
              <a:chOff x="5686" y="9582"/>
              <a:chExt cx="1225" cy="1308"/>
            </a:xfrm>
          </p:grpSpPr>
          <p:sp>
            <p:nvSpPr>
              <p:cNvPr id="7185" name="文本框 15"/>
              <p:cNvSpPr txBox="1">
                <a:spLocks noChangeArrowheads="1"/>
              </p:cNvSpPr>
              <p:nvPr/>
            </p:nvSpPr>
            <p:spPr bwMode="auto">
              <a:xfrm>
                <a:off x="5686" y="9582"/>
                <a:ext cx="1225" cy="1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  <a:p>
                <a:pPr algn="ctr"/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7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5844" y="10237"/>
                <a:ext cx="90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63" descr="u6jx01_4_2345看图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7876" y="2593976"/>
            <a:ext cx="4957763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759" y="1268037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文本框 5"/>
          <p:cNvSpPr txBox="1">
            <a:spLocks noChangeArrowheads="1"/>
          </p:cNvSpPr>
          <p:nvPr/>
        </p:nvSpPr>
        <p:spPr bwMode="auto">
          <a:xfrm>
            <a:off x="1135133" y="1241051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8197" name="文本框 7"/>
          <p:cNvSpPr txBox="1">
            <a:spLocks noChangeArrowheads="1"/>
          </p:cNvSpPr>
          <p:nvPr/>
        </p:nvSpPr>
        <p:spPr bwMode="auto">
          <a:xfrm>
            <a:off x="3290958" y="1249363"/>
            <a:ext cx="7097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同分母分数加法的计算方法</a:t>
            </a:r>
          </a:p>
        </p:txBody>
      </p:sp>
      <p:grpSp>
        <p:nvGrpSpPr>
          <p:cNvPr id="8198" name="组合 1"/>
          <p:cNvGrpSpPr/>
          <p:nvPr/>
        </p:nvGrpSpPr>
        <p:grpSpPr>
          <a:xfrm>
            <a:off x="1085850" y="1862139"/>
            <a:ext cx="985838" cy="871537"/>
            <a:chOff x="631889" y="1065590"/>
            <a:chExt cx="863600" cy="658812"/>
          </a:xfrm>
        </p:grpSpPr>
        <p:pic>
          <p:nvPicPr>
            <p:cNvPr id="8199" name="Picture 46" descr="U1ppt题号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1889" y="1065590"/>
              <a:ext cx="863600" cy="65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0" name="文本框 26"/>
            <p:cNvSpPr txBox="1">
              <a:spLocks noChangeArrowheads="1"/>
            </p:cNvSpPr>
            <p:nvPr/>
          </p:nvSpPr>
          <p:spPr bwMode="auto">
            <a:xfrm>
              <a:off x="919674" y="1184108"/>
              <a:ext cx="563735" cy="348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400" b="1">
                  <a:solidFill>
                    <a:srgbClr val="0168B7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</p:grp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1244218" y="5991673"/>
            <a:ext cx="953770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（1）爸爸和妈妈一共吃了多少张饼？</a:t>
            </a:r>
          </a:p>
        </p:txBody>
      </p:sp>
      <p:sp>
        <p:nvSpPr>
          <p:cNvPr id="8202" name="AutoShape 27"/>
          <p:cNvSpPr>
            <a:spLocks noChangeArrowheads="1"/>
          </p:cNvSpPr>
          <p:nvPr/>
        </p:nvSpPr>
        <p:spPr bwMode="auto">
          <a:xfrm>
            <a:off x="7969250" y="1979614"/>
            <a:ext cx="3073400" cy="638175"/>
          </a:xfrm>
          <a:prstGeom prst="wedgeRoundRectCallout">
            <a:avLst>
              <a:gd name="adj1" fmla="val -29505"/>
              <a:gd name="adj2" fmla="val 64625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algn="just"/>
            <a:endParaRPr lang="en-US" altLang="zh-CN" sz="2400" b="1">
              <a:solidFill>
                <a:srgbClr val="1C1C1C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endParaRPr lang="en-US" altLang="zh-CN" sz="2400" b="1">
              <a:solidFill>
                <a:srgbClr val="1C1C1C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203" name="AutoShape 27"/>
          <p:cNvSpPr>
            <a:spLocks noChangeArrowheads="1"/>
          </p:cNvSpPr>
          <p:nvPr/>
        </p:nvSpPr>
        <p:spPr bwMode="auto">
          <a:xfrm>
            <a:off x="3983039" y="1898651"/>
            <a:ext cx="3284537" cy="619125"/>
          </a:xfrm>
          <a:prstGeom prst="wedgeRoundRectCallout">
            <a:avLst>
              <a:gd name="adj1" fmla="val 31222"/>
              <a:gd name="adj2" fmla="val 7978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algn="just"/>
            <a:endParaRPr lang="en-US" altLang="zh-CN" sz="2400" b="1">
              <a:solidFill>
                <a:srgbClr val="1C1C1C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endParaRPr lang="en-US" altLang="zh-CN" sz="2400" b="1">
              <a:solidFill>
                <a:srgbClr val="1C1C1C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8204" name="Rectangle 64"/>
          <p:cNvSpPr>
            <a:spLocks noChangeArrowheads="1"/>
          </p:cNvSpPr>
          <p:nvPr/>
        </p:nvSpPr>
        <p:spPr bwMode="auto">
          <a:xfrm>
            <a:off x="4105276" y="1898651"/>
            <a:ext cx="3248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我吃了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块饼。</a:t>
            </a:r>
          </a:p>
        </p:txBody>
      </p:sp>
      <p:sp>
        <p:nvSpPr>
          <p:cNvPr id="8205" name="Rectangle 72"/>
          <p:cNvSpPr>
            <a:spLocks noChangeArrowheads="1"/>
          </p:cNvSpPr>
          <p:nvPr/>
        </p:nvSpPr>
        <p:spPr bwMode="auto">
          <a:xfrm>
            <a:off x="8008939" y="2000251"/>
            <a:ext cx="2156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我吃了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块饼。</a:t>
            </a:r>
          </a:p>
        </p:txBody>
      </p:sp>
      <p:grpSp>
        <p:nvGrpSpPr>
          <p:cNvPr id="8206" name="组合 7"/>
          <p:cNvGrpSpPr/>
          <p:nvPr/>
        </p:nvGrpSpPr>
        <p:grpSpPr>
          <a:xfrm>
            <a:off x="1193801" y="2805114"/>
            <a:ext cx="3846513" cy="2249487"/>
            <a:chOff x="628" y="4530"/>
            <a:chExt cx="6058" cy="3542"/>
          </a:xfrm>
        </p:grpSpPr>
        <p:sp>
          <p:nvSpPr>
            <p:cNvPr id="8207" name="AutoShape 27"/>
            <p:cNvSpPr>
              <a:spLocks noChangeArrowheads="1"/>
            </p:cNvSpPr>
            <p:nvPr/>
          </p:nvSpPr>
          <p:spPr bwMode="auto">
            <a:xfrm>
              <a:off x="628" y="4530"/>
              <a:ext cx="6058" cy="3542"/>
            </a:xfrm>
            <a:prstGeom prst="wedgeRoundRectCallout">
              <a:avLst>
                <a:gd name="adj1" fmla="val 58287"/>
                <a:gd name="adj2" fmla="val -300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>
                <a:lnSpc>
                  <a:spcPct val="160000"/>
                </a:lnSpc>
              </a:pPr>
              <a:r>
                <a:rPr lang="zh-CN" altLang="en-US" sz="2400" b="1">
                  <a:solidFill>
                    <a:srgbClr val="1C1C1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爸爸吃了     张饼；</a:t>
              </a:r>
            </a:p>
            <a:p>
              <a:pPr algn="just">
                <a:lnSpc>
                  <a:spcPct val="160000"/>
                </a:lnSpc>
              </a:pPr>
              <a:r>
                <a:rPr lang="zh-CN" altLang="en-US" sz="2400" b="1">
                  <a:solidFill>
                    <a:srgbClr val="1C1C1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妈妈吃了       张饼。</a:t>
              </a:r>
              <a:endParaRPr lang="en-US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endParaRPr lang="en-US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8208" name="Group 15"/>
            <p:cNvGrpSpPr/>
            <p:nvPr/>
          </p:nvGrpSpPr>
          <p:grpSpPr>
            <a:xfrm>
              <a:off x="2635" y="4821"/>
              <a:ext cx="1136" cy="1143"/>
              <a:chOff x="3538" y="1059"/>
              <a:chExt cx="454" cy="457"/>
            </a:xfrm>
          </p:grpSpPr>
          <p:sp>
            <p:nvSpPr>
              <p:cNvPr id="8209" name="Text Box 16"/>
              <p:cNvSpPr txBox="1">
                <a:spLocks noChangeArrowheads="1"/>
              </p:cNvSpPr>
              <p:nvPr/>
            </p:nvSpPr>
            <p:spPr bwMode="auto">
              <a:xfrm>
                <a:off x="3538" y="1332"/>
                <a:ext cx="454" cy="1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sp>
            <p:nvSpPr>
              <p:cNvPr id="8210" name="Text Box 17"/>
              <p:cNvSpPr txBox="1">
                <a:spLocks noChangeArrowheads="1"/>
              </p:cNvSpPr>
              <p:nvPr/>
            </p:nvSpPr>
            <p:spPr bwMode="auto">
              <a:xfrm>
                <a:off x="3654" y="1059"/>
                <a:ext cx="227" cy="1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sp>
            <p:nvSpPr>
              <p:cNvPr id="33" name="Line 18"/>
              <p:cNvSpPr>
                <a:spLocks noChangeShapeType="1"/>
              </p:cNvSpPr>
              <p:nvPr/>
            </p:nvSpPr>
            <p:spPr bwMode="auto">
              <a:xfrm>
                <a:off x="3605" y="1247"/>
                <a:ext cx="3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32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8212" name="Group 15"/>
            <p:cNvGrpSpPr/>
            <p:nvPr/>
          </p:nvGrpSpPr>
          <p:grpSpPr>
            <a:xfrm>
              <a:off x="2804" y="6004"/>
              <a:ext cx="1135" cy="1070"/>
              <a:chOff x="3657" y="964"/>
              <a:chExt cx="454" cy="428"/>
            </a:xfrm>
          </p:grpSpPr>
          <p:sp>
            <p:nvSpPr>
              <p:cNvPr id="8213" name="Text Box 16"/>
              <p:cNvSpPr txBox="1">
                <a:spLocks noChangeArrowheads="1"/>
              </p:cNvSpPr>
              <p:nvPr/>
            </p:nvSpPr>
            <p:spPr bwMode="auto">
              <a:xfrm>
                <a:off x="3657" y="1208"/>
                <a:ext cx="454" cy="1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sp>
            <p:nvSpPr>
              <p:cNvPr id="8214" name="Text Box 17"/>
              <p:cNvSpPr txBox="1">
                <a:spLocks noChangeArrowheads="1"/>
              </p:cNvSpPr>
              <p:nvPr/>
            </p:nvSpPr>
            <p:spPr bwMode="auto">
              <a:xfrm>
                <a:off x="3789" y="964"/>
                <a:ext cx="227" cy="1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</p:txBody>
          </p:sp>
          <p:sp>
            <p:nvSpPr>
              <p:cNvPr id="7" name="Line 18"/>
              <p:cNvSpPr>
                <a:spLocks noChangeShapeType="1"/>
              </p:cNvSpPr>
              <p:nvPr/>
            </p:nvSpPr>
            <p:spPr bwMode="auto">
              <a:xfrm>
                <a:off x="3695" y="1119"/>
                <a:ext cx="3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32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0"/>
          <p:cNvGrpSpPr/>
          <p:nvPr/>
        </p:nvGrpSpPr>
        <p:grpSpPr>
          <a:xfrm>
            <a:off x="2076531" y="1777338"/>
            <a:ext cx="3040063" cy="1168852"/>
            <a:chOff x="511" y="1297"/>
            <a:chExt cx="1038" cy="765"/>
          </a:xfrm>
        </p:grpSpPr>
        <p:grpSp>
          <p:nvGrpSpPr>
            <p:cNvPr id="9218" name="Group 21"/>
            <p:cNvGrpSpPr/>
            <p:nvPr/>
          </p:nvGrpSpPr>
          <p:grpSpPr>
            <a:xfrm>
              <a:off x="511" y="1315"/>
              <a:ext cx="388" cy="747"/>
              <a:chOff x="613" y="2141"/>
              <a:chExt cx="388" cy="747"/>
            </a:xfrm>
          </p:grpSpPr>
          <p:sp>
            <p:nvSpPr>
              <p:cNvPr id="9219" name="Rectangle 22"/>
              <p:cNvSpPr>
                <a:spLocks noChangeArrowheads="1"/>
              </p:cNvSpPr>
              <p:nvPr/>
            </p:nvSpPr>
            <p:spPr bwMode="auto">
              <a:xfrm>
                <a:off x="654" y="2558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8</a:t>
                </a:r>
              </a:p>
            </p:txBody>
          </p:sp>
          <p:grpSp>
            <p:nvGrpSpPr>
              <p:cNvPr id="9220" name="Group 23"/>
              <p:cNvGrpSpPr/>
              <p:nvPr/>
            </p:nvGrpSpPr>
            <p:grpSpPr>
              <a:xfrm>
                <a:off x="613" y="2141"/>
                <a:ext cx="388" cy="454"/>
                <a:chOff x="613" y="2141"/>
                <a:chExt cx="388" cy="454"/>
              </a:xfrm>
            </p:grpSpPr>
            <p:sp>
              <p:nvSpPr>
                <p:cNvPr id="40" name="Line 24"/>
                <p:cNvSpPr>
                  <a:spLocks noChangeShapeType="1"/>
                </p:cNvSpPr>
                <p:nvPr/>
              </p:nvSpPr>
              <p:spPr bwMode="auto">
                <a:xfrm>
                  <a:off x="613" y="2595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50000"/>
                    </a:lnSpc>
                    <a:buFont typeface="Arial" panose="020B0604020202020204" pitchFamily="34" charset="0"/>
                    <a:buNone/>
                    <a:defRPr/>
                  </a:pPr>
                  <a:endPara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9222" name="Rectangle 25"/>
                <p:cNvSpPr>
                  <a:spLocks noChangeArrowheads="1"/>
                </p:cNvSpPr>
                <p:nvPr/>
              </p:nvSpPr>
              <p:spPr bwMode="auto">
                <a:xfrm>
                  <a:off x="703" y="2141"/>
                  <a:ext cx="298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400" b="1">
                      <a:solidFill>
                        <a:srgbClr val="00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</p:txBody>
            </p:sp>
          </p:grpSp>
        </p:grpSp>
        <p:sp>
          <p:nvSpPr>
            <p:cNvPr id="9223" name="Rectangle 26"/>
            <p:cNvSpPr>
              <a:spLocks noChangeArrowheads="1"/>
            </p:cNvSpPr>
            <p:nvPr/>
          </p:nvSpPr>
          <p:spPr bwMode="auto">
            <a:xfrm>
              <a:off x="1227" y="1522"/>
              <a:ext cx="3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  <p:sp>
          <p:nvSpPr>
            <p:cNvPr id="9224" name="Rectangle 27"/>
            <p:cNvSpPr>
              <a:spLocks noChangeArrowheads="1"/>
            </p:cNvSpPr>
            <p:nvPr/>
          </p:nvSpPr>
          <p:spPr bwMode="auto">
            <a:xfrm>
              <a:off x="768" y="1519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</a:t>
              </a:r>
            </a:p>
          </p:txBody>
        </p:sp>
        <p:grpSp>
          <p:nvGrpSpPr>
            <p:cNvPr id="9225" name="Group 28"/>
            <p:cNvGrpSpPr/>
            <p:nvPr/>
          </p:nvGrpSpPr>
          <p:grpSpPr>
            <a:xfrm>
              <a:off x="960" y="1297"/>
              <a:ext cx="329" cy="762"/>
              <a:chOff x="653" y="2129"/>
              <a:chExt cx="329" cy="762"/>
            </a:xfrm>
          </p:grpSpPr>
          <p:sp>
            <p:nvSpPr>
              <p:cNvPr id="9226" name="Rectangle 29"/>
              <p:cNvSpPr>
                <a:spLocks noChangeArrowheads="1"/>
              </p:cNvSpPr>
              <p:nvPr/>
            </p:nvSpPr>
            <p:spPr bwMode="auto">
              <a:xfrm>
                <a:off x="699" y="2561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8</a:t>
                </a:r>
              </a:p>
            </p:txBody>
          </p:sp>
          <p:grpSp>
            <p:nvGrpSpPr>
              <p:cNvPr id="9227" name="Group 30"/>
              <p:cNvGrpSpPr/>
              <p:nvPr/>
            </p:nvGrpSpPr>
            <p:grpSpPr>
              <a:xfrm>
                <a:off x="653" y="2129"/>
                <a:ext cx="309" cy="472"/>
                <a:chOff x="653" y="2129"/>
                <a:chExt cx="309" cy="472"/>
              </a:xfrm>
            </p:grpSpPr>
            <p:sp>
              <p:nvSpPr>
                <p:cNvPr id="36" name="Line 31"/>
                <p:cNvSpPr>
                  <a:spLocks noChangeShapeType="1"/>
                </p:cNvSpPr>
                <p:nvPr/>
              </p:nvSpPr>
              <p:spPr bwMode="auto">
                <a:xfrm>
                  <a:off x="653" y="2601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50000"/>
                    </a:lnSpc>
                    <a:buFont typeface="Arial" panose="020B0604020202020204" pitchFamily="34" charset="0"/>
                    <a:buNone/>
                    <a:defRPr/>
                  </a:pPr>
                  <a:endPara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9229" name="Rectangle 32"/>
                <p:cNvSpPr>
                  <a:spLocks noChangeArrowheads="1"/>
                </p:cNvSpPr>
                <p:nvPr/>
              </p:nvSpPr>
              <p:spPr bwMode="auto">
                <a:xfrm>
                  <a:off x="738" y="2129"/>
                  <a:ext cx="224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400" b="1">
                      <a:solidFill>
                        <a:srgbClr val="00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</a:t>
                  </a:r>
                </a:p>
              </p:txBody>
            </p:sp>
          </p:grpSp>
        </p:grpSp>
      </p:grp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076531" y="3632200"/>
            <a:ext cx="7140575" cy="1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想一想：</a:t>
            </a: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1.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怎样计算呢？</a:t>
            </a:r>
            <a:endParaRPr lang="en-US" altLang="zh-CN" sz="24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2.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你是怎样想的？</a:t>
            </a:r>
            <a:endParaRPr lang="en-US" altLang="zh-CN" sz="2400" b="1">
              <a:solidFill>
                <a:srgbClr val="000000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                3.</a:t>
            </a: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计算时要注意什么？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12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>
                                            <p:txEl>
                                              <p:charRg st="12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charRg st="35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charRg st="35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0"/>
          <p:cNvGrpSpPr/>
          <p:nvPr/>
        </p:nvGrpSpPr>
        <p:grpSpPr>
          <a:xfrm>
            <a:off x="1878014" y="1270002"/>
            <a:ext cx="3038475" cy="1170022"/>
            <a:chOff x="511" y="1297"/>
            <a:chExt cx="1038" cy="765"/>
          </a:xfrm>
        </p:grpSpPr>
        <p:grpSp>
          <p:nvGrpSpPr>
            <p:cNvPr id="11266" name="Group 21"/>
            <p:cNvGrpSpPr/>
            <p:nvPr/>
          </p:nvGrpSpPr>
          <p:grpSpPr>
            <a:xfrm>
              <a:off x="511" y="1315"/>
              <a:ext cx="388" cy="747"/>
              <a:chOff x="613" y="2141"/>
              <a:chExt cx="388" cy="747"/>
            </a:xfrm>
          </p:grpSpPr>
          <p:sp>
            <p:nvSpPr>
              <p:cNvPr id="11267" name="Rectangle 22"/>
              <p:cNvSpPr>
                <a:spLocks noChangeArrowheads="1"/>
              </p:cNvSpPr>
              <p:nvPr/>
            </p:nvSpPr>
            <p:spPr bwMode="auto">
              <a:xfrm>
                <a:off x="654" y="2558"/>
                <a:ext cx="24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8</a:t>
                </a:r>
              </a:p>
            </p:txBody>
          </p:sp>
          <p:grpSp>
            <p:nvGrpSpPr>
              <p:cNvPr id="11268" name="Group 23"/>
              <p:cNvGrpSpPr/>
              <p:nvPr/>
            </p:nvGrpSpPr>
            <p:grpSpPr>
              <a:xfrm>
                <a:off x="613" y="2141"/>
                <a:ext cx="388" cy="429"/>
                <a:chOff x="613" y="2141"/>
                <a:chExt cx="388" cy="429"/>
              </a:xfrm>
            </p:grpSpPr>
            <p:sp>
              <p:nvSpPr>
                <p:cNvPr id="40" name="Line 24"/>
                <p:cNvSpPr>
                  <a:spLocks noChangeShapeType="1"/>
                </p:cNvSpPr>
                <p:nvPr/>
              </p:nvSpPr>
              <p:spPr bwMode="auto">
                <a:xfrm>
                  <a:off x="613" y="2570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50000"/>
                    </a:lnSpc>
                    <a:buFont typeface="Arial" panose="020B0604020202020204" pitchFamily="34" charset="0"/>
                    <a:buNone/>
                    <a:defRPr/>
                  </a:pPr>
                  <a:endPara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1270" name="Rectangle 25"/>
                <p:cNvSpPr>
                  <a:spLocks noChangeArrowheads="1"/>
                </p:cNvSpPr>
                <p:nvPr/>
              </p:nvSpPr>
              <p:spPr bwMode="auto">
                <a:xfrm>
                  <a:off x="703" y="2141"/>
                  <a:ext cx="298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400" b="1">
                      <a:solidFill>
                        <a:srgbClr val="00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3</a:t>
                  </a:r>
                </a:p>
              </p:txBody>
            </p:sp>
          </p:grpSp>
        </p:grpSp>
        <p:sp>
          <p:nvSpPr>
            <p:cNvPr id="11271" name="Rectangle 26"/>
            <p:cNvSpPr>
              <a:spLocks noChangeArrowheads="1"/>
            </p:cNvSpPr>
            <p:nvPr/>
          </p:nvSpPr>
          <p:spPr bwMode="auto">
            <a:xfrm>
              <a:off x="1227" y="1522"/>
              <a:ext cx="32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＝</a:t>
              </a:r>
            </a:p>
          </p:txBody>
        </p:sp>
        <p:sp>
          <p:nvSpPr>
            <p:cNvPr id="11272" name="Rectangle 27"/>
            <p:cNvSpPr>
              <a:spLocks noChangeArrowheads="1"/>
            </p:cNvSpPr>
            <p:nvPr/>
          </p:nvSpPr>
          <p:spPr bwMode="auto">
            <a:xfrm>
              <a:off x="768" y="1519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</a:t>
              </a:r>
            </a:p>
          </p:txBody>
        </p:sp>
        <p:grpSp>
          <p:nvGrpSpPr>
            <p:cNvPr id="11273" name="Group 28"/>
            <p:cNvGrpSpPr/>
            <p:nvPr/>
          </p:nvGrpSpPr>
          <p:grpSpPr>
            <a:xfrm>
              <a:off x="982" y="1297"/>
              <a:ext cx="307" cy="762"/>
              <a:chOff x="675" y="2129"/>
              <a:chExt cx="307" cy="762"/>
            </a:xfrm>
          </p:grpSpPr>
          <p:sp>
            <p:nvSpPr>
              <p:cNvPr id="11274" name="Rectangle 29"/>
              <p:cNvSpPr>
                <a:spLocks noChangeArrowheads="1"/>
              </p:cNvSpPr>
              <p:nvPr/>
            </p:nvSpPr>
            <p:spPr bwMode="auto">
              <a:xfrm>
                <a:off x="699" y="2561"/>
                <a:ext cx="2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8</a:t>
                </a:r>
              </a:p>
            </p:txBody>
          </p:sp>
          <p:grpSp>
            <p:nvGrpSpPr>
              <p:cNvPr id="11275" name="Group 30"/>
              <p:cNvGrpSpPr/>
              <p:nvPr/>
            </p:nvGrpSpPr>
            <p:grpSpPr>
              <a:xfrm>
                <a:off x="675" y="2129"/>
                <a:ext cx="287" cy="455"/>
                <a:chOff x="675" y="2129"/>
                <a:chExt cx="287" cy="455"/>
              </a:xfrm>
            </p:grpSpPr>
            <p:sp>
              <p:nvSpPr>
                <p:cNvPr id="36" name="Line 31"/>
                <p:cNvSpPr>
                  <a:spLocks noChangeShapeType="1"/>
                </p:cNvSpPr>
                <p:nvPr/>
              </p:nvSpPr>
              <p:spPr bwMode="auto">
                <a:xfrm>
                  <a:off x="675" y="2584"/>
                  <a:ext cx="227" cy="0"/>
                </a:xfrm>
                <a:prstGeom prst="line">
                  <a:avLst/>
                </a:prstGeom>
                <a:noFill/>
                <a:ln w="25400">
                  <a:solidFill>
                    <a:srgbClr val="000000"/>
                  </a:solidFill>
                  <a:round/>
                </a:ln>
              </p:spPr>
              <p:txBody>
                <a:bodyPr/>
                <a:lstStyle/>
                <a:p>
                  <a:pPr>
                    <a:lnSpc>
                      <a:spcPct val="150000"/>
                    </a:lnSpc>
                    <a:buFont typeface="Arial" panose="020B0604020202020204" pitchFamily="34" charset="0"/>
                    <a:buNone/>
                    <a:defRPr/>
                  </a:pPr>
                  <a:endParaRPr lang="zh-CN" altLang="en-US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endParaRPr>
                </a:p>
              </p:txBody>
            </p:sp>
            <p:sp>
              <p:nvSpPr>
                <p:cNvPr id="11277" name="Rectangle 32"/>
                <p:cNvSpPr>
                  <a:spLocks noChangeArrowheads="1"/>
                </p:cNvSpPr>
                <p:nvPr/>
              </p:nvSpPr>
              <p:spPr bwMode="auto">
                <a:xfrm>
                  <a:off x="738" y="2129"/>
                  <a:ext cx="224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400" b="1">
                      <a:solidFill>
                        <a:srgbClr val="000000"/>
                      </a:solidFill>
                      <a:latin typeface="OPPOSans R" panose="00020600040101010101" pitchFamily="18" charset="-122"/>
                      <a:ea typeface="OPPOSans R" panose="00020600040101010101" pitchFamily="18" charset="-122"/>
                      <a:cs typeface="OPPOSans R" panose="00020600040101010101" pitchFamily="18" charset="-122"/>
                      <a:sym typeface="OPPOSans R" panose="00020600040101010101" pitchFamily="18" charset="-122"/>
                    </a:rPr>
                    <a:t>1</a:t>
                  </a:r>
                </a:p>
              </p:txBody>
            </p:sp>
          </p:grpSp>
        </p:grpSp>
      </p:grpSp>
      <p:grpSp>
        <p:nvGrpSpPr>
          <p:cNvPr id="2" name="Group 35"/>
          <p:cNvGrpSpPr/>
          <p:nvPr/>
        </p:nvGrpSpPr>
        <p:grpSpPr>
          <a:xfrm>
            <a:off x="4578766" y="1808356"/>
            <a:ext cx="1295400" cy="505543"/>
            <a:chOff x="1957" y="2472"/>
            <a:chExt cx="523" cy="319"/>
          </a:xfrm>
        </p:grpSpPr>
        <p:sp>
          <p:nvSpPr>
            <p:cNvPr id="5" name="Line 36"/>
            <p:cNvSpPr>
              <a:spLocks noChangeShapeType="1"/>
            </p:cNvSpPr>
            <p:nvPr/>
          </p:nvSpPr>
          <p:spPr bwMode="auto">
            <a:xfrm>
              <a:off x="1957" y="2535"/>
              <a:ext cx="52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  <a:buFont typeface="Arial" panose="020B0604020202020204" pitchFamily="34" charset="0"/>
                <a:buNone/>
                <a:defRPr/>
              </a:pPr>
              <a:endParaRPr lang="zh-CN" altLang="en-US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sp>
          <p:nvSpPr>
            <p:cNvPr id="11280" name="Rectangle 37"/>
            <p:cNvSpPr>
              <a:spLocks noChangeArrowheads="1"/>
            </p:cNvSpPr>
            <p:nvPr/>
          </p:nvSpPr>
          <p:spPr bwMode="auto">
            <a:xfrm>
              <a:off x="2132" y="2472"/>
              <a:ext cx="24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8</a:t>
              </a:r>
            </a:p>
          </p:txBody>
        </p:sp>
      </p:grpSp>
      <p:grpSp>
        <p:nvGrpSpPr>
          <p:cNvPr id="7" name="Group 144"/>
          <p:cNvGrpSpPr/>
          <p:nvPr/>
        </p:nvGrpSpPr>
        <p:grpSpPr>
          <a:xfrm>
            <a:off x="4726468" y="1373738"/>
            <a:ext cx="1152525" cy="511176"/>
            <a:chOff x="2200" y="1083"/>
            <a:chExt cx="403" cy="322"/>
          </a:xfrm>
        </p:grpSpPr>
        <p:sp>
          <p:nvSpPr>
            <p:cNvPr id="11282" name="Rectangle 38"/>
            <p:cNvSpPr>
              <a:spLocks noChangeArrowheads="1"/>
            </p:cNvSpPr>
            <p:nvPr/>
          </p:nvSpPr>
          <p:spPr bwMode="auto">
            <a:xfrm>
              <a:off x="2496" y="1083"/>
              <a:ext cx="10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1</a:t>
              </a:r>
            </a:p>
          </p:txBody>
        </p:sp>
        <p:sp>
          <p:nvSpPr>
            <p:cNvPr id="11283" name="Rectangle 39"/>
            <p:cNvSpPr>
              <a:spLocks noChangeArrowheads="1"/>
            </p:cNvSpPr>
            <p:nvPr/>
          </p:nvSpPr>
          <p:spPr bwMode="auto">
            <a:xfrm>
              <a:off x="2200" y="1084"/>
              <a:ext cx="107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3</a:t>
              </a:r>
            </a:p>
          </p:txBody>
        </p:sp>
        <p:sp>
          <p:nvSpPr>
            <p:cNvPr id="11284" name="Rectangle 40"/>
            <p:cNvSpPr>
              <a:spLocks noChangeArrowheads="1"/>
            </p:cNvSpPr>
            <p:nvPr/>
          </p:nvSpPr>
          <p:spPr bwMode="auto">
            <a:xfrm>
              <a:off x="2315" y="1087"/>
              <a:ext cx="19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＋</a:t>
              </a:r>
            </a:p>
          </p:txBody>
        </p:sp>
      </p:grp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6161089" y="1609726"/>
            <a:ext cx="827087" cy="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</a:p>
        </p:txBody>
      </p:sp>
      <p:sp>
        <p:nvSpPr>
          <p:cNvPr id="12" name="Rectangle 44"/>
          <p:cNvSpPr>
            <a:spLocks noChangeArrowheads="1"/>
          </p:cNvSpPr>
          <p:nvPr/>
        </p:nvSpPr>
        <p:spPr bwMode="auto">
          <a:xfrm>
            <a:off x="7543800" y="1597026"/>
            <a:ext cx="647700" cy="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＝</a:t>
            </a:r>
          </a:p>
        </p:txBody>
      </p:sp>
      <p:grpSp>
        <p:nvGrpSpPr>
          <p:cNvPr id="13" name="Group 45"/>
          <p:cNvGrpSpPr/>
          <p:nvPr/>
        </p:nvGrpSpPr>
        <p:grpSpPr>
          <a:xfrm>
            <a:off x="7988256" y="1308103"/>
            <a:ext cx="820786" cy="1106488"/>
            <a:chOff x="2682" y="2015"/>
            <a:chExt cx="287" cy="697"/>
          </a:xfrm>
        </p:grpSpPr>
        <p:grpSp>
          <p:nvGrpSpPr>
            <p:cNvPr id="11288" name="Group 46"/>
            <p:cNvGrpSpPr/>
            <p:nvPr/>
          </p:nvGrpSpPr>
          <p:grpSpPr>
            <a:xfrm>
              <a:off x="2729" y="2378"/>
              <a:ext cx="240" cy="334"/>
              <a:chOff x="2729" y="2378"/>
              <a:chExt cx="240" cy="334"/>
            </a:xfrm>
          </p:grpSpPr>
          <p:sp>
            <p:nvSpPr>
              <p:cNvPr id="11289" name="Rectangle 47"/>
              <p:cNvSpPr>
                <a:spLocks noChangeArrowheads="1"/>
              </p:cNvSpPr>
              <p:nvPr/>
            </p:nvSpPr>
            <p:spPr bwMode="auto">
              <a:xfrm>
                <a:off x="2753" y="2394"/>
                <a:ext cx="216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>
                    <a:solidFill>
                      <a:srgbClr val="FF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2</a:t>
                </a:r>
              </a:p>
            </p:txBody>
          </p:sp>
          <p:sp>
            <p:nvSpPr>
              <p:cNvPr id="17" name="Line 48"/>
              <p:cNvSpPr>
                <a:spLocks noChangeShapeType="1"/>
              </p:cNvSpPr>
              <p:nvPr/>
            </p:nvSpPr>
            <p:spPr bwMode="auto">
              <a:xfrm>
                <a:off x="2729" y="2378"/>
                <a:ext cx="189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endParaRPr lang="zh-CN" altLang="en-US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1291" name="Rectangle 49"/>
            <p:cNvSpPr>
              <a:spLocks noChangeArrowheads="1"/>
            </p:cNvSpPr>
            <p:nvPr/>
          </p:nvSpPr>
          <p:spPr bwMode="auto">
            <a:xfrm>
              <a:off x="2682" y="2015"/>
              <a:ext cx="21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400" b="1">
                  <a:solidFill>
                    <a:srgbClr val="FF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1</a:t>
              </a:r>
            </a:p>
          </p:txBody>
        </p:sp>
      </p:grpSp>
      <p:grpSp>
        <p:nvGrpSpPr>
          <p:cNvPr id="18" name="Group 53"/>
          <p:cNvGrpSpPr/>
          <p:nvPr/>
        </p:nvGrpSpPr>
        <p:grpSpPr>
          <a:xfrm>
            <a:off x="6680522" y="1074740"/>
            <a:ext cx="691515" cy="1298575"/>
            <a:chOff x="2723" y="1995"/>
            <a:chExt cx="242" cy="818"/>
          </a:xfrm>
        </p:grpSpPr>
        <p:grpSp>
          <p:nvGrpSpPr>
            <p:cNvPr id="11293" name="Group 54"/>
            <p:cNvGrpSpPr/>
            <p:nvPr/>
          </p:nvGrpSpPr>
          <p:grpSpPr>
            <a:xfrm>
              <a:off x="2723" y="2495"/>
              <a:ext cx="242" cy="318"/>
              <a:chOff x="2723" y="2495"/>
              <a:chExt cx="242" cy="318"/>
            </a:xfrm>
          </p:grpSpPr>
          <p:sp>
            <p:nvSpPr>
              <p:cNvPr id="11294" name="Rectangle 55"/>
              <p:cNvSpPr>
                <a:spLocks noChangeArrowheads="1"/>
              </p:cNvSpPr>
              <p:nvPr/>
            </p:nvSpPr>
            <p:spPr bwMode="auto">
              <a:xfrm>
                <a:off x="2749" y="2495"/>
                <a:ext cx="216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400" b="1">
                    <a:solidFill>
                      <a:srgbClr val="000000"/>
                    </a:solidFill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 8</a:t>
                </a:r>
              </a:p>
            </p:txBody>
          </p:sp>
          <p:sp>
            <p:nvSpPr>
              <p:cNvPr id="22" name="Line 56"/>
              <p:cNvSpPr>
                <a:spLocks noChangeShapeType="1"/>
              </p:cNvSpPr>
              <p:nvPr/>
            </p:nvSpPr>
            <p:spPr bwMode="auto">
              <a:xfrm>
                <a:off x="2723" y="2538"/>
                <a:ext cx="227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</a:ln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None/>
                  <a:defRPr/>
                </a:pPr>
                <a:endParaRPr lang="zh-CN" altLang="en-US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sp>
          <p:nvSpPr>
            <p:cNvPr id="11296" name="Rectangle 57"/>
            <p:cNvSpPr>
              <a:spLocks noChangeArrowheads="1"/>
            </p:cNvSpPr>
            <p:nvPr/>
          </p:nvSpPr>
          <p:spPr bwMode="auto">
            <a:xfrm>
              <a:off x="2732" y="1995"/>
              <a:ext cx="216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400" b="1">
                  <a:solidFill>
                    <a:srgbClr val="000000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 4</a:t>
              </a:r>
            </a:p>
          </p:txBody>
        </p:sp>
      </p:grpSp>
      <p:sp>
        <p:nvSpPr>
          <p:cNvPr id="6" name="Line 58"/>
          <p:cNvSpPr>
            <a:spLocks noChangeShapeType="1"/>
          </p:cNvSpPr>
          <p:nvPr/>
        </p:nvSpPr>
        <p:spPr bwMode="auto">
          <a:xfrm flipV="1">
            <a:off x="6784979" y="2294567"/>
            <a:ext cx="439737" cy="21590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4" name="Line 59"/>
          <p:cNvSpPr>
            <a:spLocks noChangeShapeType="1"/>
          </p:cNvSpPr>
          <p:nvPr/>
        </p:nvSpPr>
        <p:spPr bwMode="auto">
          <a:xfrm flipV="1">
            <a:off x="6802521" y="1511572"/>
            <a:ext cx="388937" cy="215900"/>
          </a:xfrm>
          <a:prstGeom prst="line">
            <a:avLst/>
          </a:prstGeom>
          <a:noFill/>
          <a:ln w="25400">
            <a:solidFill>
              <a:srgbClr val="00B0F0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b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25" name="Text Box 60"/>
          <p:cNvSpPr txBox="1">
            <a:spLocks noChangeArrowheads="1"/>
          </p:cNvSpPr>
          <p:nvPr/>
        </p:nvSpPr>
        <p:spPr bwMode="auto">
          <a:xfrm>
            <a:off x="6950869" y="2382814"/>
            <a:ext cx="520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26" name="Text Box 61"/>
          <p:cNvSpPr txBox="1">
            <a:spLocks noChangeArrowheads="1"/>
          </p:cNvSpPr>
          <p:nvPr/>
        </p:nvSpPr>
        <p:spPr bwMode="auto">
          <a:xfrm>
            <a:off x="6886575" y="815975"/>
            <a:ext cx="649288" cy="59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>
                <a:solidFill>
                  <a:srgbClr val="00B0F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</a:p>
        </p:txBody>
      </p:sp>
      <p:sp>
        <p:nvSpPr>
          <p:cNvPr id="44" name="矩形 43"/>
          <p:cNvSpPr/>
          <p:nvPr/>
        </p:nvSpPr>
        <p:spPr>
          <a:xfrm>
            <a:off x="3973513" y="1297532"/>
            <a:ext cx="2163762" cy="13874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endParaRPr lang="zh-CN" altLang="en-US" sz="3600" b="1" noProof="1"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cxnSp>
        <p:nvCxnSpPr>
          <p:cNvPr id="45" name="直接箭头连接符 44"/>
          <p:cNvCxnSpPr>
            <a:stCxn id="44" idx="2"/>
          </p:cNvCxnSpPr>
          <p:nvPr/>
        </p:nvCxnSpPr>
        <p:spPr>
          <a:xfrm flipH="1">
            <a:off x="5051426" y="2685007"/>
            <a:ext cx="3968" cy="12789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143" descr="u6jx01_1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21748" r="29091" b="21776"/>
          <a:stretch>
            <a:fillRect/>
          </a:stretch>
        </p:blipFill>
        <p:spPr bwMode="auto">
          <a:xfrm>
            <a:off x="7974014" y="2978151"/>
            <a:ext cx="249872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1" descr="u6jx01_1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5" t="19958" r="27377" b="20609"/>
          <a:stretch>
            <a:fillRect/>
          </a:stretch>
        </p:blipFill>
        <p:spPr bwMode="auto">
          <a:xfrm>
            <a:off x="7797800" y="2892426"/>
            <a:ext cx="2808288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文本框 14"/>
          <p:cNvSpPr txBox="1">
            <a:spLocks noChangeArrowheads="1"/>
          </p:cNvSpPr>
          <p:nvPr/>
        </p:nvSpPr>
        <p:spPr bwMode="auto">
          <a:xfrm>
            <a:off x="2700569" y="4132585"/>
            <a:ext cx="4742988" cy="486352"/>
          </a:xfrm>
          <a:prstGeom prst="rect">
            <a:avLst/>
          </a:prstGeom>
          <a:noFill/>
          <a:ln w="25400">
            <a:solidFill>
              <a:srgbClr val="00B0F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计算熟练后，此步可以省略不写。</a:t>
            </a: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061111" y="5136655"/>
            <a:ext cx="8537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计算的结果，能约分的要约成最简分数。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5" grpId="0"/>
      <p:bldP spid="26" grpId="0"/>
      <p:bldP spid="44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文本框 1"/>
          <p:cNvSpPr txBox="1">
            <a:spLocks noChangeArrowheads="1"/>
          </p:cNvSpPr>
          <p:nvPr/>
        </p:nvSpPr>
        <p:spPr bwMode="auto">
          <a:xfrm>
            <a:off x="660400" y="2322511"/>
            <a:ext cx="11133015" cy="22129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200000"/>
              </a:lnSpc>
              <a:defRPr sz="2400">
                <a:solidFill>
                  <a:schemeClr val="bg1"/>
                </a:solidFill>
                <a:latin typeface="OPPOSans B" panose="00020600040101010101" pitchFamily="18" charset="-122"/>
                <a:ea typeface="OPPOSans B" panose="00020600040101010101" pitchFamily="18" charset="-122"/>
                <a:cs typeface="OPPOSans R" panose="00020600040101010101" pitchFamily="18" charset="-122"/>
              </a:defRPr>
            </a:lvl1pPr>
          </a:lstStyle>
          <a:p>
            <a:r>
              <a:rPr lang="zh-CN" altLang="zh-CN">
                <a:sym typeface="OPPOSans R" panose="00020600040101010101" pitchFamily="18" charset="-122"/>
              </a:rPr>
              <a:t>1. 同分母分数加法与整数加法的含义相同，都是把两个数合并成一个数的运算。</a:t>
            </a:r>
          </a:p>
          <a:p>
            <a:r>
              <a:rPr lang="zh-CN" altLang="zh-CN">
                <a:sym typeface="OPPOSans R" panose="00020600040101010101" pitchFamily="18" charset="-122"/>
              </a:rPr>
              <a:t>2. 同分母分数加法的计算方法：分母不变，分子相加。</a:t>
            </a:r>
          </a:p>
          <a:p>
            <a:r>
              <a:rPr lang="zh-CN" altLang="zh-CN">
                <a:sym typeface="OPPOSans R" panose="00020600040101010101" pitchFamily="18" charset="-122"/>
              </a:rPr>
              <a:t>3. 计算结果能约分的要约成最简分数；能化成整数的，通常要化成整数。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1204914" y="1698626"/>
            <a:ext cx="3286125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zh-CN" altLang="en-US" sz="2400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列式计算。</a:t>
            </a:r>
          </a:p>
        </p:txBody>
      </p:sp>
      <p:pic>
        <p:nvPicPr>
          <p:cNvPr id="14342" name="Picture 2" descr="D:\我的文档-桌面-收藏夹\桌面\1.t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689" y="2555876"/>
            <a:ext cx="3938587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 descr="D:\我的文档-桌面-收藏夹\桌面\2.t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689" y="2373314"/>
            <a:ext cx="55070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Box 24"/>
          <p:cNvSpPr txBox="1">
            <a:spLocks noChangeArrowheads="1"/>
          </p:cNvSpPr>
          <p:nvPr/>
        </p:nvSpPr>
        <p:spPr bwMode="auto">
          <a:xfrm>
            <a:off x="1920876" y="4757739"/>
            <a:ext cx="643284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cxnSp>
        <p:nvCxnSpPr>
          <p:cNvPr id="14347" name="直接连接符 25"/>
          <p:cNvCxnSpPr>
            <a:cxnSpLocks noChangeShapeType="1"/>
          </p:cNvCxnSpPr>
          <p:nvPr/>
        </p:nvCxnSpPr>
        <p:spPr bwMode="auto">
          <a:xfrm>
            <a:off x="2063828" y="5152576"/>
            <a:ext cx="35738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9" name="TextBox 22"/>
          <p:cNvSpPr txBox="1">
            <a:spLocks noChangeArrowheads="1"/>
          </p:cNvSpPr>
          <p:nvPr/>
        </p:nvSpPr>
        <p:spPr bwMode="auto">
          <a:xfrm>
            <a:off x="2778588" y="4757739"/>
            <a:ext cx="643284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cxnSp>
        <p:nvCxnSpPr>
          <p:cNvPr id="14350" name="直接连接符 23"/>
          <p:cNvCxnSpPr>
            <a:cxnSpLocks noChangeShapeType="1"/>
          </p:cNvCxnSpPr>
          <p:nvPr/>
        </p:nvCxnSpPr>
        <p:spPr bwMode="auto">
          <a:xfrm>
            <a:off x="2921540" y="5152576"/>
            <a:ext cx="35738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2" name="TextBox 20"/>
          <p:cNvSpPr txBox="1">
            <a:spLocks noChangeArrowheads="1"/>
          </p:cNvSpPr>
          <p:nvPr/>
        </p:nvSpPr>
        <p:spPr bwMode="auto">
          <a:xfrm>
            <a:off x="3636617" y="4757739"/>
            <a:ext cx="643284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5</a:t>
            </a:r>
          </a:p>
        </p:txBody>
      </p:sp>
      <p:cxnSp>
        <p:nvCxnSpPr>
          <p:cNvPr id="14353" name="直接连接符 21"/>
          <p:cNvCxnSpPr>
            <a:cxnSpLocks noChangeShapeType="1"/>
          </p:cNvCxnSpPr>
          <p:nvPr/>
        </p:nvCxnSpPr>
        <p:spPr bwMode="auto">
          <a:xfrm>
            <a:off x="3779569" y="5152576"/>
            <a:ext cx="35738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54" name="TextBox 18"/>
          <p:cNvSpPr txBox="1">
            <a:spLocks noChangeArrowheads="1"/>
          </p:cNvSpPr>
          <p:nvPr/>
        </p:nvSpPr>
        <p:spPr bwMode="auto">
          <a:xfrm>
            <a:off x="2464729" y="4987927"/>
            <a:ext cx="428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+</a:t>
            </a:r>
          </a:p>
        </p:txBody>
      </p:sp>
      <p:sp>
        <p:nvSpPr>
          <p:cNvPr id="14355" name="TextBox 19"/>
          <p:cNvSpPr txBox="1">
            <a:spLocks noChangeArrowheads="1"/>
          </p:cNvSpPr>
          <p:nvPr/>
        </p:nvSpPr>
        <p:spPr bwMode="auto">
          <a:xfrm>
            <a:off x="3350395" y="5027931"/>
            <a:ext cx="4288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  <p:sp>
        <p:nvSpPr>
          <p:cNvPr id="14358" name="TextBox 36"/>
          <p:cNvSpPr txBox="1">
            <a:spLocks noChangeArrowheads="1"/>
          </p:cNvSpPr>
          <p:nvPr/>
        </p:nvSpPr>
        <p:spPr bwMode="auto">
          <a:xfrm>
            <a:off x="7218363" y="4759326"/>
            <a:ext cx="643189" cy="9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6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cxnSp>
        <p:nvCxnSpPr>
          <p:cNvPr id="14359" name="直接连接符 37"/>
          <p:cNvCxnSpPr>
            <a:cxnSpLocks noChangeShapeType="1"/>
          </p:cNvCxnSpPr>
          <p:nvPr/>
        </p:nvCxnSpPr>
        <p:spPr bwMode="auto">
          <a:xfrm>
            <a:off x="7361294" y="5152576"/>
            <a:ext cx="35732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1" name="TextBox 34"/>
          <p:cNvSpPr txBox="1">
            <a:spLocks noChangeArrowheads="1"/>
          </p:cNvSpPr>
          <p:nvPr/>
        </p:nvSpPr>
        <p:spPr bwMode="auto">
          <a:xfrm>
            <a:off x="8075949" y="4772034"/>
            <a:ext cx="643189" cy="9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cxnSp>
        <p:nvCxnSpPr>
          <p:cNvPr id="14362" name="直接连接符 35"/>
          <p:cNvCxnSpPr>
            <a:cxnSpLocks noChangeShapeType="1"/>
          </p:cNvCxnSpPr>
          <p:nvPr/>
        </p:nvCxnSpPr>
        <p:spPr bwMode="auto">
          <a:xfrm>
            <a:off x="8218880" y="5152576"/>
            <a:ext cx="35732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4" name="TextBox 32"/>
          <p:cNvSpPr txBox="1">
            <a:spLocks noChangeArrowheads="1"/>
          </p:cNvSpPr>
          <p:nvPr/>
        </p:nvSpPr>
        <p:spPr bwMode="auto">
          <a:xfrm>
            <a:off x="9005636" y="4772034"/>
            <a:ext cx="643189" cy="9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4</a:t>
            </a:r>
          </a:p>
          <a:p>
            <a:pPr algn="ctr"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7</a:t>
            </a:r>
          </a:p>
        </p:txBody>
      </p:sp>
      <p:cxnSp>
        <p:nvCxnSpPr>
          <p:cNvPr id="14365" name="直接连接符 33"/>
          <p:cNvCxnSpPr>
            <a:cxnSpLocks noChangeShapeType="1"/>
          </p:cNvCxnSpPr>
          <p:nvPr/>
        </p:nvCxnSpPr>
        <p:spPr bwMode="auto">
          <a:xfrm>
            <a:off x="9148567" y="5152576"/>
            <a:ext cx="30023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6" name="TextBox 30"/>
          <p:cNvSpPr txBox="1">
            <a:spLocks noChangeArrowheads="1"/>
          </p:cNvSpPr>
          <p:nvPr/>
        </p:nvSpPr>
        <p:spPr bwMode="auto">
          <a:xfrm>
            <a:off x="7832013" y="4986491"/>
            <a:ext cx="4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-</a:t>
            </a:r>
          </a:p>
        </p:txBody>
      </p:sp>
      <p:sp>
        <p:nvSpPr>
          <p:cNvPr id="14367" name="TextBox 31"/>
          <p:cNvSpPr txBox="1">
            <a:spLocks noChangeArrowheads="1"/>
          </p:cNvSpPr>
          <p:nvPr/>
        </p:nvSpPr>
        <p:spPr bwMode="auto">
          <a:xfrm>
            <a:off x="8647672" y="5058294"/>
            <a:ext cx="428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CN" sz="2400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=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63" descr="u6jx01_4_2345看图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9288" y="2712790"/>
            <a:ext cx="4957763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图片 2" descr="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536" y="1270758"/>
            <a:ext cx="215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文本框 5"/>
          <p:cNvSpPr txBox="1">
            <a:spLocks noChangeArrowheads="1"/>
          </p:cNvSpPr>
          <p:nvPr/>
        </p:nvSpPr>
        <p:spPr bwMode="auto">
          <a:xfrm>
            <a:off x="1194910" y="1243772"/>
            <a:ext cx="1976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知识点 </a:t>
            </a:r>
            <a:r>
              <a:rPr lang="en-US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</a:p>
        </p:txBody>
      </p:sp>
      <p:sp>
        <p:nvSpPr>
          <p:cNvPr id="15365" name="文本框 7"/>
          <p:cNvSpPr txBox="1">
            <a:spLocks noChangeArrowheads="1"/>
          </p:cNvSpPr>
          <p:nvPr/>
        </p:nvSpPr>
        <p:spPr bwMode="auto">
          <a:xfrm>
            <a:off x="3301523" y="1262822"/>
            <a:ext cx="7097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400" b="1">
                <a:solidFill>
                  <a:srgbClr val="FF0000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同分母分数减法的计算方法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726759" y="5422421"/>
            <a:ext cx="9537700" cy="5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（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2</a:t>
            </a:r>
            <a:r>
              <a:rPr lang="zh-CN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）爸爸比妈妈多吃了多少张饼？</a:t>
            </a:r>
          </a:p>
        </p:txBody>
      </p:sp>
      <p:sp>
        <p:nvSpPr>
          <p:cNvPr id="15367" name="AutoShape 27"/>
          <p:cNvSpPr>
            <a:spLocks noChangeArrowheads="1"/>
          </p:cNvSpPr>
          <p:nvPr/>
        </p:nvSpPr>
        <p:spPr bwMode="auto">
          <a:xfrm>
            <a:off x="7969250" y="1979614"/>
            <a:ext cx="3073400" cy="638175"/>
          </a:xfrm>
          <a:prstGeom prst="wedgeRoundRectCallout">
            <a:avLst>
              <a:gd name="adj1" fmla="val -29505"/>
              <a:gd name="adj2" fmla="val 64625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algn="just"/>
            <a:endParaRPr lang="en-US" altLang="zh-CN" sz="2400" b="1">
              <a:solidFill>
                <a:srgbClr val="1C1C1C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endParaRPr lang="en-US" altLang="zh-CN" sz="2400" b="1">
              <a:solidFill>
                <a:srgbClr val="1C1C1C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368" name="AutoShape 27"/>
          <p:cNvSpPr>
            <a:spLocks noChangeArrowheads="1"/>
          </p:cNvSpPr>
          <p:nvPr/>
        </p:nvSpPr>
        <p:spPr bwMode="auto">
          <a:xfrm>
            <a:off x="3983039" y="1898651"/>
            <a:ext cx="3284537" cy="619125"/>
          </a:xfrm>
          <a:prstGeom prst="wedgeRoundRectCallout">
            <a:avLst>
              <a:gd name="adj1" fmla="val 31222"/>
              <a:gd name="adj2" fmla="val 7978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/>
          <a:p>
            <a:pPr algn="just"/>
            <a:endParaRPr lang="en-US" altLang="zh-CN" sz="2400" b="1">
              <a:solidFill>
                <a:srgbClr val="1C1C1C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  <a:p>
            <a:endParaRPr lang="en-US" altLang="zh-CN" sz="2400" b="1">
              <a:solidFill>
                <a:srgbClr val="1C1C1C"/>
              </a:solidFill>
              <a:latin typeface="OPPOSans R" panose="00020600040101010101" pitchFamily="18" charset="-122"/>
              <a:ea typeface="OPPOSans R" panose="00020600040101010101" pitchFamily="18" charset="-122"/>
              <a:cs typeface="OPPOSans R" panose="00020600040101010101" pitchFamily="18" charset="-122"/>
              <a:sym typeface="OPPOSans R" panose="00020600040101010101" pitchFamily="18" charset="-122"/>
            </a:endParaRPr>
          </a:p>
        </p:txBody>
      </p:sp>
      <p:sp>
        <p:nvSpPr>
          <p:cNvPr id="15369" name="Rectangle 64"/>
          <p:cNvSpPr>
            <a:spLocks noChangeArrowheads="1"/>
          </p:cNvSpPr>
          <p:nvPr/>
        </p:nvSpPr>
        <p:spPr bwMode="auto">
          <a:xfrm>
            <a:off x="4105276" y="1898651"/>
            <a:ext cx="3248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我吃了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3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块饼。</a:t>
            </a:r>
          </a:p>
        </p:txBody>
      </p:sp>
      <p:sp>
        <p:nvSpPr>
          <p:cNvPr id="15370" name="Rectangle 72"/>
          <p:cNvSpPr>
            <a:spLocks noChangeArrowheads="1"/>
          </p:cNvSpPr>
          <p:nvPr/>
        </p:nvSpPr>
        <p:spPr bwMode="auto">
          <a:xfrm>
            <a:off x="8008939" y="2000251"/>
            <a:ext cx="21563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我吃了</a:t>
            </a:r>
            <a:r>
              <a:rPr lang="en-US" altLang="zh-CN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1</a:t>
            </a:r>
            <a:r>
              <a:rPr lang="zh-CN" altLang="en-US" sz="2400" b="1"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rPr>
              <a:t>块饼。</a:t>
            </a:r>
          </a:p>
        </p:txBody>
      </p:sp>
      <p:grpSp>
        <p:nvGrpSpPr>
          <p:cNvPr id="15371" name="组合 7"/>
          <p:cNvGrpSpPr/>
          <p:nvPr/>
        </p:nvGrpSpPr>
        <p:grpSpPr>
          <a:xfrm>
            <a:off x="1193801" y="2805114"/>
            <a:ext cx="3846513" cy="2249487"/>
            <a:chOff x="628" y="4530"/>
            <a:chExt cx="6058" cy="3542"/>
          </a:xfrm>
        </p:grpSpPr>
        <p:sp>
          <p:nvSpPr>
            <p:cNvPr id="15372" name="AutoShape 27"/>
            <p:cNvSpPr>
              <a:spLocks noChangeArrowheads="1"/>
            </p:cNvSpPr>
            <p:nvPr/>
          </p:nvSpPr>
          <p:spPr bwMode="auto">
            <a:xfrm>
              <a:off x="628" y="4530"/>
              <a:ext cx="6058" cy="3542"/>
            </a:xfrm>
            <a:prstGeom prst="wedgeRoundRectCallout">
              <a:avLst>
                <a:gd name="adj1" fmla="val 58287"/>
                <a:gd name="adj2" fmla="val -3000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/>
            <a:lstStyle/>
            <a:p>
              <a:pPr algn="just">
                <a:lnSpc>
                  <a:spcPct val="160000"/>
                </a:lnSpc>
              </a:pPr>
              <a:r>
                <a:rPr lang="zh-CN" altLang="en-US" sz="2400" b="1">
                  <a:solidFill>
                    <a:srgbClr val="1C1C1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爸爸吃了     张饼；</a:t>
              </a:r>
            </a:p>
            <a:p>
              <a:pPr algn="just">
                <a:lnSpc>
                  <a:spcPct val="160000"/>
                </a:lnSpc>
              </a:pPr>
              <a:r>
                <a:rPr lang="zh-CN" altLang="en-US" sz="2400" b="1">
                  <a:solidFill>
                    <a:srgbClr val="1C1C1C"/>
                  </a:solidFill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rPr>
                <a:t>妈妈吃了        张饼。</a:t>
              </a:r>
              <a:endParaRPr lang="en-US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  <a:p>
              <a:endParaRPr lang="en-US" altLang="zh-CN" sz="2400" b="1">
                <a:solidFill>
                  <a:srgbClr val="1C1C1C"/>
                </a:solidFill>
                <a:latin typeface="OPPOSans R" panose="00020600040101010101" pitchFamily="18" charset="-122"/>
                <a:ea typeface="OPPOSans R" panose="00020600040101010101" pitchFamily="18" charset="-122"/>
                <a:cs typeface="OPPOSans R" panose="00020600040101010101" pitchFamily="18" charset="-122"/>
                <a:sym typeface="OPPOSans R" panose="00020600040101010101" pitchFamily="18" charset="-122"/>
              </a:endParaRPr>
            </a:p>
          </p:txBody>
        </p:sp>
        <p:grpSp>
          <p:nvGrpSpPr>
            <p:cNvPr id="15373" name="Group 15"/>
            <p:cNvGrpSpPr/>
            <p:nvPr/>
          </p:nvGrpSpPr>
          <p:grpSpPr>
            <a:xfrm>
              <a:off x="2565" y="4865"/>
              <a:ext cx="1135" cy="1085"/>
              <a:chOff x="3514" y="1077"/>
              <a:chExt cx="454" cy="434"/>
            </a:xfrm>
          </p:grpSpPr>
          <p:sp>
            <p:nvSpPr>
              <p:cNvPr id="15374" name="Text Box 16"/>
              <p:cNvSpPr txBox="1">
                <a:spLocks noChangeArrowheads="1"/>
              </p:cNvSpPr>
              <p:nvPr/>
            </p:nvSpPr>
            <p:spPr bwMode="auto">
              <a:xfrm>
                <a:off x="3514" y="1327"/>
                <a:ext cx="454" cy="1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sp>
            <p:nvSpPr>
              <p:cNvPr id="15375" name="Text Box 17"/>
              <p:cNvSpPr txBox="1">
                <a:spLocks noChangeArrowheads="1"/>
              </p:cNvSpPr>
              <p:nvPr/>
            </p:nvSpPr>
            <p:spPr bwMode="auto">
              <a:xfrm>
                <a:off x="3618" y="1077"/>
                <a:ext cx="227" cy="1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3</a:t>
                </a:r>
              </a:p>
            </p:txBody>
          </p:sp>
          <p:sp>
            <p:nvSpPr>
              <p:cNvPr id="33" name="Line 18"/>
              <p:cNvSpPr>
                <a:spLocks noChangeShapeType="1"/>
              </p:cNvSpPr>
              <p:nvPr/>
            </p:nvSpPr>
            <p:spPr bwMode="auto">
              <a:xfrm>
                <a:off x="3600" y="1243"/>
                <a:ext cx="3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32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  <p:grpSp>
          <p:nvGrpSpPr>
            <p:cNvPr id="15377" name="Group 15"/>
            <p:cNvGrpSpPr/>
            <p:nvPr/>
          </p:nvGrpSpPr>
          <p:grpSpPr>
            <a:xfrm>
              <a:off x="2888" y="5930"/>
              <a:ext cx="1136" cy="1165"/>
              <a:chOff x="3688" y="935"/>
              <a:chExt cx="454" cy="466"/>
            </a:xfrm>
          </p:grpSpPr>
          <p:sp>
            <p:nvSpPr>
              <p:cNvPr id="15378" name="Text Box 16"/>
              <p:cNvSpPr txBox="1">
                <a:spLocks noChangeArrowheads="1"/>
              </p:cNvSpPr>
              <p:nvPr/>
            </p:nvSpPr>
            <p:spPr bwMode="auto">
              <a:xfrm>
                <a:off x="3688" y="1217"/>
                <a:ext cx="454" cy="1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8</a:t>
                </a:r>
              </a:p>
            </p:txBody>
          </p:sp>
          <p:sp>
            <p:nvSpPr>
              <p:cNvPr id="15379" name="Text Box 17"/>
              <p:cNvSpPr txBox="1">
                <a:spLocks noChangeArrowheads="1"/>
              </p:cNvSpPr>
              <p:nvPr/>
            </p:nvSpPr>
            <p:spPr bwMode="auto">
              <a:xfrm>
                <a:off x="3803" y="935"/>
                <a:ext cx="227" cy="18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40000"/>
                  </a:lnSpc>
                  <a:spcBef>
                    <a:spcPct val="50000"/>
                  </a:spcBef>
                </a:pPr>
                <a:r>
                  <a:rPr lang="en-US" altLang="zh-CN" sz="2400" b="1">
                    <a:latin typeface="OPPOSans R" panose="00020600040101010101" pitchFamily="18" charset="-122"/>
                    <a:ea typeface="OPPOSans R" panose="00020600040101010101" pitchFamily="18" charset="-122"/>
                    <a:cs typeface="OPPOSans R" panose="00020600040101010101" pitchFamily="18" charset="-122"/>
                    <a:sym typeface="OPPOSans R" panose="00020600040101010101" pitchFamily="18" charset="-122"/>
                  </a:rPr>
                  <a:t>1</a:t>
                </a:r>
              </a:p>
            </p:txBody>
          </p:sp>
          <p:sp>
            <p:nvSpPr>
              <p:cNvPr id="7" name="Line 18"/>
              <p:cNvSpPr>
                <a:spLocks noChangeShapeType="1"/>
              </p:cNvSpPr>
              <p:nvPr/>
            </p:nvSpPr>
            <p:spPr bwMode="auto">
              <a:xfrm>
                <a:off x="3754" y="1123"/>
                <a:ext cx="321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  <a:effectLst/>
            </p:spPr>
            <p:txBody>
              <a:bodyPr anchor="ctr"/>
              <a:lstStyle/>
              <a:p>
                <a:pPr>
                  <a:lnSpc>
                    <a:spcPct val="120000"/>
                  </a:lnSpc>
                  <a:defRPr/>
                </a:pPr>
                <a:endParaRPr lang="zh-CN" altLang="en-US" sz="3200" b="1">
                  <a:latin typeface="OPPOSans R" panose="00020600040101010101" pitchFamily="18" charset="-122"/>
                  <a:ea typeface="OPPOSans R" panose="00020600040101010101" pitchFamily="18" charset="-122"/>
                  <a:cs typeface="OPPOSans R" panose="00020600040101010101" pitchFamily="18" charset="-122"/>
                  <a:sym typeface="OPPOSans R" panose="00020600040101010101" pitchFamily="18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www.2ppt.com">
  <a:themeElements>
    <a:clrScheme name="007配色9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C9769"/>
      </a:accent1>
      <a:accent2>
        <a:srgbClr val="FFC283"/>
      </a:accent2>
      <a:accent3>
        <a:srgbClr val="646464"/>
      </a:accent3>
      <a:accent4>
        <a:srgbClr val="828282"/>
      </a:accent4>
      <a:accent5>
        <a:srgbClr val="A5A5A5"/>
      </a:accent5>
      <a:accent6>
        <a:srgbClr val="C9C9C9"/>
      </a:accent6>
      <a:hlink>
        <a:srgbClr val="1040E2"/>
      </a:hlink>
      <a:folHlink>
        <a:srgbClr val="BFBFBF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863</Words>
  <Application>Microsoft Office PowerPoint</Application>
  <PresentationFormat>宽屏</PresentationFormat>
  <Paragraphs>244</Paragraphs>
  <Slides>22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FandolFang R</vt:lpstr>
      <vt:lpstr>OPPOSans B</vt:lpstr>
      <vt:lpstr>OPPOSans H</vt:lpstr>
      <vt:lpstr>OPPOSans R</vt:lpstr>
      <vt:lpstr>宋体</vt:lpstr>
      <vt:lpstr>微软雅黑</vt:lpstr>
      <vt:lpstr>Arial</vt:lpstr>
      <vt:lpstr>Calibri</vt:lpstr>
      <vt:lpstr>www.2ppt.com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2020-07-20T11:25:00Z</cp:lastPrinted>
  <dcterms:created xsi:type="dcterms:W3CDTF">2020-07-20T11:25:00Z</dcterms:created>
  <dcterms:modified xsi:type="dcterms:W3CDTF">2023-01-16T22:14:37Z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81BFEB1EFCFD4B4D8476C6E2FA47A6B1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