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A5451-0A01-4AC7-BB49-623EA121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5578E-F11B-477C-9989-63A20F1907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5578E-F11B-477C-9989-63A20F1907A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ABA4-028A-4A3E-8A40-B70645A649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232FB-FA0F-4B31-BA56-9E3A72EB63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07F12-40D6-4DCA-8779-BFE1A04321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1B84E-1D73-438D-A8BA-DC31F7C70F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80609-9806-4F8A-A9D2-A271DE5A94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F92AA-7C68-4784-8CC2-CE01D51B87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6A9B2-4A9A-443E-A3FC-E3722D3F75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CD322-EF02-4576-87FF-9848236F92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776ED-2AC9-4DBC-ABF6-F155A105E9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D2323-ABCD-4B2D-9342-C0A6B67195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5A538-4804-4408-AFE2-7502DFB8B6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FA89D2A-2B6D-4863-828D-8D31044078E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jpeg"/><Relationship Id="rId7" Type="http://schemas.openxmlformats.org/officeDocument/2006/relationships/image" Target="../media/image25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/>
          </p:cNvSpPr>
          <p:nvPr/>
        </p:nvSpPr>
        <p:spPr bwMode="auto">
          <a:xfrm>
            <a:off x="714375" y="2181225"/>
            <a:ext cx="7696200" cy="771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Verdana" panose="020B0604030504040204"/>
                <a:ea typeface="Verdana" panose="020B0604030504040204"/>
                <a:cs typeface="Verdana" panose="020B0604030504040204"/>
              </a:rPr>
              <a:t>Where did you go on vacation?</a:t>
            </a:r>
            <a:endParaRPr lang="zh-CN" altLang="en-US" sz="3600" b="1" kern="10" dirty="0">
              <a:solidFill>
                <a:srgbClr val="008000"/>
              </a:soli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Verdana" panose="020B0604030504040204"/>
              <a:cs typeface="Verdana" panose="020B0604030504040204"/>
            </a:endParaRP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2529717" y="3705225"/>
            <a:ext cx="3685622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4796"/>
              </a:avLst>
            </a:prstTxWarp>
          </a:bodyPr>
          <a:lstStyle/>
          <a:p>
            <a:r>
              <a:rPr lang="en-US" altLang="zh-CN" sz="4800" b="1" kern="10" dirty="0">
                <a:ln w="12700">
                  <a:noFill/>
                  <a:round/>
                </a:ln>
                <a:solidFill>
                  <a:srgbClr val="008000"/>
                </a:solidFill>
                <a:latin typeface="Arial" panose="020B0604020202020204"/>
                <a:cs typeface="Arial" panose="020B0604020202020204"/>
              </a:rPr>
              <a:t>Section B  </a:t>
            </a:r>
            <a:r>
              <a:rPr lang="en-US" altLang="zh-CN" sz="4800" b="1" kern="10" dirty="0" smtClean="0">
                <a:ln w="12700">
                  <a:noFill/>
                  <a:round/>
                </a:ln>
                <a:solidFill>
                  <a:srgbClr val="008000"/>
                </a:solidFill>
                <a:latin typeface="Arial" panose="020B0604020202020204"/>
                <a:cs typeface="Arial" panose="020B0604020202020204"/>
              </a:rPr>
              <a:t>1a-1e</a:t>
            </a:r>
            <a:endParaRPr lang="zh-CN" altLang="en-US" sz="4800" b="1" kern="10" dirty="0">
              <a:ln w="12700">
                <a:noFill/>
                <a:round/>
              </a:ln>
              <a:solidFill>
                <a:srgbClr val="008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433185" y="762000"/>
            <a:ext cx="22204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kern="10" dirty="0">
                <a:ln w="9525">
                  <a:noFill/>
                  <a:bevel/>
                </a:ln>
                <a:solidFill>
                  <a:srgbClr val="008000"/>
                </a:solidFill>
                <a:latin typeface="Kozuka Mincho Pro H" pitchFamily="18" charset="-128"/>
                <a:ea typeface="Kozuka Mincho Pro H" pitchFamily="18" charset="-128"/>
              </a:rPr>
              <a:t>Unit 1</a:t>
            </a:r>
            <a:endParaRPr lang="zh-CN" altLang="en-US" sz="5400" b="1" kern="10" dirty="0">
              <a:ln w="9525">
                <a:noFill/>
                <a:bevel/>
              </a:ln>
              <a:solidFill>
                <a:srgbClr val="008000"/>
              </a:solidFill>
              <a:latin typeface="Kozuka Mincho Pro H" pitchFamily="18" charset="-128"/>
              <a:ea typeface="Kozuka Mincho Pro H" pitchFamily="18" charset="-128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37295" y="541972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Text Box 2"/>
          <p:cNvSpPr txBox="1">
            <a:spLocks noChangeArrowheads="1"/>
          </p:cNvSpPr>
          <p:nvPr/>
        </p:nvSpPr>
        <p:spPr bwMode="auto">
          <a:xfrm>
            <a:off x="209550" y="304800"/>
            <a:ext cx="89344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800" b="1" dirty="0">
                <a:latin typeface="Times New Roman" panose="02020603050405020304" pitchFamily="18" charset="0"/>
              </a:rPr>
              <a:t>A:How were the strawberries?</a:t>
            </a:r>
          </a:p>
        </p:txBody>
      </p:sp>
      <p:sp>
        <p:nvSpPr>
          <p:cNvPr id="81926" name="Text Box 3"/>
          <p:cNvSpPr txBox="1">
            <a:spLocks noChangeArrowheads="1"/>
          </p:cNvSpPr>
          <p:nvPr/>
        </p:nvSpPr>
        <p:spPr bwMode="auto">
          <a:xfrm>
            <a:off x="438150" y="1143000"/>
            <a:ext cx="8763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800" b="1" dirty="0">
                <a:latin typeface="Times New Roman" panose="02020603050405020304" pitchFamily="18" charset="0"/>
              </a:rPr>
              <a:t>B:They were delicious.</a:t>
            </a:r>
          </a:p>
        </p:txBody>
      </p:sp>
      <p:pic>
        <p:nvPicPr>
          <p:cNvPr id="81927" name="Picture 4" descr="无标题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667000"/>
            <a:ext cx="45720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 autoUpdateAnimBg="0"/>
      <p:bldP spid="819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3"/>
          <p:cNvSpPr txBox="1">
            <a:spLocks noChangeArrowheads="1"/>
          </p:cNvSpPr>
          <p:nvPr/>
        </p:nvSpPr>
        <p:spPr bwMode="auto">
          <a:xfrm>
            <a:off x="0" y="7651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solidFill>
                  <a:srgbClr val="FF3300"/>
                </a:solidFill>
              </a:rPr>
              <a:t>How </a:t>
            </a:r>
            <a:r>
              <a:rPr lang="en-US" altLang="zh-CN" sz="3600" b="1">
                <a:solidFill>
                  <a:srgbClr val="336600"/>
                </a:solidFill>
              </a:rPr>
              <a:t>was</a:t>
            </a:r>
            <a:r>
              <a:rPr lang="en-US" altLang="zh-CN" sz="3600" b="1">
                <a:solidFill>
                  <a:srgbClr val="FF3300"/>
                </a:solidFill>
              </a:rPr>
              <a:t> the hamburger?</a:t>
            </a:r>
          </a:p>
        </p:txBody>
      </p:sp>
      <p:pic>
        <p:nvPicPr>
          <p:cNvPr id="82947" name="Picture 15" descr="00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332038"/>
            <a:ext cx="6034088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 Box 16"/>
          <p:cNvSpPr txBox="1">
            <a:spLocks noChangeArrowheads="1"/>
          </p:cNvSpPr>
          <p:nvPr/>
        </p:nvSpPr>
        <p:spPr bwMode="auto">
          <a:xfrm>
            <a:off x="1403350" y="1700213"/>
            <a:ext cx="6192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</a:rPr>
              <a:t>It </a:t>
            </a:r>
            <a:r>
              <a:rPr lang="en-US" altLang="zh-CN" sz="3600" b="1">
                <a:solidFill>
                  <a:srgbClr val="336600"/>
                </a:solidFill>
              </a:rPr>
              <a:t>was</a:t>
            </a:r>
            <a:r>
              <a:rPr lang="en-US" altLang="zh-CN" sz="3600" b="1">
                <a:solidFill>
                  <a:srgbClr val="FF3300"/>
                </a:solidFill>
              </a:rPr>
              <a:t> delicious.</a:t>
            </a:r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1042988" y="0"/>
            <a:ext cx="2268537" cy="12239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99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99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200" b="1"/>
              <a:t>Practice</a:t>
            </a:r>
            <a:r>
              <a:rPr lang="en-US" altLang="zh-CN" sz="3200">
                <a:solidFill>
                  <a:srgbClr val="3399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 txBox="1">
            <a:spLocks noChangeArrowheads="1"/>
          </p:cNvSpPr>
          <p:nvPr/>
        </p:nvSpPr>
        <p:spPr bwMode="auto">
          <a:xfrm>
            <a:off x="2427288" y="836613"/>
            <a:ext cx="6716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800" b="1">
                <a:solidFill>
                  <a:srgbClr val="FF0000"/>
                </a:solidFill>
              </a:rPr>
              <a:t>How</a:t>
            </a:r>
            <a:r>
              <a:rPr lang="en-US" altLang="zh-CN" sz="4800" b="1">
                <a:solidFill>
                  <a:srgbClr val="FF9933"/>
                </a:solidFill>
              </a:rPr>
              <a:t> </a:t>
            </a:r>
            <a:r>
              <a:rPr lang="en-US" altLang="zh-CN" sz="4800" b="1">
                <a:solidFill>
                  <a:srgbClr val="336600"/>
                </a:solidFill>
              </a:rPr>
              <a:t>were</a:t>
            </a:r>
            <a:r>
              <a:rPr lang="en-US" altLang="zh-CN" sz="4800" b="1">
                <a:solidFill>
                  <a:srgbClr val="FF9933"/>
                </a:solidFill>
              </a:rPr>
              <a:t> </a:t>
            </a:r>
            <a:r>
              <a:rPr lang="en-US" altLang="zh-CN" sz="4800" b="1">
                <a:solidFill>
                  <a:srgbClr val="FF0000"/>
                </a:solidFill>
              </a:rPr>
              <a:t>the hamburgers?</a:t>
            </a:r>
          </a:p>
        </p:txBody>
      </p:sp>
      <p:pic>
        <p:nvPicPr>
          <p:cNvPr id="83971" name="Picture 8" descr="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32813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9"/>
          <p:cNvSpPr txBox="1">
            <a:spLocks noChangeArrowheads="1"/>
          </p:cNvSpPr>
          <p:nvPr/>
        </p:nvSpPr>
        <p:spPr bwMode="auto">
          <a:xfrm>
            <a:off x="3429000" y="2667000"/>
            <a:ext cx="51133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</a:rPr>
              <a:t>They</a:t>
            </a:r>
            <a:r>
              <a:rPr lang="en-US" altLang="zh-CN" sz="4800" b="1">
                <a:solidFill>
                  <a:srgbClr val="FF9933"/>
                </a:solidFill>
              </a:rPr>
              <a:t> </a:t>
            </a:r>
            <a:r>
              <a:rPr lang="en-US" altLang="zh-CN" sz="4800" b="1">
                <a:solidFill>
                  <a:srgbClr val="336600"/>
                </a:solidFill>
              </a:rPr>
              <a:t>were</a:t>
            </a:r>
            <a:r>
              <a:rPr lang="en-US" altLang="zh-CN" sz="4800" b="1">
                <a:solidFill>
                  <a:srgbClr val="FF9933"/>
                </a:solidFill>
              </a:rPr>
              <a:t> </a:t>
            </a:r>
            <a:r>
              <a:rPr lang="en-US" altLang="zh-CN" sz="4800" b="1">
                <a:solidFill>
                  <a:srgbClr val="FF0000"/>
                </a:solidFill>
              </a:rPr>
              <a:t>delicious.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179388" y="1052513"/>
            <a:ext cx="2268537" cy="12239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99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99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400" b="1"/>
              <a:t>Practice</a:t>
            </a:r>
            <a:r>
              <a:rPr lang="en-US" altLang="zh-CN" sz="4400">
                <a:solidFill>
                  <a:srgbClr val="3399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1"/>
          <p:cNvSpPr txBox="1">
            <a:spLocks noChangeArrowheads="1"/>
          </p:cNvSpPr>
          <p:nvPr/>
        </p:nvSpPr>
        <p:spPr bwMode="auto">
          <a:xfrm>
            <a:off x="3097213" y="908050"/>
            <a:ext cx="60467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4800" b="1">
                <a:solidFill>
                  <a:srgbClr val="FF6699"/>
                </a:solidFill>
              </a:rPr>
              <a:t>How </a:t>
            </a:r>
            <a:r>
              <a:rPr lang="en-US" altLang="zh-CN" sz="4800" b="1">
                <a:solidFill>
                  <a:srgbClr val="336600"/>
                </a:solidFill>
              </a:rPr>
              <a:t>was</a:t>
            </a:r>
            <a:r>
              <a:rPr lang="en-US" altLang="zh-CN" sz="4800" b="1">
                <a:solidFill>
                  <a:srgbClr val="FF6699"/>
                </a:solidFill>
              </a:rPr>
              <a:t> the ice cream</a:t>
            </a:r>
            <a:r>
              <a:rPr lang="en-US" altLang="zh-CN" sz="6600" b="1">
                <a:solidFill>
                  <a:srgbClr val="FF6699"/>
                </a:solidFill>
              </a:rPr>
              <a:t>?</a:t>
            </a:r>
          </a:p>
        </p:txBody>
      </p:sp>
      <p:pic>
        <p:nvPicPr>
          <p:cNvPr id="84995" name="Picture 23" descr="冰淇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72113" y="2987675"/>
            <a:ext cx="3671887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6" name="Text Box 18"/>
          <p:cNvSpPr txBox="1">
            <a:spLocks noChangeArrowheads="1"/>
          </p:cNvSpPr>
          <p:nvPr/>
        </p:nvSpPr>
        <p:spPr bwMode="auto">
          <a:xfrm>
            <a:off x="755650" y="2060575"/>
            <a:ext cx="8208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6699"/>
                </a:solidFill>
              </a:rPr>
              <a:t>It </a:t>
            </a:r>
            <a:r>
              <a:rPr lang="en-US" altLang="zh-CN" sz="4800" b="1">
                <a:solidFill>
                  <a:srgbClr val="336600"/>
                </a:solidFill>
              </a:rPr>
              <a:t>was</a:t>
            </a:r>
            <a:r>
              <a:rPr lang="en-US" altLang="zh-CN" sz="4800" b="1">
                <a:solidFill>
                  <a:srgbClr val="FF6699"/>
                </a:solidFill>
              </a:rPr>
              <a:t> expensive.</a:t>
            </a:r>
          </a:p>
        </p:txBody>
      </p:sp>
      <p:sp>
        <p:nvSpPr>
          <p:cNvPr id="84997" name="Text Box 25"/>
          <p:cNvSpPr txBox="1">
            <a:spLocks noChangeArrowheads="1"/>
          </p:cNvSpPr>
          <p:nvPr/>
        </p:nvSpPr>
        <p:spPr bwMode="auto">
          <a:xfrm>
            <a:off x="5580063" y="4941888"/>
            <a:ext cx="1728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4000" b="1"/>
              <a:t>100$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395288" y="836613"/>
            <a:ext cx="2268537" cy="12239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99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99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4400" b="1"/>
              <a:t>Practice</a:t>
            </a:r>
            <a:r>
              <a:rPr lang="en-US" altLang="zh-CN" sz="4400">
                <a:solidFill>
                  <a:srgbClr val="3399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 txBox="1">
            <a:spLocks noChangeArrowheads="1"/>
          </p:cNvSpPr>
          <p:nvPr/>
        </p:nvSpPr>
        <p:spPr bwMode="auto">
          <a:xfrm>
            <a:off x="3311525" y="836613"/>
            <a:ext cx="58324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3600" b="1">
                <a:solidFill>
                  <a:srgbClr val="336600"/>
                </a:solidFill>
              </a:rPr>
              <a:t>How </a:t>
            </a:r>
            <a:r>
              <a:rPr lang="en-US" altLang="zh-CN" sz="3600" b="1">
                <a:solidFill>
                  <a:srgbClr val="FF0000"/>
                </a:solidFill>
              </a:rPr>
              <a:t>were</a:t>
            </a:r>
            <a:r>
              <a:rPr lang="en-US" altLang="zh-CN" sz="3600" b="1">
                <a:solidFill>
                  <a:srgbClr val="336600"/>
                </a:solidFill>
              </a:rPr>
              <a:t> the bananas?</a:t>
            </a:r>
          </a:p>
        </p:txBody>
      </p:sp>
      <p:pic>
        <p:nvPicPr>
          <p:cNvPr id="86019" name="Picture 15" descr="food_im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28925"/>
            <a:ext cx="4440238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0" name="Text Box 9"/>
          <p:cNvSpPr txBox="1">
            <a:spLocks noChangeArrowheads="1"/>
          </p:cNvSpPr>
          <p:nvPr/>
        </p:nvSpPr>
        <p:spPr bwMode="auto">
          <a:xfrm>
            <a:off x="827088" y="1677988"/>
            <a:ext cx="5903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6021" name="Text Box 10"/>
          <p:cNvSpPr txBox="1">
            <a:spLocks noChangeArrowheads="1"/>
          </p:cNvSpPr>
          <p:nvPr/>
        </p:nvSpPr>
        <p:spPr bwMode="auto">
          <a:xfrm>
            <a:off x="2986088" y="1965325"/>
            <a:ext cx="5473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336600"/>
                </a:solidFill>
              </a:rPr>
              <a:t>They </a:t>
            </a:r>
            <a:r>
              <a:rPr lang="en-US" altLang="zh-CN" sz="3600" b="1">
                <a:solidFill>
                  <a:srgbClr val="FF0000"/>
                </a:solidFill>
              </a:rPr>
              <a:t>were</a:t>
            </a:r>
            <a:r>
              <a:rPr lang="en-US" altLang="zh-CN" sz="3600" b="1">
                <a:solidFill>
                  <a:srgbClr val="336600"/>
                </a:solidFill>
              </a:rPr>
              <a:t> cheap.</a:t>
            </a:r>
          </a:p>
        </p:txBody>
      </p:sp>
      <p:sp>
        <p:nvSpPr>
          <p:cNvPr id="86022" name="Text Box 16"/>
          <p:cNvSpPr txBox="1">
            <a:spLocks noChangeArrowheads="1"/>
          </p:cNvSpPr>
          <p:nvPr/>
        </p:nvSpPr>
        <p:spPr bwMode="auto">
          <a:xfrm>
            <a:off x="6372225" y="5229225"/>
            <a:ext cx="1728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3200" b="1"/>
              <a:t>1$</a:t>
            </a:r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468313" y="765175"/>
            <a:ext cx="2268537" cy="12239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99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99"/>
                </a:solidFill>
                <a:prstDash val="sysDot"/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200" b="1"/>
              <a:t>Practice</a:t>
            </a:r>
            <a:r>
              <a:rPr lang="en-US" altLang="zh-CN" sz="3200">
                <a:solidFill>
                  <a:srgbClr val="339933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5"/>
          <p:cNvSpPr>
            <a:spLocks noChangeArrowheads="1" noChangeShapeType="1" noTextEdit="1"/>
          </p:cNvSpPr>
          <p:nvPr/>
        </p:nvSpPr>
        <p:spPr bwMode="auto">
          <a:xfrm>
            <a:off x="395288" y="692150"/>
            <a:ext cx="2592387" cy="5905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3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99CC"/>
                </a:solidFill>
                <a:latin typeface="Arial" panose="020B0604020202020204"/>
                <a:cs typeface="Arial" panose="020B0604020202020204"/>
              </a:rPr>
              <a:t>Listening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FF99CC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87043" name="Text Box 5"/>
          <p:cNvSpPr txBox="1">
            <a:spLocks noChangeArrowheads="1"/>
          </p:cNvSpPr>
          <p:nvPr/>
        </p:nvSpPr>
        <p:spPr bwMode="auto">
          <a:xfrm>
            <a:off x="3132138" y="333375"/>
            <a:ext cx="57610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0000FF"/>
                </a:solidFill>
              </a:rPr>
              <a:t>Listen. Lisa is talking about her vacation. Answer the questions.</a:t>
            </a:r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217488" y="2490788"/>
            <a:ext cx="8675687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Where did Lisa go on vacation? 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_______________________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Did she do anything special there? What was it?</a:t>
            </a:r>
          </a:p>
          <a:p>
            <a:pPr algn="l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________________________________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266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she did.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755650" y="3124200"/>
            <a:ext cx="597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went to Hong Kong.</a:t>
            </a: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3349625" y="5132388"/>
            <a:ext cx="48244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 went to a fun park.</a:t>
            </a:r>
          </a:p>
        </p:txBody>
      </p:sp>
      <p:sp>
        <p:nvSpPr>
          <p:cNvPr id="87048" name="Oval 2"/>
          <p:cNvSpPr>
            <a:spLocks noChangeArrowheads="1"/>
          </p:cNvSpPr>
          <p:nvPr/>
        </p:nvSpPr>
        <p:spPr bwMode="auto">
          <a:xfrm>
            <a:off x="1331913" y="1341438"/>
            <a:ext cx="865187" cy="774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/>
              <a:t>1c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87043" grpId="0" autoUpdateAnimBg="0"/>
      <p:bldP spid="87044" grpId="0" autoUpdateAnimBg="0"/>
      <p:bldP spid="87045" grpId="0" autoUpdateAnimBg="0"/>
      <p:bldP spid="87046" grpId="0" autoUpdateAnimBg="0"/>
      <p:bldP spid="87047" grpId="0" autoUpdateAnimBg="0"/>
      <p:bldP spid="870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5"/>
          <p:cNvSpPr txBox="1">
            <a:spLocks noChangeArrowheads="1"/>
          </p:cNvSpPr>
          <p:nvPr/>
        </p:nvSpPr>
        <p:spPr bwMode="auto">
          <a:xfrm>
            <a:off x="144463" y="1870075"/>
            <a:ext cx="8748712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Did she buy anything for her best friend?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_______________________________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Did Lisa like her vacation? 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_______________________________  </a:t>
            </a:r>
          </a:p>
        </p:txBody>
      </p:sp>
      <p:sp>
        <p:nvSpPr>
          <p:cNvPr id="88067" name="Text Box 8"/>
          <p:cNvSpPr txBox="1">
            <a:spLocks noChangeArrowheads="1"/>
          </p:cNvSpPr>
          <p:nvPr/>
        </p:nvSpPr>
        <p:spPr bwMode="auto">
          <a:xfrm>
            <a:off x="611188" y="2492375"/>
            <a:ext cx="4824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she did.</a:t>
            </a:r>
          </a:p>
        </p:txBody>
      </p:sp>
      <p:sp>
        <p:nvSpPr>
          <p:cNvPr id="88068" name="Text Box 8"/>
          <p:cNvSpPr txBox="1">
            <a:spLocks noChangeArrowheads="1"/>
          </p:cNvSpPr>
          <p:nvPr/>
        </p:nvSpPr>
        <p:spPr bwMode="auto">
          <a:xfrm>
            <a:off x="611188" y="3933825"/>
            <a:ext cx="2808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Yes, she did.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utoUpdateAnimBg="0"/>
      <p:bldP spid="8806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5"/>
          <p:cNvSpPr txBox="1">
            <a:spLocks noChangeArrowheads="1"/>
          </p:cNvSpPr>
          <p:nvPr/>
        </p:nvSpPr>
        <p:spPr bwMode="auto">
          <a:xfrm>
            <a:off x="1404938" y="333375"/>
            <a:ext cx="6983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</a:rPr>
              <a:t>Listen again. Fill in the blanks.</a:t>
            </a:r>
          </a:p>
        </p:txBody>
      </p:sp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1349375" y="1773238"/>
            <a:ext cx="610235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What did Lisa say about…?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her vacation ______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fun park _______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people _______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stores _________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food _________   </a:t>
            </a:r>
          </a:p>
        </p:txBody>
      </p:sp>
      <p:sp>
        <p:nvSpPr>
          <p:cNvPr id="89092" name="Oval 2"/>
          <p:cNvSpPr>
            <a:spLocks noChangeArrowheads="1"/>
          </p:cNvSpPr>
          <p:nvPr/>
        </p:nvSpPr>
        <p:spPr bwMode="auto">
          <a:xfrm>
            <a:off x="466725" y="549275"/>
            <a:ext cx="792163" cy="774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200" b="1"/>
              <a:t>1d</a:t>
            </a:r>
          </a:p>
        </p:txBody>
      </p:sp>
      <p:sp>
        <p:nvSpPr>
          <p:cNvPr id="89093" name="Text Box 6"/>
          <p:cNvSpPr txBox="1">
            <a:spLocks noChangeArrowheads="1"/>
          </p:cNvSpPr>
          <p:nvPr/>
        </p:nvSpPr>
        <p:spPr bwMode="auto">
          <a:xfrm>
            <a:off x="4067175" y="2636838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great</a:t>
            </a:r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3851275" y="3357563"/>
            <a:ext cx="2376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exciting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490913" y="4083050"/>
            <a:ext cx="2087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friendly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3205163" y="5524500"/>
            <a:ext cx="2374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delicious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419475" y="4803775"/>
            <a:ext cx="2592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FF"/>
                </a:solidFill>
                <a:latin typeface="Times New Roman" panose="02020603050405020304" pitchFamily="18" charset="0"/>
              </a:rPr>
              <a:t>expensive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autoUpdateAnimBg="0"/>
      <p:bldP spid="89092" grpId="0"/>
      <p:bldP spid="89093" grpId="0" autoUpdateAnimBg="0"/>
      <p:bldP spid="89095" grpId="0" autoUpdateAnimBg="0"/>
      <p:bldP spid="89096" grpId="0" autoUpdateAnimBg="0"/>
      <p:bldP spid="89097" grpId="0" autoUpdateAnimBg="0"/>
      <p:bldP spid="8909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7239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5" name="Text Box 8"/>
          <p:cNvSpPr txBox="1">
            <a:spLocks noChangeArrowheads="1"/>
          </p:cNvSpPr>
          <p:nvPr/>
        </p:nvSpPr>
        <p:spPr bwMode="auto">
          <a:xfrm>
            <a:off x="523081" y="3749675"/>
            <a:ext cx="7620000" cy="27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A: Where did you go on vacation?</a:t>
            </a:r>
          </a:p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B: I went to the beach.</a:t>
            </a:r>
          </a:p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A: How was the beach?</a:t>
            </a:r>
          </a:p>
          <a:p>
            <a:pPr algn="l">
              <a:lnSpc>
                <a:spcPct val="85000"/>
              </a:lnSpc>
              <a:spcBef>
                <a:spcPct val="50000"/>
              </a:spcBef>
            </a:pP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B: It was 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beautiful</a:t>
            </a:r>
            <a:r>
              <a:rPr lang="en-US" altLang="zh-CN" sz="36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0116" name="Text Box 9"/>
          <p:cNvSpPr txBox="1">
            <a:spLocks noChangeArrowheads="1"/>
          </p:cNvSpPr>
          <p:nvPr/>
        </p:nvSpPr>
        <p:spPr bwMode="auto">
          <a:xfrm>
            <a:off x="1044575" y="112713"/>
            <a:ext cx="78486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Make conversations according to the pictures</a:t>
            </a:r>
          </a:p>
        </p:txBody>
      </p:sp>
      <p:sp>
        <p:nvSpPr>
          <p:cNvPr id="90117" name="Oval 10"/>
          <p:cNvSpPr>
            <a:spLocks noChangeArrowheads="1"/>
          </p:cNvSpPr>
          <p:nvPr/>
        </p:nvSpPr>
        <p:spPr bwMode="auto">
          <a:xfrm>
            <a:off x="165100" y="79375"/>
            <a:ext cx="735013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1e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girls-beach-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0"/>
            <a:ext cx="2819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Rectangle 3"/>
          <p:cNvSpPr txBox="1">
            <a:spLocks noChangeArrowheads="1"/>
          </p:cNvSpPr>
          <p:nvPr/>
        </p:nvSpPr>
        <p:spPr bwMode="auto">
          <a:xfrm>
            <a:off x="304800" y="2200276"/>
            <a:ext cx="88392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600" b="1" i="1" dirty="0"/>
              <a:t>A: Where did you go on vacation, Lily?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600" b="1" i="1" dirty="0"/>
              <a:t>B: I </a:t>
            </a:r>
            <a:r>
              <a:rPr lang="en-US" altLang="zh-CN" sz="3600" b="1" i="1" dirty="0">
                <a:solidFill>
                  <a:srgbClr val="FF0000"/>
                </a:solidFill>
              </a:rPr>
              <a:t>went to the beach</a:t>
            </a:r>
            <a:r>
              <a:rPr lang="en-US" altLang="zh-CN" sz="3600" b="1" i="1" dirty="0"/>
              <a:t> with my sister.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600" b="1" i="1" dirty="0"/>
              <a:t>A: Did you </a:t>
            </a:r>
            <a:r>
              <a:rPr lang="en-US" altLang="zh-CN" sz="3600" b="1" i="1" dirty="0">
                <a:solidFill>
                  <a:srgbClr val="FF0000"/>
                </a:solidFill>
              </a:rPr>
              <a:t>have sea food</a:t>
            </a:r>
            <a:r>
              <a:rPr lang="en-US" altLang="zh-CN" sz="3600" b="1" i="1" dirty="0"/>
              <a:t> there?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600" b="1" i="1" dirty="0"/>
              <a:t>B: Yes, we did. 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600" b="1" i="1" dirty="0"/>
              <a:t>A: What did you do there?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600" b="1" i="1" dirty="0"/>
              <a:t>B: We </a:t>
            </a:r>
            <a:r>
              <a:rPr lang="en-US" altLang="zh-CN" sz="3600" b="1" i="1" dirty="0">
                <a:solidFill>
                  <a:srgbClr val="FF0000"/>
                </a:solidFill>
              </a:rPr>
              <a:t>went swimming</a:t>
            </a:r>
            <a:r>
              <a:rPr lang="en-US" altLang="zh-CN" sz="3600" b="1" i="1" dirty="0"/>
              <a:t> there.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600" b="1" i="1" dirty="0"/>
              <a:t>A: How was the beach</a:t>
            </a:r>
            <a:r>
              <a:rPr lang="en-US" altLang="zh-CN" sz="3200" b="1" i="1" dirty="0"/>
              <a:t>?</a:t>
            </a:r>
          </a:p>
          <a:p>
            <a:pPr marL="342900" indent="-342900" algn="l">
              <a:lnSpc>
                <a:spcPct val="85000"/>
              </a:lnSpc>
              <a:spcBef>
                <a:spcPct val="20000"/>
              </a:spcBef>
            </a:pPr>
            <a:r>
              <a:rPr lang="en-US" altLang="zh-CN" sz="3200" b="1" i="1" dirty="0"/>
              <a:t>B: it was wonderful.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62" name="Group 34"/>
          <p:cNvGraphicFramePr>
            <a:graphicFrameLocks noGrp="1"/>
          </p:cNvGraphicFramePr>
          <p:nvPr/>
        </p:nvGraphicFramePr>
        <p:xfrm>
          <a:off x="323850" y="1484313"/>
          <a:ext cx="8496300" cy="4945065"/>
        </p:xfrm>
        <a:graphic>
          <a:graphicData uri="http://schemas.openxmlformats.org/drawingml/2006/table">
            <a:tbl>
              <a:tblPr/>
              <a:tblGrid>
                <a:gridCol w="208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第一人称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ourselves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第二人称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0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称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themselves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0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0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3752" name="WordArt 4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2376487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4000" b="1" i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Review</a:t>
            </a:r>
            <a:endParaRPr lang="zh-CN" altLang="en-US" sz="4000" b="1" i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3753" name="Text Box 5"/>
          <p:cNvSpPr txBox="1">
            <a:spLocks noChangeArrowheads="1"/>
          </p:cNvSpPr>
          <p:nvPr/>
        </p:nvSpPr>
        <p:spPr bwMode="auto">
          <a:xfrm>
            <a:off x="2844800" y="27051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yourself</a:t>
            </a:r>
          </a:p>
        </p:txBody>
      </p:sp>
      <p:sp>
        <p:nvSpPr>
          <p:cNvPr id="73754" name="Text Box 6"/>
          <p:cNvSpPr txBox="1">
            <a:spLocks noChangeArrowheads="1"/>
          </p:cNvSpPr>
          <p:nvPr/>
        </p:nvSpPr>
        <p:spPr bwMode="auto">
          <a:xfrm>
            <a:off x="2986088" y="1700213"/>
            <a:ext cx="2390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myself</a:t>
            </a:r>
          </a:p>
        </p:txBody>
      </p:sp>
      <p:sp>
        <p:nvSpPr>
          <p:cNvPr id="73755" name="Text Box 7"/>
          <p:cNvSpPr txBox="1">
            <a:spLocks noChangeArrowheads="1"/>
          </p:cNvSpPr>
          <p:nvPr/>
        </p:nvSpPr>
        <p:spPr bwMode="auto">
          <a:xfrm>
            <a:off x="5724525" y="2708275"/>
            <a:ext cx="3398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yourselves</a:t>
            </a:r>
          </a:p>
        </p:txBody>
      </p:sp>
      <p:sp>
        <p:nvSpPr>
          <p:cNvPr id="73756" name="Text Box 8"/>
          <p:cNvSpPr txBox="1">
            <a:spLocks noChangeArrowheads="1"/>
          </p:cNvSpPr>
          <p:nvPr/>
        </p:nvSpPr>
        <p:spPr bwMode="auto">
          <a:xfrm>
            <a:off x="2844800" y="3713163"/>
            <a:ext cx="2663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himself</a:t>
            </a:r>
          </a:p>
        </p:txBody>
      </p:sp>
      <p:sp>
        <p:nvSpPr>
          <p:cNvPr id="73757" name="Text Box 9"/>
          <p:cNvSpPr txBox="1">
            <a:spLocks noChangeArrowheads="1"/>
          </p:cNvSpPr>
          <p:nvPr/>
        </p:nvSpPr>
        <p:spPr bwMode="auto">
          <a:xfrm>
            <a:off x="3059113" y="5732463"/>
            <a:ext cx="20208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itself</a:t>
            </a:r>
          </a:p>
        </p:txBody>
      </p:sp>
      <p:sp>
        <p:nvSpPr>
          <p:cNvPr id="73758" name="Text Box 10"/>
          <p:cNvSpPr txBox="1">
            <a:spLocks noChangeArrowheads="1"/>
          </p:cNvSpPr>
          <p:nvPr/>
        </p:nvSpPr>
        <p:spPr bwMode="auto">
          <a:xfrm>
            <a:off x="2916238" y="4724400"/>
            <a:ext cx="2112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FF"/>
                </a:solidFill>
              </a:rPr>
              <a:t>herself</a:t>
            </a:r>
          </a:p>
        </p:txBody>
      </p:sp>
      <p:sp>
        <p:nvSpPr>
          <p:cNvPr id="73759" name="Text Box 5"/>
          <p:cNvSpPr txBox="1">
            <a:spLocks noChangeArrowheads="1"/>
          </p:cNvSpPr>
          <p:nvPr/>
        </p:nvSpPr>
        <p:spPr bwMode="auto">
          <a:xfrm>
            <a:off x="3995738" y="404813"/>
            <a:ext cx="2520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反身代词：</a:t>
            </a:r>
            <a:endParaRPr 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" decel="1000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decel="100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decel="100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3" grpId="0" autoUpdateAnimBg="0"/>
      <p:bldP spid="73754" grpId="0" autoUpdateAnimBg="0"/>
      <p:bldP spid="73755" grpId="0" autoUpdateAnimBg="0"/>
      <p:bldP spid="73756" grpId="0" autoUpdateAnimBg="0"/>
      <p:bldP spid="73757" grpId="0" autoUpdateAnimBg="0"/>
      <p:bldP spid="73758" grpId="0" autoUpdateAnimBg="0"/>
      <p:bldP spid="737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Text Box 15"/>
          <p:cNvGrpSpPr/>
          <p:nvPr/>
        </p:nvGrpSpPr>
        <p:grpSpPr bwMode="auto">
          <a:xfrm>
            <a:off x="560388" y="609600"/>
            <a:ext cx="7974012" cy="5718175"/>
            <a:chOff x="0" y="0"/>
            <a:chExt cx="5023" cy="3602"/>
          </a:xfrm>
        </p:grpSpPr>
        <p:pic>
          <p:nvPicPr>
            <p:cNvPr id="92163" name="Text Box 15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023" cy="3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164" name="Text Box 4"/>
            <p:cNvSpPr txBox="1">
              <a:spLocks noChangeArrowheads="1"/>
            </p:cNvSpPr>
            <p:nvPr/>
          </p:nvSpPr>
          <p:spPr bwMode="auto">
            <a:xfrm>
              <a:off x="-1" y="0"/>
              <a:ext cx="5024" cy="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 algn="l">
                <a:lnSpc>
                  <a:spcPct val="150000"/>
                </a:lnSpc>
              </a:pPr>
              <a:endParaRPr lang="zh-CN" altLang="zh-CN" sz="4400" b="1"/>
            </a:p>
          </p:txBody>
        </p:sp>
      </p:grpSp>
      <p:pic>
        <p:nvPicPr>
          <p:cNvPr id="22533" name="Picture 2" descr="fengjing041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588" y="706438"/>
            <a:ext cx="2411412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3" descr="us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789363"/>
            <a:ext cx="2268538" cy="23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4" descr="0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1838" y="652463"/>
            <a:ext cx="2447925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5" descr="021018213855tukonglong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7288" y="3789363"/>
            <a:ext cx="2187575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6" descr="图片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943600" y="593725"/>
            <a:ext cx="26098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7" descr="图片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53200" y="3581400"/>
            <a:ext cx="18462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71" name="Text Box 9"/>
          <p:cNvSpPr txBox="1">
            <a:spLocks noChangeArrowheads="1"/>
          </p:cNvSpPr>
          <p:nvPr/>
        </p:nvSpPr>
        <p:spPr bwMode="auto">
          <a:xfrm>
            <a:off x="1524000" y="2528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2172" name="Text Box 10"/>
          <p:cNvSpPr txBox="1">
            <a:spLocks noChangeArrowheads="1"/>
          </p:cNvSpPr>
          <p:nvPr/>
        </p:nvSpPr>
        <p:spPr bwMode="auto">
          <a:xfrm>
            <a:off x="4284663" y="2528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2173" name="Text Box 11"/>
          <p:cNvSpPr txBox="1">
            <a:spLocks noChangeArrowheads="1"/>
          </p:cNvSpPr>
          <p:nvPr/>
        </p:nvSpPr>
        <p:spPr bwMode="auto">
          <a:xfrm>
            <a:off x="8153400" y="2528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174" name="Text Box 12"/>
          <p:cNvSpPr txBox="1">
            <a:spLocks noChangeArrowheads="1"/>
          </p:cNvSpPr>
          <p:nvPr/>
        </p:nvSpPr>
        <p:spPr bwMode="auto">
          <a:xfrm>
            <a:off x="1524000" y="6096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2175" name="Text Box 13"/>
          <p:cNvSpPr txBox="1">
            <a:spLocks noChangeArrowheads="1"/>
          </p:cNvSpPr>
          <p:nvPr/>
        </p:nvSpPr>
        <p:spPr bwMode="auto">
          <a:xfrm>
            <a:off x="4427538" y="6096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b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176" name="Text Box 14"/>
          <p:cNvSpPr txBox="1">
            <a:spLocks noChangeArrowheads="1"/>
          </p:cNvSpPr>
          <p:nvPr/>
        </p:nvSpPr>
        <p:spPr bwMode="auto">
          <a:xfrm>
            <a:off x="7467600" y="6096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b="1"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5693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1.There are many people ______ vacation every year.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  A. in</a:t>
            </a:r>
            <a:r>
              <a:rPr lang="zh-CN" altLang="en-US" sz="2800" b="1" dirty="0">
                <a:latin typeface="Times New Roman" panose="02020603050405020304" pitchFamily="18" charset="0"/>
              </a:rPr>
              <a:t>　　　</a:t>
            </a:r>
            <a:r>
              <a:rPr lang="zh-CN" altLang="zh-CN" sz="2800" b="1" dirty="0">
                <a:latin typeface="Times New Roman" panose="02020603050405020304" pitchFamily="18" charset="0"/>
              </a:rPr>
              <a:t>B. on       C. for	    D. to 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2. -- You didn't go to Shanghai yesterday, did you?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  -- ______.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 A. Yes, I didn't	          B. No, you didn't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 C. Yes, you did	          D. No, I didn't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3. ______ was the food in the restaurant?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 A. How many 	B. Why	C. How	D. Where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4. How many sheep ______ there on the farm last year?</a:t>
            </a:r>
          </a:p>
          <a:p>
            <a:pPr algn="l">
              <a:spcBef>
                <a:spcPct val="10000"/>
              </a:spcBef>
            </a:pPr>
            <a:r>
              <a:rPr lang="zh-CN" altLang="zh-CN" sz="2800" b="1" dirty="0">
                <a:latin typeface="Times New Roman" panose="02020603050405020304" pitchFamily="18" charset="0"/>
              </a:rPr>
              <a:t>  A. are		B. were	C. is		D. was</a:t>
            </a:r>
            <a:r>
              <a:rPr lang="zh-CN" altLang="zh-CN" sz="2800" dirty="0">
                <a:latin typeface="Times New Roman" panose="02020603050405020304" pitchFamily="18" charset="0"/>
              </a:rPr>
              <a:t></a:t>
            </a:r>
          </a:p>
        </p:txBody>
      </p:sp>
      <p:sp>
        <p:nvSpPr>
          <p:cNvPr id="93187" name="Text Box 4"/>
          <p:cNvSpPr txBox="1">
            <a:spLocks noChangeArrowheads="1"/>
          </p:cNvSpPr>
          <p:nvPr/>
        </p:nvSpPr>
        <p:spPr bwMode="auto">
          <a:xfrm>
            <a:off x="4427538" y="12684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/>
              <a:t> </a:t>
            </a:r>
          </a:p>
        </p:txBody>
      </p:sp>
      <p:sp>
        <p:nvSpPr>
          <p:cNvPr id="93188" name="Text Box 5"/>
          <p:cNvSpPr txBox="1">
            <a:spLocks noChangeArrowheads="1"/>
          </p:cNvSpPr>
          <p:nvPr/>
        </p:nvSpPr>
        <p:spPr bwMode="auto">
          <a:xfrm>
            <a:off x="1258888" y="2708275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zh-CN"/>
              <a:t> </a:t>
            </a:r>
          </a:p>
        </p:txBody>
      </p:sp>
      <p:sp>
        <p:nvSpPr>
          <p:cNvPr id="93189" name="Text Box 6"/>
          <p:cNvSpPr txBox="1">
            <a:spLocks noChangeArrowheads="1"/>
          </p:cNvSpPr>
          <p:nvPr/>
        </p:nvSpPr>
        <p:spPr bwMode="auto">
          <a:xfrm>
            <a:off x="971550" y="414972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zh-CN"/>
              <a:t> </a:t>
            </a:r>
          </a:p>
        </p:txBody>
      </p:sp>
      <p:sp>
        <p:nvSpPr>
          <p:cNvPr id="93190" name="Text Box 7"/>
          <p:cNvSpPr txBox="1">
            <a:spLocks noChangeArrowheads="1"/>
          </p:cNvSpPr>
          <p:nvPr/>
        </p:nvSpPr>
        <p:spPr bwMode="auto">
          <a:xfrm>
            <a:off x="3635375" y="508476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  <p:bldP spid="93188" grpId="0" autoUpdateAnimBg="0"/>
      <p:bldP spid="93189" grpId="0" autoUpdateAnimBg="0"/>
      <p:bldP spid="9319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569325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5.  -- How was your summer camp in Dalian last year?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-- ______. I had a good time with my friends.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A. Terrible  B.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FantasticC</a:t>
            </a:r>
            <a:r>
              <a:rPr lang="en-US" altLang="zh-CN" sz="2400" b="1" dirty="0">
                <a:latin typeface="Times New Roman" panose="02020603050405020304" pitchFamily="18" charset="0"/>
              </a:rPr>
              <a:t>. Expensive  D. Not good 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6. It's ______ today. We have to turn on air Condition.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</a:t>
            </a:r>
            <a:r>
              <a:rPr lang="zh-CN" altLang="en-US" sz="2400" b="1" dirty="0">
                <a:latin typeface="Times New Roman" panose="02020603050405020304" pitchFamily="18" charset="0"/>
              </a:rPr>
              <a:t>（空调）</a:t>
            </a:r>
          </a:p>
          <a:p>
            <a:pPr algn="l">
              <a:spcBef>
                <a:spcPct val="4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</a:rPr>
              <a:t>A. pretty hot			B. a little cold		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C. a little hot			D. pretty dry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7. -- Did you visit your grandma on Friday?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    -- No, I ______ to a movie with my mother.</a:t>
            </a:r>
          </a:p>
          <a:p>
            <a:pPr algn="l">
              <a:spcBef>
                <a:spcPct val="4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  A. didn't go       B. went	C. go	   D. did went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476375" y="11255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zh-CN" sz="1600"/>
              <a:t> 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8288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1600"/>
              <a:t> 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905000" y="4495800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  <p:bldP spid="94212" grpId="0" autoUpdateAnimBg="0"/>
      <p:bldP spid="9421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4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248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FFCC99"/>
                  </a:solidFill>
                  <a:bevel/>
                </a:ln>
                <a:solidFill>
                  <a:srgbClr val="CC0000"/>
                </a:solidFill>
                <a:latin typeface="Times New Roman" panose="02020603050405020304"/>
                <a:cs typeface="Times New Roman" panose="02020603050405020304"/>
              </a:rPr>
              <a:t>Thank You!</a:t>
            </a:r>
            <a:endParaRPr lang="zh-CN" altLang="en-US" sz="3600" kern="10" dirty="0">
              <a:ln w="9525">
                <a:solidFill>
                  <a:srgbClr val="FFCC99"/>
                </a:solidFill>
                <a:bevel/>
              </a:ln>
              <a:solidFill>
                <a:srgbClr val="CC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88" name="Group 36"/>
          <p:cNvGraphicFramePr>
            <a:graphicFrameLocks noGrp="1"/>
          </p:cNvGraphicFramePr>
          <p:nvPr/>
        </p:nvGraphicFramePr>
        <p:xfrm>
          <a:off x="142875" y="1773238"/>
          <a:ext cx="8893175" cy="3298191"/>
        </p:xfrm>
        <a:graphic>
          <a:graphicData uri="http://schemas.openxmlformats.org/drawingml/2006/table">
            <a:tbl>
              <a:tblPr/>
              <a:tblGrid>
                <a:gridCol w="65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1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5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every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everyone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 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4780" name="Text Box 4"/>
          <p:cNvSpPr txBox="1">
            <a:spLocks noChangeArrowheads="1"/>
          </p:cNvSpPr>
          <p:nvPr/>
        </p:nvSpPr>
        <p:spPr bwMode="auto">
          <a:xfrm>
            <a:off x="2987675" y="2924175"/>
            <a:ext cx="1728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rgbClr val="FF00FF"/>
                </a:solidFill>
              </a:rPr>
              <a:t>anyone</a:t>
            </a:r>
          </a:p>
        </p:txBody>
      </p:sp>
      <p:sp>
        <p:nvSpPr>
          <p:cNvPr id="74781" name="Text Box 5"/>
          <p:cNvSpPr txBox="1">
            <a:spLocks noChangeArrowheads="1"/>
          </p:cNvSpPr>
          <p:nvPr/>
        </p:nvSpPr>
        <p:spPr bwMode="auto">
          <a:xfrm>
            <a:off x="684213" y="2924175"/>
            <a:ext cx="2087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rgbClr val="0066FF"/>
                </a:solidFill>
              </a:rPr>
              <a:t>someone</a:t>
            </a:r>
          </a:p>
        </p:txBody>
      </p:sp>
      <p:sp>
        <p:nvSpPr>
          <p:cNvPr id="74782" name="Text Box 6"/>
          <p:cNvSpPr txBox="1">
            <a:spLocks noChangeArrowheads="1"/>
          </p:cNvSpPr>
          <p:nvPr/>
        </p:nvSpPr>
        <p:spPr bwMode="auto">
          <a:xfrm>
            <a:off x="7092950" y="4217988"/>
            <a:ext cx="1800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rgbClr val="0066FF"/>
                </a:solidFill>
              </a:rPr>
              <a:t>nothing</a:t>
            </a:r>
          </a:p>
        </p:txBody>
      </p:sp>
      <p:sp>
        <p:nvSpPr>
          <p:cNvPr id="74783" name="Text Box 7"/>
          <p:cNvSpPr txBox="1">
            <a:spLocks noChangeArrowheads="1"/>
          </p:cNvSpPr>
          <p:nvPr/>
        </p:nvSpPr>
        <p:spPr bwMode="auto">
          <a:xfrm>
            <a:off x="684213" y="4221163"/>
            <a:ext cx="2303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rgbClr val="0066FF"/>
                </a:solidFill>
              </a:rPr>
              <a:t>something</a:t>
            </a:r>
          </a:p>
        </p:txBody>
      </p:sp>
      <p:sp>
        <p:nvSpPr>
          <p:cNvPr id="74784" name="Text Box 8"/>
          <p:cNvSpPr txBox="1">
            <a:spLocks noChangeArrowheads="1"/>
          </p:cNvSpPr>
          <p:nvPr/>
        </p:nvSpPr>
        <p:spPr bwMode="auto">
          <a:xfrm>
            <a:off x="2843213" y="4217988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rgbClr val="0066FF"/>
                </a:solidFill>
              </a:rPr>
              <a:t>anything</a:t>
            </a:r>
          </a:p>
        </p:txBody>
      </p:sp>
      <p:sp>
        <p:nvSpPr>
          <p:cNvPr id="74785" name="Text Box 9"/>
          <p:cNvSpPr txBox="1">
            <a:spLocks noChangeArrowheads="1"/>
          </p:cNvSpPr>
          <p:nvPr/>
        </p:nvSpPr>
        <p:spPr bwMode="auto">
          <a:xfrm>
            <a:off x="4716463" y="4217988"/>
            <a:ext cx="2303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3600">
                <a:solidFill>
                  <a:srgbClr val="0066FF"/>
                </a:solidFill>
              </a:rPr>
              <a:t>everything</a:t>
            </a:r>
          </a:p>
        </p:txBody>
      </p:sp>
      <p:sp>
        <p:nvSpPr>
          <p:cNvPr id="74786" name="Text Box 5"/>
          <p:cNvSpPr txBox="1">
            <a:spLocks noChangeArrowheads="1"/>
          </p:cNvSpPr>
          <p:nvPr/>
        </p:nvSpPr>
        <p:spPr bwMode="auto">
          <a:xfrm>
            <a:off x="2843213" y="836613"/>
            <a:ext cx="3600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复合不定代词：</a:t>
            </a:r>
            <a:endParaRPr lang="en-US" sz="4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0" grpId="0" autoUpdateAnimBg="0"/>
      <p:bldP spid="74781" grpId="0" autoUpdateAnimBg="0"/>
      <p:bldP spid="74782" grpId="0" autoUpdateAnimBg="0"/>
      <p:bldP spid="74783" grpId="0" autoUpdateAnimBg="0"/>
      <p:bldP spid="74784" grpId="0" autoUpdateAnimBg="0"/>
      <p:bldP spid="7478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>
            <a:spLocks noChangeArrowheads="1"/>
          </p:cNvSpPr>
          <p:nvPr/>
        </p:nvSpPr>
        <p:spPr bwMode="auto">
          <a:xfrm>
            <a:off x="468313" y="3213100"/>
            <a:ext cx="2736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delicious 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美味的</a:t>
            </a:r>
          </a:p>
        </p:txBody>
      </p:sp>
      <p:sp>
        <p:nvSpPr>
          <p:cNvPr id="75779" name="AutoShape 8" descr="u=4022328412,209373023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75780" name="AutoShape 10" descr="u=4022328412,209373023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75781" name="AutoShape 12" descr="u=4022328412,209373023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75782" name="Rectangle 15"/>
          <p:cNvSpPr>
            <a:spLocks noChangeArrowheads="1"/>
          </p:cNvSpPr>
          <p:nvPr/>
        </p:nvSpPr>
        <p:spPr bwMode="auto">
          <a:xfrm>
            <a:off x="3419475" y="3225800"/>
            <a:ext cx="26654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expensive 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昂贵的</a:t>
            </a:r>
          </a:p>
        </p:txBody>
      </p:sp>
      <p:sp>
        <p:nvSpPr>
          <p:cNvPr id="75783" name="Rectangle 18"/>
          <p:cNvSpPr>
            <a:spLocks noChangeArrowheads="1"/>
          </p:cNvSpPr>
          <p:nvPr/>
        </p:nvSpPr>
        <p:spPr bwMode="auto">
          <a:xfrm>
            <a:off x="6300788" y="3284538"/>
            <a:ext cx="24479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exciting 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令人兴奋的</a:t>
            </a:r>
          </a:p>
        </p:txBody>
      </p:sp>
      <p:sp>
        <p:nvSpPr>
          <p:cNvPr id="75784" name="Rectangle 21"/>
          <p:cNvSpPr>
            <a:spLocks noChangeArrowheads="1"/>
          </p:cNvSpPr>
          <p:nvPr/>
        </p:nvSpPr>
        <p:spPr bwMode="auto">
          <a:xfrm>
            <a:off x="611188" y="6162675"/>
            <a:ext cx="2900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boring 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无聊的</a:t>
            </a:r>
          </a:p>
        </p:txBody>
      </p:sp>
      <p:pic>
        <p:nvPicPr>
          <p:cNvPr id="6153" name="Picture 28" descr="001111a9f7bb0a08af03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1125538"/>
            <a:ext cx="192563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30" descr="goldjewelery_182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8400" y="1196975"/>
            <a:ext cx="1949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4508500"/>
            <a:ext cx="2808288" cy="156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34" descr="7808263_113929797000_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288" y="1412875"/>
            <a:ext cx="2881312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9" name="WordArt 36"/>
          <p:cNvSpPr>
            <a:spLocks noChangeArrowheads="1" noChangeShapeType="1" noTextEdit="1"/>
          </p:cNvSpPr>
          <p:nvPr/>
        </p:nvSpPr>
        <p:spPr bwMode="auto">
          <a:xfrm>
            <a:off x="2771775" y="333375"/>
            <a:ext cx="33845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l"/>
            <a:r>
              <a:rPr lang="en-US" altLang="zh-CN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Presentation</a:t>
            </a:r>
            <a:endParaRPr lang="zh-CN" altLang="en-US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5790" name="Text Box 37"/>
          <p:cNvSpPr txBox="1">
            <a:spLocks noChangeArrowheads="1"/>
          </p:cNvSpPr>
          <p:nvPr/>
        </p:nvSpPr>
        <p:spPr bwMode="auto">
          <a:xfrm>
            <a:off x="4140200" y="6237288"/>
            <a:ext cx="3673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terrible 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糟糕的</a:t>
            </a:r>
          </a:p>
        </p:txBody>
      </p:sp>
      <p:pic>
        <p:nvPicPr>
          <p:cNvPr id="6159" name="Picture 40" descr="IW[{DL@6~%`TWM5`LCUI[`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7900" y="4292600"/>
            <a:ext cx="181292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82" grpId="0" autoUpdateAnimBg="0"/>
      <p:bldP spid="75783" grpId="0" autoUpdateAnimBg="0"/>
      <p:bldP spid="75784" grpId="0"/>
      <p:bldP spid="757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2089150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40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Matching</a:t>
            </a:r>
            <a:endParaRPr lang="zh-CN" altLang="en-US" sz="40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6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6803" name="Text Box 5"/>
          <p:cNvSpPr txBox="1">
            <a:spLocks noChangeArrowheads="1"/>
          </p:cNvSpPr>
          <p:nvPr/>
        </p:nvSpPr>
        <p:spPr bwMode="auto">
          <a:xfrm>
            <a:off x="177800" y="2290763"/>
            <a:ext cx="87122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__ delicious   3. __ exciting  5. __ terrible</a:t>
            </a:r>
          </a:p>
          <a:p>
            <a:pPr algn="l"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__ expensive  4. __ cheap    6. __ boring</a:t>
            </a: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6804" name="矩形 17"/>
          <p:cNvSpPr>
            <a:spLocks noChangeArrowheads="1"/>
          </p:cNvSpPr>
          <p:nvPr/>
        </p:nvSpPr>
        <p:spPr bwMode="auto">
          <a:xfrm>
            <a:off x="752475" y="2565400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f</a:t>
            </a:r>
          </a:p>
        </p:txBody>
      </p:sp>
      <p:pic>
        <p:nvPicPr>
          <p:cNvPr id="7173" name="Picture 22" descr="CIMG54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1288" y="4149725"/>
            <a:ext cx="8894762" cy="21463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矩形 17"/>
          <p:cNvSpPr>
            <a:spLocks noChangeArrowheads="1"/>
          </p:cNvSpPr>
          <p:nvPr/>
        </p:nvSpPr>
        <p:spPr bwMode="auto">
          <a:xfrm>
            <a:off x="6443663" y="3284538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6807" name="矩形 17"/>
          <p:cNvSpPr>
            <a:spLocks noChangeArrowheads="1"/>
          </p:cNvSpPr>
          <p:nvPr/>
        </p:nvSpPr>
        <p:spPr bwMode="auto">
          <a:xfrm>
            <a:off x="681038" y="3284538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6808" name="矩形 17"/>
          <p:cNvSpPr>
            <a:spLocks noChangeArrowheads="1"/>
          </p:cNvSpPr>
          <p:nvPr/>
        </p:nvSpPr>
        <p:spPr bwMode="auto">
          <a:xfrm>
            <a:off x="6584950" y="2565400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76809" name="矩形 17"/>
          <p:cNvSpPr>
            <a:spLocks noChangeArrowheads="1"/>
          </p:cNvSpPr>
          <p:nvPr/>
        </p:nvSpPr>
        <p:spPr bwMode="auto">
          <a:xfrm>
            <a:off x="3776663" y="2565400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76810" name="矩形 17"/>
          <p:cNvSpPr>
            <a:spLocks noChangeArrowheads="1"/>
          </p:cNvSpPr>
          <p:nvPr/>
        </p:nvSpPr>
        <p:spPr bwMode="auto">
          <a:xfrm>
            <a:off x="3849688" y="3284538"/>
            <a:ext cx="504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0000"/>
                </a:solidFill>
              </a:rPr>
              <a:t>e</a:t>
            </a:r>
            <a:endParaRPr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76811" name="Oval 2"/>
          <p:cNvSpPr>
            <a:spLocks noChangeArrowheads="1"/>
          </p:cNvSpPr>
          <p:nvPr/>
        </p:nvSpPr>
        <p:spPr bwMode="auto">
          <a:xfrm>
            <a:off x="2411413" y="476250"/>
            <a:ext cx="898525" cy="846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/>
              <a:t>1a</a:t>
            </a:r>
          </a:p>
        </p:txBody>
      </p:sp>
      <p:sp>
        <p:nvSpPr>
          <p:cNvPr id="76812" name="Text Box 5"/>
          <p:cNvSpPr txBox="1">
            <a:spLocks noChangeArrowheads="1"/>
          </p:cNvSpPr>
          <p:nvPr/>
        </p:nvSpPr>
        <p:spPr bwMode="auto">
          <a:xfrm>
            <a:off x="3348038" y="404813"/>
            <a:ext cx="56515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600" b="1" dirty="0">
                <a:solidFill>
                  <a:srgbClr val="0000FF"/>
                </a:solidFill>
              </a:rPr>
              <a:t>Match the words with the pictures below.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6803" grpId="0"/>
      <p:bldP spid="76804" grpId="0"/>
      <p:bldP spid="76806" grpId="0"/>
      <p:bldP spid="76807" grpId="0"/>
      <p:bldP spid="76808" grpId="0"/>
      <p:bldP spid="76809" grpId="0"/>
      <p:bldP spid="76810" grpId="0"/>
      <p:bldP spid="76811" grpId="0"/>
      <p:bldP spid="768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4"/>
          <p:cNvSpPr>
            <a:spLocks noChangeArrowheads="1"/>
          </p:cNvSpPr>
          <p:nvPr/>
        </p:nvSpPr>
        <p:spPr bwMode="auto">
          <a:xfrm>
            <a:off x="165100" y="115888"/>
            <a:ext cx="735013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altLang="zh-CN" sz="3600" b="1" i="1">
                <a:solidFill>
                  <a:srgbClr val="FF0000"/>
                </a:solidFill>
                <a:latin typeface="Times New Roman" panose="02020603050405020304" pitchFamily="18" charset="0"/>
              </a:rPr>
              <a:t>1b</a:t>
            </a:r>
          </a:p>
        </p:txBody>
      </p:sp>
      <p:sp>
        <p:nvSpPr>
          <p:cNvPr id="77827" name="Text Box 5"/>
          <p:cNvSpPr txBox="1">
            <a:spLocks noChangeArrowheads="1"/>
          </p:cNvSpPr>
          <p:nvPr/>
        </p:nvSpPr>
        <p:spPr bwMode="auto">
          <a:xfrm>
            <a:off x="827088" y="115888"/>
            <a:ext cx="756126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         words and         words.</a:t>
            </a:r>
          </a:p>
        </p:txBody>
      </p:sp>
      <p:sp>
        <p:nvSpPr>
          <p:cNvPr id="77828" name="AutoShape 6"/>
          <p:cNvSpPr>
            <a:spLocks noChangeArrowheads="1"/>
          </p:cNvSpPr>
          <p:nvPr/>
        </p:nvSpPr>
        <p:spPr bwMode="auto">
          <a:xfrm>
            <a:off x="1116013" y="44450"/>
            <a:ext cx="576262" cy="792163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endParaRPr lang="zh-CN" altLang="zh-CN" sz="2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9" name="AutoShape 7"/>
          <p:cNvSpPr>
            <a:spLocks noChangeArrowheads="1"/>
          </p:cNvSpPr>
          <p:nvPr/>
        </p:nvSpPr>
        <p:spPr bwMode="auto">
          <a:xfrm>
            <a:off x="3779838" y="44450"/>
            <a:ext cx="574675" cy="792163"/>
          </a:xfrm>
          <a:prstGeom prst="smileyFace">
            <a:avLst>
              <a:gd name="adj" fmla="val -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endParaRPr lang="zh-CN" altLang="zh-CN" sz="2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7857" name="Group 33"/>
          <p:cNvGraphicFramePr>
            <a:graphicFrameLocks noGrp="1"/>
          </p:cNvGraphicFramePr>
          <p:nvPr/>
        </p:nvGraphicFramePr>
        <p:xfrm>
          <a:off x="1524000" y="1397000"/>
          <a:ext cx="6096000" cy="4029076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words</a:t>
                      </a:r>
                      <a:endParaRPr kumimoji="0" lang="en-US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797" marB="46797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words</a:t>
                      </a:r>
                      <a:endParaRPr kumimoji="0" lang="en-US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797" marB="4679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7847" name="AutoShape 29"/>
          <p:cNvSpPr>
            <a:spLocks noChangeArrowheads="1"/>
          </p:cNvSpPr>
          <p:nvPr/>
        </p:nvSpPr>
        <p:spPr bwMode="auto">
          <a:xfrm>
            <a:off x="2413000" y="1484313"/>
            <a:ext cx="576263" cy="792162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endParaRPr lang="zh-CN" altLang="zh-CN" sz="2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48" name="AutoShape 30"/>
          <p:cNvSpPr>
            <a:spLocks noChangeArrowheads="1"/>
          </p:cNvSpPr>
          <p:nvPr/>
        </p:nvSpPr>
        <p:spPr bwMode="auto">
          <a:xfrm>
            <a:off x="5076825" y="1484313"/>
            <a:ext cx="574675" cy="792162"/>
          </a:xfrm>
          <a:prstGeom prst="smileyFace">
            <a:avLst>
              <a:gd name="adj" fmla="val -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FF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50000"/>
              </a:lnSpc>
            </a:pPr>
            <a:endParaRPr lang="zh-CN" altLang="zh-CN" sz="20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49" name="Text Box 34"/>
          <p:cNvSpPr txBox="1">
            <a:spLocks noChangeArrowheads="1"/>
          </p:cNvSpPr>
          <p:nvPr/>
        </p:nvSpPr>
        <p:spPr bwMode="auto">
          <a:xfrm>
            <a:off x="1781175" y="2971800"/>
            <a:ext cx="30416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delicious</a:t>
            </a:r>
          </a:p>
        </p:txBody>
      </p:sp>
      <p:sp>
        <p:nvSpPr>
          <p:cNvPr id="77850" name="Text Box 35"/>
          <p:cNvSpPr txBox="1">
            <a:spLocks noChangeArrowheads="1"/>
          </p:cNvSpPr>
          <p:nvPr/>
        </p:nvSpPr>
        <p:spPr bwMode="auto">
          <a:xfrm>
            <a:off x="1852613" y="3692525"/>
            <a:ext cx="271621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cheap</a:t>
            </a:r>
          </a:p>
        </p:txBody>
      </p:sp>
      <p:sp>
        <p:nvSpPr>
          <p:cNvPr id="77851" name="Text Box 36"/>
          <p:cNvSpPr txBox="1">
            <a:spLocks noChangeArrowheads="1"/>
          </p:cNvSpPr>
          <p:nvPr/>
        </p:nvSpPr>
        <p:spPr bwMode="auto">
          <a:xfrm>
            <a:off x="1492250" y="4340225"/>
            <a:ext cx="39100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   exciting</a:t>
            </a:r>
          </a:p>
        </p:txBody>
      </p:sp>
      <p:sp>
        <p:nvSpPr>
          <p:cNvPr id="77852" name="Text Box 37"/>
          <p:cNvSpPr txBox="1">
            <a:spLocks noChangeArrowheads="1"/>
          </p:cNvSpPr>
          <p:nvPr/>
        </p:nvSpPr>
        <p:spPr bwMode="auto">
          <a:xfrm>
            <a:off x="4876800" y="2971800"/>
            <a:ext cx="29337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terrible</a:t>
            </a:r>
          </a:p>
        </p:txBody>
      </p:sp>
      <p:sp>
        <p:nvSpPr>
          <p:cNvPr id="77853" name="Text Box 38"/>
          <p:cNvSpPr txBox="1">
            <a:spLocks noChangeArrowheads="1"/>
          </p:cNvSpPr>
          <p:nvPr/>
        </p:nvSpPr>
        <p:spPr bwMode="auto">
          <a:xfrm>
            <a:off x="4589463" y="3692525"/>
            <a:ext cx="3259137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expensive</a:t>
            </a:r>
          </a:p>
        </p:txBody>
      </p:sp>
      <p:sp>
        <p:nvSpPr>
          <p:cNvPr id="77854" name="Text Box 39"/>
          <p:cNvSpPr txBox="1">
            <a:spLocks noChangeArrowheads="1"/>
          </p:cNvSpPr>
          <p:nvPr/>
        </p:nvSpPr>
        <p:spPr bwMode="auto">
          <a:xfrm>
            <a:off x="4732338" y="4340225"/>
            <a:ext cx="29337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4400" b="1" i="1">
                <a:solidFill>
                  <a:srgbClr val="FF0000"/>
                </a:solidFill>
                <a:latin typeface="Times New Roman" panose="02020603050405020304" pitchFamily="18" charset="0"/>
              </a:rPr>
              <a:t>boring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50" grpId="0" autoUpdateAnimBg="0"/>
      <p:bldP spid="77851" grpId="0" autoUpdateAnimBg="0"/>
      <p:bldP spid="77853" grpId="0" autoUpdateAnimBg="0"/>
      <p:bldP spid="778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3" name="Picture 2" descr="2004122623481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914400"/>
            <a:ext cx="4572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1295400" y="5638800"/>
            <a:ext cx="603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latin typeface="Times New Roman" panose="02020603050405020304" pitchFamily="18" charset="0"/>
              </a:rPr>
              <a:t>B:It was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exciting</a:t>
            </a:r>
            <a:r>
              <a:rPr lang="en-US" altLang="zh-CN" sz="44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8855" name="Text Box 4"/>
          <p:cNvSpPr txBox="1">
            <a:spLocks noChangeArrowheads="1"/>
          </p:cNvSpPr>
          <p:nvPr/>
        </p:nvSpPr>
        <p:spPr bwMode="auto">
          <a:xfrm>
            <a:off x="774700" y="4808538"/>
            <a:ext cx="77390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latin typeface="Times New Roman" panose="02020603050405020304" pitchFamily="18" charset="0"/>
              </a:rPr>
              <a:t>A:How was the movie?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utoUpdateAnimBg="0"/>
      <p:bldP spid="788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7" name="Group 2"/>
          <p:cNvGrpSpPr>
            <a:grpSpLocks noChangeAspect="1"/>
          </p:cNvGrpSpPr>
          <p:nvPr/>
        </p:nvGrpSpPr>
        <p:grpSpPr bwMode="auto">
          <a:xfrm>
            <a:off x="1447800" y="1004888"/>
            <a:ext cx="6324600" cy="3200400"/>
            <a:chOff x="0" y="0"/>
            <a:chExt cx="3984" cy="2016"/>
          </a:xfrm>
        </p:grpSpPr>
        <p:pic>
          <p:nvPicPr>
            <p:cNvPr id="79878" name="Picture 3" descr="147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536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79" name="Picture 4" descr="td0411010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6" y="0"/>
              <a:ext cx="1488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9880" name="Text Box 5"/>
          <p:cNvSpPr txBox="1">
            <a:spLocks noChangeArrowheads="1"/>
          </p:cNvSpPr>
          <p:nvPr/>
        </p:nvSpPr>
        <p:spPr bwMode="auto">
          <a:xfrm>
            <a:off x="695325" y="4419600"/>
            <a:ext cx="8448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latin typeface="Times New Roman" panose="02020603050405020304" pitchFamily="18" charset="0"/>
              </a:rPr>
              <a:t>A:How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were</a:t>
            </a:r>
            <a:r>
              <a:rPr lang="en-US" altLang="zh-CN" sz="4400" b="1">
                <a:latin typeface="Times New Roman" panose="02020603050405020304" pitchFamily="18" charset="0"/>
              </a:rPr>
              <a:t>  the movies?</a:t>
            </a:r>
          </a:p>
        </p:txBody>
      </p:sp>
      <p:sp>
        <p:nvSpPr>
          <p:cNvPr id="79881" name="Text Box 6"/>
          <p:cNvSpPr txBox="1">
            <a:spLocks noChangeArrowheads="1"/>
          </p:cNvSpPr>
          <p:nvPr/>
        </p:nvSpPr>
        <p:spPr bwMode="auto">
          <a:xfrm>
            <a:off x="1381125" y="5267325"/>
            <a:ext cx="57308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latin typeface="Times New Roman" panose="02020603050405020304" pitchFamily="18" charset="0"/>
              </a:rPr>
              <a:t>B:They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were</a:t>
            </a:r>
            <a:r>
              <a:rPr lang="en-US" altLang="zh-CN" sz="4400" b="1">
                <a:latin typeface="Times New Roman" panose="02020603050405020304" pitchFamily="18" charset="0"/>
              </a:rPr>
              <a:t> exciting.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 autoUpdateAnimBg="0"/>
      <p:bldP spid="7988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 Box 2"/>
          <p:cNvSpPr txBox="1">
            <a:spLocks noChangeArrowheads="1"/>
          </p:cNvSpPr>
          <p:nvPr/>
        </p:nvSpPr>
        <p:spPr bwMode="auto">
          <a:xfrm>
            <a:off x="1524000" y="5038725"/>
            <a:ext cx="4946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latin typeface="Times New Roman" panose="02020603050405020304" pitchFamily="18" charset="0"/>
              </a:rPr>
              <a:t>B:It was </a:t>
            </a: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delicious.</a:t>
            </a:r>
          </a:p>
        </p:txBody>
      </p:sp>
      <p:sp>
        <p:nvSpPr>
          <p:cNvPr id="80902" name="Text Box 3"/>
          <p:cNvSpPr txBox="1">
            <a:spLocks noChangeArrowheads="1"/>
          </p:cNvSpPr>
          <p:nvPr/>
        </p:nvSpPr>
        <p:spPr bwMode="auto">
          <a:xfrm>
            <a:off x="773112" y="4114800"/>
            <a:ext cx="7456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400" b="1">
                <a:latin typeface="Times New Roman" panose="02020603050405020304" pitchFamily="18" charset="0"/>
              </a:rPr>
              <a:t>A:How was the strawberry?</a:t>
            </a:r>
          </a:p>
        </p:txBody>
      </p:sp>
      <p:pic>
        <p:nvPicPr>
          <p:cNvPr id="80903" name="Picture 4" descr="y2k-food32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914400"/>
            <a:ext cx="2590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utoUpdateAnimBg="0"/>
      <p:bldP spid="80902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Office PowerPoint</Application>
  <PresentationFormat>全屏显示(4:3)</PresentationFormat>
  <Paragraphs>163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Kozuka Mincho Pro H</vt:lpstr>
      <vt:lpstr>宋体</vt:lpstr>
      <vt:lpstr>微软雅黑</vt:lpstr>
      <vt:lpstr>Arial</vt:lpstr>
      <vt:lpstr>Calibri</vt:lpstr>
      <vt:lpstr>Times New Roman</vt:lpstr>
      <vt:lpstr>Verdana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A2EC13CAEF574C24A34E67E619C6D3F2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