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0" r:id="rId2"/>
    <p:sldId id="277" r:id="rId3"/>
    <p:sldId id="307" r:id="rId4"/>
    <p:sldId id="298" r:id="rId5"/>
    <p:sldId id="351" r:id="rId6"/>
    <p:sldId id="312" r:id="rId7"/>
    <p:sldId id="347" r:id="rId8"/>
    <p:sldId id="323" r:id="rId9"/>
    <p:sldId id="326" r:id="rId10"/>
    <p:sldId id="355" r:id="rId11"/>
    <p:sldId id="349" r:id="rId12"/>
    <p:sldId id="295" r:id="rId13"/>
    <p:sldId id="352" r:id="rId14"/>
    <p:sldId id="353" r:id="rId15"/>
    <p:sldId id="354" r:id="rId16"/>
    <p:sldId id="294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6">
          <p15:clr>
            <a:srgbClr val="A4A3A4"/>
          </p15:clr>
        </p15:guide>
        <p15:guide id="2" orient="horz" pos="164">
          <p15:clr>
            <a:srgbClr val="A4A3A4"/>
          </p15:clr>
        </p15:guide>
        <p15:guide id="3" orient="horz" pos="4068">
          <p15:clr>
            <a:srgbClr val="A4A3A4"/>
          </p15:clr>
        </p15:guide>
        <p15:guide id="4" pos="2869">
          <p15:clr>
            <a:srgbClr val="A4A3A4"/>
          </p15:clr>
        </p15:guide>
        <p15:guide id="5" pos="162">
          <p15:clr>
            <a:srgbClr val="A4A3A4"/>
          </p15:clr>
        </p15:guide>
        <p15:guide id="6" pos="55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295175"/>
    <a:srgbClr val="70C833"/>
    <a:srgbClr val="FBAF2D"/>
    <a:srgbClr val="EC566B"/>
    <a:srgbClr val="306A9B"/>
    <a:srgbClr val="DA2757"/>
    <a:srgbClr val="00A5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294" y="-264"/>
      </p:cViewPr>
      <p:guideLst>
        <p:guide orient="horz" pos="2226"/>
        <p:guide orient="horz" pos="164"/>
        <p:guide orient="horz" pos="4068"/>
        <p:guide pos="2869"/>
        <p:guide pos="162"/>
        <p:guide pos="558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278EAE2A-FF07-4314-977A-03C263306BBB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EAE2A-FF07-4314-977A-03C263306BBB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五边形 7"/>
          <p:cNvSpPr>
            <a:spLocks noChangeArrowheads="1"/>
          </p:cNvSpPr>
          <p:nvPr/>
        </p:nvSpPr>
        <p:spPr bwMode="auto">
          <a:xfrm>
            <a:off x="0" y="501650"/>
            <a:ext cx="262771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endParaRPr lang="zh-CN" altLang="en-US" smtClean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13160" y="584201"/>
            <a:ext cx="1524000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Unit 8</a:t>
            </a:r>
          </a:p>
        </p:txBody>
      </p:sp>
      <p:sp>
        <p:nvSpPr>
          <p:cNvPr id="3074" name="文本框 3"/>
          <p:cNvSpPr txBox="1">
            <a:spLocks noChangeArrowheads="1"/>
          </p:cNvSpPr>
          <p:nvPr/>
        </p:nvSpPr>
        <p:spPr bwMode="auto">
          <a:xfrm>
            <a:off x="653112" y="1768208"/>
            <a:ext cx="8253382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5500" b="1" dirty="0">
                <a:latin typeface="Times New Roman" panose="02020603050405020304" pitchFamily="18" charset="0"/>
              </a:rPr>
              <a:t>Chinese New Year</a:t>
            </a:r>
            <a:endParaRPr lang="en-US" altLang="zh-CN" sz="5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5" descr="http://i01.pic.sogou.com/1c28e7054e3a9b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640" y="2921330"/>
            <a:ext cx="3099986" cy="3500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79522" y="3385665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第二课时</a:t>
            </a:r>
            <a:endParaRPr lang="zh-CN" altLang="en-US" sz="3200" dirty="0"/>
          </a:p>
        </p:txBody>
      </p:sp>
      <p:sp>
        <p:nvSpPr>
          <p:cNvPr id="6" name="矩形 5"/>
          <p:cNvSpPr/>
          <p:nvPr/>
        </p:nvSpPr>
        <p:spPr>
          <a:xfrm>
            <a:off x="4656937" y="5211970"/>
            <a:ext cx="3038012" cy="4647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2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7404" y="574675"/>
            <a:ext cx="2044303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Expand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47663" y="2493964"/>
            <a:ext cx="8098631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4.just do it.    (</a:t>
            </a:r>
            <a:r>
              <a:rPr lang="zh-CN" altLang="en-US" sz="2800" dirty="0">
                <a:latin typeface="Times New Roman" panose="02020603050405020304" pitchFamily="18" charset="0"/>
              </a:rPr>
              <a:t>耐克运动鞋</a:t>
            </a:r>
            <a:r>
              <a:rPr lang="en-US" altLang="zh-CN" sz="2800" dirty="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只管去做。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5.The taste is great.    (</a:t>
            </a:r>
            <a:r>
              <a:rPr lang="zh-CN" altLang="en-US" sz="2800" dirty="0">
                <a:latin typeface="Times New Roman" panose="02020603050405020304" pitchFamily="18" charset="0"/>
              </a:rPr>
              <a:t>雀巢咖啡</a:t>
            </a:r>
            <a:r>
              <a:rPr lang="en-US" altLang="zh-CN" sz="2800" dirty="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味道好极了。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6.Feel the new space.     (</a:t>
            </a:r>
            <a:r>
              <a:rPr lang="zh-CN" altLang="en-US" sz="2800" dirty="0">
                <a:latin typeface="Times New Roman" panose="02020603050405020304" pitchFamily="18" charset="0"/>
              </a:rPr>
              <a:t>三星电子</a:t>
            </a:r>
            <a:r>
              <a:rPr lang="en-US" altLang="zh-CN" sz="2800" dirty="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感受新境界。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TextBox 6"/>
          <p:cNvSpPr txBox="1">
            <a:spLocks noChangeArrowheads="1"/>
          </p:cNvSpPr>
          <p:nvPr/>
        </p:nvSpPr>
        <p:spPr bwMode="auto">
          <a:xfrm>
            <a:off x="345281" y="1624013"/>
            <a:ext cx="341632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600" b="1">
                <a:latin typeface="Times New Roman" panose="02020603050405020304" pitchFamily="18" charset="0"/>
              </a:rPr>
              <a:t>精彩英文广告词</a:t>
            </a:r>
            <a:endParaRPr lang="en-US" altLang="zh-CN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2" name="Picture 6" descr="http://i02.pic.sogou.com/70b63d60c8b517d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53125" y="4668221"/>
            <a:ext cx="3190875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8" descr="http://img2.duitang.com/uploads/item/201302/05/20130205002758_ZBvsw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53125" y="1306760"/>
            <a:ext cx="3190875" cy="270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图片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46548" y="1339850"/>
            <a:ext cx="7108031" cy="551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857731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Summary</a:t>
            </a:r>
          </a:p>
        </p:txBody>
      </p:sp>
      <p:sp>
        <p:nvSpPr>
          <p:cNvPr id="13315" name="TextBox 10"/>
          <p:cNvSpPr txBox="1">
            <a:spLocks noChangeArrowheads="1"/>
          </p:cNvSpPr>
          <p:nvPr/>
        </p:nvSpPr>
        <p:spPr bwMode="auto">
          <a:xfrm>
            <a:off x="1657350" y="1716088"/>
            <a:ext cx="5416868" cy="2958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pick      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be 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going to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What +be+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主语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+going to do?</a:t>
            </a:r>
          </a:p>
          <a:p>
            <a:pPr>
              <a:lnSpc>
                <a:spcPct val="150000"/>
              </a:lnSpc>
            </a:pP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主语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+be+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主语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+going to +do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？</a:t>
            </a:r>
          </a:p>
          <a:p>
            <a:pPr>
              <a:lnSpc>
                <a:spcPct val="150000"/>
              </a:lnSpc>
            </a:pP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3225866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4338" name="文本框 1"/>
          <p:cNvSpPr txBox="1">
            <a:spLocks noChangeArrowheads="1"/>
          </p:cNvSpPr>
          <p:nvPr/>
        </p:nvSpPr>
        <p:spPr bwMode="auto">
          <a:xfrm>
            <a:off x="563166" y="1843089"/>
            <a:ext cx="8580834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(    )1.I </a:t>
            </a:r>
            <a:r>
              <a:rPr lang="en-US" altLang="zh-CN" sz="3200" u="sng" dirty="0">
                <a:latin typeface="Times New Roman" panose="02020603050405020304" pitchFamily="18" charset="0"/>
              </a:rPr>
              <a:t>      </a:t>
            </a:r>
            <a:r>
              <a:rPr lang="en-US" altLang="zh-CN" sz="3200" u="sng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3200" dirty="0">
                <a:latin typeface="Times New Roman" panose="02020603050405020304" pitchFamily="18" charset="0"/>
              </a:rPr>
              <a:t>a football match tomorrow.</a:t>
            </a:r>
            <a:endParaRPr lang="zh-CN" altLang="zh-CN" sz="3200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A</a:t>
            </a:r>
            <a:r>
              <a:rPr lang="en-US" altLang="zh-CN" sz="3200" dirty="0">
                <a:latin typeface="Times New Roman" panose="02020603050405020304" pitchFamily="18" charset="0"/>
              </a:rPr>
              <a:t>. watch     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B</a:t>
            </a:r>
            <a:r>
              <a:rPr lang="en-US" altLang="zh-CN" sz="3200" dirty="0">
                <a:latin typeface="Times New Roman" panose="02020603050405020304" pitchFamily="18" charset="0"/>
              </a:rPr>
              <a:t>. We’re    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C</a:t>
            </a:r>
            <a:r>
              <a:rPr lang="en-US" altLang="zh-CN" sz="3200" dirty="0">
                <a:latin typeface="Times New Roman" panose="02020603050405020304" pitchFamily="18" charset="0"/>
              </a:rPr>
              <a:t>. am going to</a:t>
            </a:r>
            <a:endParaRPr lang="zh-CN" altLang="zh-CN" sz="3200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3200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(    )2. </a:t>
            </a:r>
            <a:r>
              <a:rPr lang="en-US" altLang="zh-CN" sz="3200" u="sng" dirty="0">
                <a:latin typeface="Times New Roman" panose="02020603050405020304" pitchFamily="18" charset="0"/>
              </a:rPr>
              <a:t>      </a:t>
            </a:r>
            <a:r>
              <a:rPr lang="en-US" altLang="zh-CN" sz="3200" u="sng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3200" dirty="0">
                <a:latin typeface="Times New Roman" panose="02020603050405020304" pitchFamily="18" charset="0"/>
              </a:rPr>
              <a:t>going to have a big dinner this evening.</a:t>
            </a:r>
            <a:endParaRPr lang="zh-CN" altLang="zh-CN" sz="3200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   A. We           B. We’re         C. His</a:t>
            </a:r>
            <a:endParaRPr lang="zh-CN" altLang="zh-CN" sz="3200" dirty="0"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08422" y="2076450"/>
            <a:ext cx="4812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C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33425" y="4191000"/>
            <a:ext cx="4587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B</a:t>
            </a:r>
            <a:endParaRPr lang="zh-CN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810230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5362" name="文本框 1"/>
          <p:cNvSpPr txBox="1">
            <a:spLocks noChangeArrowheads="1"/>
          </p:cNvSpPr>
          <p:nvPr/>
        </p:nvSpPr>
        <p:spPr bwMode="auto">
          <a:xfrm>
            <a:off x="0" y="1814513"/>
            <a:ext cx="9144000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(    )3.Wang Dong </a:t>
            </a:r>
            <a:r>
              <a:rPr lang="en-US" altLang="zh-CN" sz="3200" u="sng" dirty="0">
                <a:latin typeface="Times New Roman" panose="02020603050405020304" pitchFamily="18" charset="0"/>
              </a:rPr>
              <a:t>   </a:t>
            </a:r>
            <a:r>
              <a:rPr lang="en-US" altLang="zh-CN" sz="3200" u="sng" dirty="0" smtClean="0">
                <a:latin typeface="Times New Roman" panose="02020603050405020304" pitchFamily="18" charset="0"/>
              </a:rPr>
              <a:t>   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3200" dirty="0">
                <a:latin typeface="Times New Roman" panose="02020603050405020304" pitchFamily="18" charset="0"/>
              </a:rPr>
              <a:t>Xi’an next Sunday .</a:t>
            </a:r>
            <a:endParaRPr lang="zh-CN" altLang="zh-CN" sz="3200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err="1" smtClean="0">
                <a:latin typeface="Times New Roman" panose="02020603050405020304" pitchFamily="18" charset="0"/>
              </a:rPr>
              <a:t>A.Christmas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   </a:t>
            </a:r>
            <a:r>
              <a:rPr lang="en-US" altLang="zh-CN" sz="2800" dirty="0" err="1" smtClean="0">
                <a:latin typeface="Times New Roman" panose="02020603050405020304" pitchFamily="18" charset="0"/>
              </a:rPr>
              <a:t>B.Mother’s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2800" dirty="0">
                <a:latin typeface="Times New Roman" panose="02020603050405020304" pitchFamily="18" charset="0"/>
              </a:rPr>
              <a:t>Day 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  </a:t>
            </a:r>
            <a:r>
              <a:rPr lang="en-US" altLang="zh-CN" sz="2800" dirty="0" err="1" smtClean="0">
                <a:latin typeface="Times New Roman" panose="02020603050405020304" pitchFamily="18" charset="0"/>
              </a:rPr>
              <a:t>C.Chinese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2800" dirty="0">
                <a:latin typeface="Times New Roman" panose="02020603050405020304" pitchFamily="18" charset="0"/>
              </a:rPr>
              <a:t>New Year’s Day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3200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(    )4.Chinese people usually make tang </a:t>
            </a:r>
            <a:r>
              <a:rPr lang="en-US" altLang="zh-CN" sz="3200" dirty="0" err="1">
                <a:latin typeface="Times New Roman" panose="02020603050405020304" pitchFamily="18" charset="0"/>
              </a:rPr>
              <a:t>yuan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on</a:t>
            </a:r>
            <a:r>
              <a:rPr lang="en-US" altLang="zh-CN" sz="3200" u="sng" dirty="0" smtClean="0">
                <a:latin typeface="Times New Roman" panose="02020603050405020304" pitchFamily="18" charset="0"/>
              </a:rPr>
              <a:t>      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.</a:t>
            </a:r>
            <a:endParaRPr lang="zh-CN" altLang="zh-CN" sz="3200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 err="1" smtClean="0">
                <a:latin typeface="Times New Roman" panose="02020603050405020304" pitchFamily="18" charset="0"/>
              </a:rPr>
              <a:t>A.Christmas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3200" dirty="0">
                <a:latin typeface="Times New Roman" panose="02020603050405020304" pitchFamily="18" charset="0"/>
              </a:rPr>
              <a:t>day   </a:t>
            </a:r>
            <a:r>
              <a:rPr lang="en-US" altLang="zh-CN" sz="3200" dirty="0" err="1" smtClean="0">
                <a:latin typeface="Times New Roman" panose="02020603050405020304" pitchFamily="18" charset="0"/>
              </a:rPr>
              <a:t>B.Mother’s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3200" dirty="0">
                <a:latin typeface="Times New Roman" panose="02020603050405020304" pitchFamily="18" charset="0"/>
              </a:rPr>
              <a:t>day   </a:t>
            </a:r>
            <a:r>
              <a:rPr lang="en-US" altLang="zh-CN" sz="3200" dirty="0" err="1" smtClean="0">
                <a:latin typeface="Times New Roman" panose="02020603050405020304" pitchFamily="18" charset="0"/>
              </a:rPr>
              <a:t>C.Chinese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3200" dirty="0">
                <a:latin typeface="Times New Roman" panose="02020603050405020304" pitchFamily="18" charset="0"/>
              </a:rPr>
              <a:t>New Year’s Day</a:t>
            </a:r>
            <a:endParaRPr lang="zh-CN" altLang="zh-CN" sz="3200" dirty="0"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83369" y="1960563"/>
            <a:ext cx="4812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C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97657" y="4176713"/>
            <a:ext cx="4812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C</a:t>
            </a:r>
            <a:endParaRPr lang="zh-CN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715227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6386" name="文本框 1"/>
          <p:cNvSpPr txBox="1">
            <a:spLocks noChangeArrowheads="1"/>
          </p:cNvSpPr>
          <p:nvPr/>
        </p:nvSpPr>
        <p:spPr bwMode="auto">
          <a:xfrm>
            <a:off x="563166" y="1843089"/>
            <a:ext cx="8580834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(    )5. </a:t>
            </a:r>
            <a:r>
              <a:rPr lang="en-US" altLang="zh-CN" sz="3200" u="sng" dirty="0">
                <a:latin typeface="Times New Roman" panose="02020603050405020304" pitchFamily="18" charset="0"/>
              </a:rPr>
              <a:t>           </a:t>
            </a:r>
            <a:r>
              <a:rPr lang="en-US" altLang="zh-CN" sz="3200" dirty="0">
                <a:latin typeface="Times New Roman" panose="02020603050405020304" pitchFamily="18" charset="0"/>
              </a:rPr>
              <a:t> are going to Beijing next week.</a:t>
            </a:r>
            <a:endParaRPr lang="zh-CN" altLang="zh-CN" sz="3200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 smtClean="0">
                <a:latin typeface="Times New Roman" panose="02020603050405020304" pitchFamily="18" charset="0"/>
              </a:rPr>
              <a:t>A</a:t>
            </a:r>
            <a:r>
              <a:rPr lang="en-US" altLang="zh-CN" sz="3200" dirty="0">
                <a:latin typeface="Times New Roman" panose="02020603050405020304" pitchFamily="18" charset="0"/>
              </a:rPr>
              <a:t>. Nancy and I  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B</a:t>
            </a:r>
            <a:r>
              <a:rPr lang="en-US" altLang="zh-CN" sz="3200" dirty="0">
                <a:latin typeface="Times New Roman" panose="02020603050405020304" pitchFamily="18" charset="0"/>
              </a:rPr>
              <a:t>. I and Nancy  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C</a:t>
            </a:r>
            <a:r>
              <a:rPr lang="en-US" altLang="zh-CN" sz="3200" dirty="0">
                <a:latin typeface="Times New Roman" panose="02020603050405020304" pitchFamily="18" charset="0"/>
              </a:rPr>
              <a:t>. Nancy and me</a:t>
            </a:r>
            <a:endParaRPr lang="zh-CN" altLang="zh-CN" sz="3200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3200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(    )6.It’s the 29th of December. New Year is </a:t>
            </a:r>
            <a:r>
              <a:rPr lang="en-US" altLang="zh-CN" sz="3200" u="sng" dirty="0">
                <a:latin typeface="Times New Roman" panose="02020603050405020304" pitchFamily="18" charset="0"/>
              </a:rPr>
              <a:t>      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.</a:t>
            </a:r>
            <a:endParaRPr lang="zh-CN" altLang="zh-CN" sz="3200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 smtClean="0">
                <a:latin typeface="Times New Roman" panose="02020603050405020304" pitchFamily="18" charset="0"/>
              </a:rPr>
              <a:t>A</a:t>
            </a:r>
            <a:r>
              <a:rPr lang="en-US" altLang="zh-CN" sz="3200" dirty="0">
                <a:latin typeface="Times New Roman" panose="02020603050405020304" pitchFamily="18" charset="0"/>
              </a:rPr>
              <a:t>. going           B. coming          C. come</a:t>
            </a:r>
            <a:endParaRPr lang="zh-CN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08423" y="2076450"/>
            <a:ext cx="4587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A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33425" y="4191000"/>
            <a:ext cx="4587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B</a:t>
            </a:r>
            <a:endParaRPr lang="zh-CN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513347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7410" name="文本框 1"/>
          <p:cNvSpPr txBox="1">
            <a:spLocks noChangeArrowheads="1"/>
          </p:cNvSpPr>
          <p:nvPr/>
        </p:nvSpPr>
        <p:spPr bwMode="auto">
          <a:xfrm>
            <a:off x="563166" y="1843089"/>
            <a:ext cx="8580834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(    )7.I have got a new bike .I’m very </a:t>
            </a:r>
            <a:r>
              <a:rPr lang="en-US" altLang="zh-CN" sz="3200" u="sng" dirty="0">
                <a:latin typeface="Times New Roman" panose="02020603050405020304" pitchFamily="18" charset="0"/>
              </a:rPr>
              <a:t>           </a:t>
            </a:r>
            <a:r>
              <a:rPr lang="en-US" altLang="zh-CN" sz="3200" dirty="0">
                <a:latin typeface="Times New Roman" panose="02020603050405020304" pitchFamily="18" charset="0"/>
              </a:rPr>
              <a:t> .</a:t>
            </a:r>
            <a:endParaRPr lang="zh-CN" altLang="zh-CN" sz="3200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A</a:t>
            </a:r>
            <a:r>
              <a:rPr lang="en-US" altLang="zh-CN" sz="3200" dirty="0">
                <a:latin typeface="Times New Roman" panose="02020603050405020304" pitchFamily="18" charset="0"/>
              </a:rPr>
              <a:t>. excite     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B</a:t>
            </a:r>
            <a:r>
              <a:rPr lang="en-US" altLang="zh-CN" sz="3200" dirty="0">
                <a:latin typeface="Times New Roman" panose="02020603050405020304" pitchFamily="18" charset="0"/>
              </a:rPr>
              <a:t>. coming    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C</a:t>
            </a:r>
            <a:r>
              <a:rPr lang="en-US" altLang="zh-CN" sz="3200" dirty="0">
                <a:latin typeface="Times New Roman" panose="02020603050405020304" pitchFamily="18" charset="0"/>
              </a:rPr>
              <a:t>. excited</a:t>
            </a:r>
            <a:endParaRPr lang="zh-CN" altLang="zh-CN" sz="3200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3200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(    )8.--Where are you </a:t>
            </a:r>
            <a:r>
              <a:rPr lang="en-US" altLang="zh-CN" sz="3200" dirty="0" err="1">
                <a:latin typeface="Times New Roman" panose="02020603050405020304" pitchFamily="18" charset="0"/>
              </a:rPr>
              <a:t>going,Liu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Feng</a:t>
            </a:r>
            <a:r>
              <a:rPr lang="en-US" altLang="zh-CN" sz="3200" dirty="0">
                <a:latin typeface="Times New Roman" panose="02020603050405020304" pitchFamily="18" charset="0"/>
              </a:rPr>
              <a:t>?-- </a:t>
            </a:r>
            <a:r>
              <a:rPr lang="en-US" altLang="zh-CN" sz="3200" u="sng" dirty="0">
                <a:latin typeface="Times New Roman" panose="02020603050405020304" pitchFamily="18" charset="0"/>
              </a:rPr>
              <a:t>       </a:t>
            </a:r>
            <a:r>
              <a:rPr lang="en-US" altLang="zh-CN" sz="3200" u="sng" dirty="0" smtClean="0">
                <a:latin typeface="Times New Roman" panose="02020603050405020304" pitchFamily="18" charset="0"/>
              </a:rPr>
              <a:t> 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3200" dirty="0">
                <a:latin typeface="Times New Roman" panose="02020603050405020304" pitchFamily="18" charset="0"/>
              </a:rPr>
              <a:t>.</a:t>
            </a:r>
            <a:endParaRPr lang="zh-CN" altLang="zh-CN" sz="3200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 smtClean="0">
                <a:latin typeface="Times New Roman" panose="02020603050405020304" pitchFamily="18" charset="0"/>
              </a:rPr>
              <a:t>A</a:t>
            </a:r>
            <a:r>
              <a:rPr lang="en-US" altLang="zh-CN" sz="3200" dirty="0">
                <a:latin typeface="Times New Roman" panose="02020603050405020304" pitchFamily="18" charset="0"/>
              </a:rPr>
              <a:t>. I’m going to the library. B. I’m going to go the library. 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C</a:t>
            </a:r>
            <a:r>
              <a:rPr lang="en-US" altLang="zh-CN" sz="3200" dirty="0">
                <a:latin typeface="Times New Roman" panose="02020603050405020304" pitchFamily="18" charset="0"/>
              </a:rPr>
              <a:t>. I’m go to the library.</a:t>
            </a:r>
            <a:endParaRPr lang="zh-CN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08422" y="2076450"/>
            <a:ext cx="4812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C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33425" y="4191000"/>
            <a:ext cx="4587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A</a:t>
            </a:r>
            <a:endParaRPr lang="zh-CN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31702"/>
            <a:ext cx="2952734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Homework</a:t>
            </a:r>
          </a:p>
        </p:txBody>
      </p:sp>
      <p:sp>
        <p:nvSpPr>
          <p:cNvPr id="18434" name="文本框 1"/>
          <p:cNvSpPr txBox="1">
            <a:spLocks noChangeArrowheads="1"/>
          </p:cNvSpPr>
          <p:nvPr/>
        </p:nvSpPr>
        <p:spPr bwMode="auto">
          <a:xfrm>
            <a:off x="414926" y="1941760"/>
            <a:ext cx="511897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600" dirty="0">
                <a:latin typeface="Times New Roman" panose="02020603050405020304" pitchFamily="18" charset="0"/>
              </a:rPr>
              <a:t>Write a small dialogue combining with the grammatical structure you learned</a:t>
            </a:r>
            <a:r>
              <a:rPr lang="en-US" altLang="zh-CN" sz="3600" dirty="0" smtClean="0">
                <a:latin typeface="Times New Roman" panose="02020603050405020304" pitchFamily="18" charset="0"/>
              </a:rPr>
              <a:t>. </a:t>
            </a:r>
            <a:endParaRPr lang="en-US" altLang="zh-C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435" name="Picture 7" descr="http://www.bz55.com/uploads/allimg/150302/140-15030210333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89110" y="1941760"/>
            <a:ext cx="3049191" cy="353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786479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Introduce</a:t>
            </a:r>
          </a:p>
        </p:txBody>
      </p:sp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297409" y="2775198"/>
            <a:ext cx="7991567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fontAlgn="t">
              <a:lnSpc>
                <a:spcPct val="20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Answer questions</a:t>
            </a:r>
            <a:r>
              <a:rPr lang="zh-CN" altLang="en-US" sz="2800" b="1" dirty="0">
                <a:latin typeface="Times New Roman" panose="02020603050405020304" pitchFamily="18" charset="0"/>
              </a:rPr>
              <a:t>：</a:t>
            </a:r>
            <a:endParaRPr lang="en-US" altLang="zh-CN" sz="2800" b="1" dirty="0">
              <a:latin typeface="Times New Roman" panose="02020603050405020304" pitchFamily="18" charset="0"/>
            </a:endParaRPr>
          </a:p>
          <a:p>
            <a:pPr fontAlgn="t"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What are you going to do at Chinese New Year?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 fontAlgn="t"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I am going to have a big dinner with my parents.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endParaRPr lang="zh-CN" altLang="en-US" sz="2000" dirty="0"/>
          </a:p>
        </p:txBody>
      </p:sp>
      <p:pic>
        <p:nvPicPr>
          <p:cNvPr id="4099" name="Picture 5" descr="http://i01.pic.sogou.com/fc6ec9f4a2fa8c7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84119" y="0"/>
            <a:ext cx="2859881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20304" y="2012950"/>
            <a:ext cx="8623695" cy="121264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30000"/>
              </a:lnSpc>
              <a:defRPr/>
            </a:pP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动词</a:t>
            </a:r>
            <a:r>
              <a:rPr lang="en-US" altLang="zh-CN" sz="2800" dirty="0" smtClean="0"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表示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挑选、选择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” </a:t>
            </a:r>
            <a:r>
              <a:rPr lang="en-US" altLang="zh-CN" sz="2800" dirty="0">
                <a:latin typeface="Times New Roman" panose="02020603050405020304" pitchFamily="18" charset="0"/>
                <a:sym typeface="+mn-ea"/>
              </a:rPr>
              <a:t>;</a:t>
            </a:r>
            <a:endParaRPr lang="en-US" altLang="zh-CN" sz="2800" dirty="0" smtClean="0">
              <a:latin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30000"/>
              </a:lnSpc>
              <a:defRPr/>
            </a:pP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第三人称单数</a:t>
            </a:r>
            <a:r>
              <a:rPr lang="en-US" altLang="zh-CN" sz="2800" dirty="0" smtClean="0">
                <a:latin typeface="Times New Roman" panose="02020603050405020304" pitchFamily="18" charset="0"/>
                <a:sym typeface="+mn-ea"/>
              </a:rPr>
              <a:t>picks </a:t>
            </a:r>
            <a:r>
              <a:rPr lang="en-US" altLang="zh-CN" sz="2800" dirty="0">
                <a:latin typeface="Times New Roman" panose="02020603050405020304" pitchFamily="18" charset="0"/>
                <a:sym typeface="+mn-ea"/>
              </a:rPr>
              <a:t>;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过去分词</a:t>
            </a:r>
            <a:r>
              <a:rPr lang="en-US" altLang="zh-CN" sz="2800" dirty="0" smtClean="0">
                <a:latin typeface="Times New Roman" panose="02020603050405020304" pitchFamily="18" charset="0"/>
                <a:sym typeface="+mn-ea"/>
              </a:rPr>
              <a:t>picked</a:t>
            </a:r>
            <a:r>
              <a:rPr lang="en-US" altLang="zh-CN" sz="2800" dirty="0">
                <a:latin typeface="Times New Roman" panose="02020603050405020304" pitchFamily="18" charset="0"/>
                <a:sym typeface="+mn-ea"/>
              </a:rPr>
              <a:t>;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现在进行时</a:t>
            </a:r>
            <a:r>
              <a:rPr lang="en-US" altLang="zh-CN" sz="2800" dirty="0" smtClean="0">
                <a:latin typeface="Times New Roman" panose="02020603050405020304" pitchFamily="18" charset="0"/>
                <a:sym typeface="+mn-ea"/>
              </a:rPr>
              <a:t>picking</a:t>
            </a:r>
            <a:endParaRPr lang="en-US" altLang="zh-CN" sz="2800" dirty="0" smtClean="0">
              <a:latin typeface="+mj-ea"/>
              <a:ea typeface="+mj-ea"/>
              <a:sym typeface="+mn-ea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44809" y="3313750"/>
            <a:ext cx="6274594" cy="65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常用短语：</a:t>
            </a:r>
            <a:r>
              <a:rPr lang="en-US" altLang="zh-CN" sz="2800" dirty="0">
                <a:latin typeface="Times New Roman" panose="02020603050405020304" pitchFamily="18" charset="0"/>
              </a:rPr>
              <a:t>pick up </a:t>
            </a:r>
            <a:r>
              <a:rPr lang="zh-CN" altLang="en-US" sz="2800" dirty="0">
                <a:latin typeface="Times New Roman" panose="02020603050405020304" pitchFamily="18" charset="0"/>
              </a:rPr>
              <a:t>拿起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44809" y="3966236"/>
            <a:ext cx="6843713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en-US" altLang="zh-CN" sz="2800" dirty="0">
                <a:latin typeface="Times New Roman" panose="02020603050405020304" pitchFamily="18" charset="0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 I pick up a book on the road. 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         我在路上捡起一本书。</a:t>
            </a:r>
          </a:p>
        </p:txBody>
      </p:sp>
      <p:cxnSp>
        <p:nvCxnSpPr>
          <p:cNvPr id="5125" name="直接连接符 6"/>
          <p:cNvCxnSpPr>
            <a:cxnSpLocks noChangeShapeType="1"/>
          </p:cNvCxnSpPr>
          <p:nvPr/>
        </p:nvCxnSpPr>
        <p:spPr bwMode="auto">
          <a:xfrm>
            <a:off x="1621631" y="6545263"/>
            <a:ext cx="3600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6" name="文本框 6"/>
          <p:cNvSpPr txBox="1">
            <a:spLocks noChangeArrowheads="1"/>
          </p:cNvSpPr>
          <p:nvPr/>
        </p:nvSpPr>
        <p:spPr bwMode="auto">
          <a:xfrm>
            <a:off x="9045179" y="5319714"/>
            <a:ext cx="65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407194" y="5387975"/>
            <a:ext cx="8736806" cy="12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小练习</a:t>
            </a:r>
            <a:r>
              <a:rPr lang="zh-CN" altLang="en-US" sz="2800" dirty="0" smtClean="0">
                <a:solidFill>
                  <a:srgbClr val="767171"/>
                </a:solidFill>
                <a:latin typeface="Times New Roman" panose="02020603050405020304" pitchFamily="18" charset="0"/>
              </a:rPr>
              <a:t>：（  </a:t>
            </a:r>
            <a:r>
              <a:rPr lang="zh-CN" altLang="en-US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She came over to pick ______her things.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                     </a:t>
            </a:r>
            <a:r>
              <a:rPr lang="en-US" altLang="zh-CN" sz="2800" dirty="0" smtClean="0">
                <a:solidFill>
                  <a:srgbClr val="767171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. in      B. out      C. up</a:t>
            </a:r>
          </a:p>
        </p:txBody>
      </p:sp>
      <p:sp>
        <p:nvSpPr>
          <p:cNvPr id="13" name="文本框 8"/>
          <p:cNvSpPr txBox="1">
            <a:spLocks noChangeArrowheads="1"/>
          </p:cNvSpPr>
          <p:nvPr/>
        </p:nvSpPr>
        <p:spPr bwMode="auto">
          <a:xfrm>
            <a:off x="2047167" y="5453064"/>
            <a:ext cx="531019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C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20304" y="1400176"/>
            <a:ext cx="103105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pick</a:t>
            </a:r>
            <a:endParaRPr lang="en-US" altLang="zh-C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659731" y="1420813"/>
            <a:ext cx="108715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/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pɪk</a:t>
            </a:r>
            <a:r>
              <a:rPr lang="en-US" altLang="zh-CN" sz="3600" b="1" dirty="0">
                <a:latin typeface="Times New Roman" panose="02020603050405020304" pitchFamily="18" charset="0"/>
              </a:rPr>
              <a:t>/</a:t>
            </a:r>
            <a:endParaRPr lang="zh-CN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  <p:bldP spid="3" grpId="0" build="p"/>
      <p:bldP spid="12" grpId="0"/>
      <p:bldP spid="13" grpId="0"/>
      <p:bldP spid="11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598426"/>
            <a:ext cx="3064560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311944" y="2024063"/>
            <a:ext cx="8832055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固定结构</a:t>
            </a:r>
            <a:r>
              <a:rPr lang="en-US" altLang="zh-CN" sz="2800" dirty="0" smtClean="0"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用于将来时态</a:t>
            </a:r>
            <a:r>
              <a:rPr lang="en-US" altLang="zh-CN" sz="2800" dirty="0" smtClean="0"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表示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将要</a:t>
            </a:r>
            <a:r>
              <a:rPr lang="en-US" altLang="zh-CN" sz="2800" dirty="0" smtClean="0">
                <a:latin typeface="Times New Roman" panose="02020603050405020304" pitchFamily="18" charset="0"/>
                <a:sym typeface="+mn-ea"/>
              </a:rPr>
              <a:t>······”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。</a:t>
            </a:r>
            <a:endParaRPr lang="en-US" altLang="zh-CN" sz="2800" dirty="0" smtClean="0">
              <a:latin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用来表示按计划或安排要发生的动作</a:t>
            </a:r>
            <a:r>
              <a:rPr lang="en-US" altLang="zh-CN" sz="2800" dirty="0" smtClean="0"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有时也可以表示推测将要或肯定会发生的动作</a:t>
            </a:r>
            <a:r>
              <a:rPr lang="en-US" altLang="zh-CN" sz="2800" dirty="0" smtClean="0"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有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准备、打算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”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的意思。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1944" y="1217613"/>
            <a:ext cx="522450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600" b="1" dirty="0">
                <a:latin typeface="Times New Roman" panose="02020603050405020304" pitchFamily="18" charset="0"/>
              </a:rPr>
              <a:t>1. be going to </a:t>
            </a:r>
            <a:r>
              <a:rPr lang="zh-CN" altLang="en-US" sz="3600" b="1" dirty="0">
                <a:latin typeface="Times New Roman" panose="02020603050405020304" pitchFamily="18" charset="0"/>
              </a:rPr>
              <a:t>结构表将来</a:t>
            </a:r>
            <a:endParaRPr lang="zh-CN" altLang="en-US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95752" y="4054476"/>
            <a:ext cx="830461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2800" dirty="0" err="1">
                <a:latin typeface="Times New Roman" panose="02020603050405020304" pitchFamily="18" charset="0"/>
              </a:rPr>
              <a:t>eg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en-US" sz="2800" dirty="0">
                <a:latin typeface="Times New Roman" panose="02020603050405020304" pitchFamily="18" charset="0"/>
              </a:rPr>
              <a:t> I am going to buy something tomorrow morning.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          明天早上我要去买一些东西。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 dirty="0">
                <a:latin typeface="Times New Roman" panose="02020603050405020304" pitchFamily="18" charset="0"/>
              </a:rPr>
              <a:t>         She is going to see Mr. Wang this afternoon.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          她打算今天下午去看望王先生。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4742" y="610301"/>
            <a:ext cx="3337692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311944" y="1217613"/>
            <a:ext cx="522450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600" b="1">
                <a:latin typeface="Times New Roman" panose="02020603050405020304" pitchFamily="18" charset="0"/>
              </a:rPr>
              <a:t>1. be going to </a:t>
            </a:r>
            <a:r>
              <a:rPr lang="zh-CN" altLang="en-US" sz="3600" b="1">
                <a:latin typeface="Times New Roman" panose="02020603050405020304" pitchFamily="18" charset="0"/>
              </a:rPr>
              <a:t>结构表将来</a:t>
            </a:r>
            <a:endParaRPr lang="zh-CN" alt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3837" y="2292351"/>
            <a:ext cx="892016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小练习</a:t>
            </a: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: 1.</a:t>
            </a:r>
            <a:r>
              <a:rPr lang="zh-CN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（ ）</a:t>
            </a: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It is going to be Chinese New Year</a:t>
            </a:r>
            <a:r>
              <a:rPr lang="en-US" altLang="en-US" sz="2800" dirty="0" smtClean="0">
                <a:solidFill>
                  <a:srgbClr val="7F7F7F"/>
                </a:solidFill>
                <a:latin typeface="Times New Roman" panose="02020603050405020304" pitchFamily="18" charset="0"/>
              </a:rPr>
              <a:t>____.</a:t>
            </a:r>
            <a:endParaRPr lang="en-US" altLang="en-US" sz="2800" dirty="0">
              <a:solidFill>
                <a:srgbClr val="7F7F7F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                            A. next week   B. last week     C. now</a:t>
            </a:r>
            <a:endParaRPr lang="en-US" altLang="en-US" sz="2800" dirty="0">
              <a:solidFill>
                <a:srgbClr val="7F7F7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644253" y="2481264"/>
            <a:ext cx="4443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203722" y="3721100"/>
            <a:ext cx="794027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2.</a:t>
            </a:r>
            <a:r>
              <a:rPr lang="zh-CN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（ ）</a:t>
            </a:r>
            <a:r>
              <a:rPr lang="en-US" altLang="zh-CN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My family and I</a:t>
            </a:r>
            <a:r>
              <a:rPr lang="en-US" altLang="zh-CN" sz="2800" dirty="0" smtClean="0">
                <a:solidFill>
                  <a:srgbClr val="7F7F7F"/>
                </a:solidFill>
                <a:latin typeface="Times New Roman" panose="02020603050405020304" pitchFamily="18" charset="0"/>
              </a:rPr>
              <a:t>___ </a:t>
            </a:r>
            <a:r>
              <a:rPr lang="en-US" altLang="zh-CN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going to visit my grandpa.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             A. are       B. am       C. is </a:t>
            </a:r>
            <a:endParaRPr lang="en-US" altLang="zh-CN" sz="2800" dirty="0">
              <a:solidFill>
                <a:srgbClr val="7F7F7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595438" y="3867150"/>
            <a:ext cx="4443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059657" y="5056188"/>
            <a:ext cx="784683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3. </a:t>
            </a:r>
            <a:r>
              <a:rPr lang="zh-CN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（ ）</a:t>
            </a:r>
            <a:r>
              <a:rPr lang="en-US" altLang="zh-CN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He is going to</a:t>
            </a:r>
            <a:r>
              <a:rPr lang="en-US" altLang="zh-CN" sz="2800" dirty="0" smtClean="0">
                <a:solidFill>
                  <a:srgbClr val="7F7F7F"/>
                </a:solidFill>
                <a:latin typeface="Times New Roman" panose="02020603050405020304" pitchFamily="18" charset="0"/>
              </a:rPr>
              <a:t>___ </a:t>
            </a:r>
            <a:r>
              <a:rPr lang="en-US" altLang="zh-CN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a kite.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              A. making     B. made       C. make</a:t>
            </a:r>
            <a:endParaRPr lang="en-US" altLang="zh-CN" sz="2800" dirty="0">
              <a:solidFill>
                <a:srgbClr val="7F7F7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594248" y="5237164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9" grpId="0"/>
      <p:bldP spid="10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598426"/>
            <a:ext cx="3836456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27448" y="3036889"/>
            <a:ext cx="841467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询问某人打算做什么事的句型及其答语的固定句型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92894" y="1219201"/>
            <a:ext cx="8542348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2. What +be</a:t>
            </a:r>
            <a:r>
              <a:rPr lang="zh-CN" altLang="en-US" sz="3600" b="1" dirty="0">
                <a:latin typeface="Times New Roman" panose="02020603050405020304" pitchFamily="18" charset="0"/>
              </a:rPr>
              <a:t>动词</a:t>
            </a:r>
            <a:r>
              <a:rPr lang="en-US" altLang="zh-CN" sz="3600" b="1" dirty="0">
                <a:latin typeface="Times New Roman" panose="02020603050405020304" pitchFamily="18" charset="0"/>
              </a:rPr>
              <a:t>+</a:t>
            </a:r>
            <a:r>
              <a:rPr lang="zh-CN" altLang="en-US" sz="3600" b="1" dirty="0">
                <a:latin typeface="Times New Roman" panose="02020603050405020304" pitchFamily="18" charset="0"/>
              </a:rPr>
              <a:t>主语</a:t>
            </a:r>
            <a:r>
              <a:rPr lang="en-US" altLang="zh-CN" sz="3600" b="1" dirty="0">
                <a:latin typeface="Times New Roman" panose="02020603050405020304" pitchFamily="18" charset="0"/>
              </a:rPr>
              <a:t>+going to do?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    主语</a:t>
            </a:r>
            <a:r>
              <a:rPr lang="en-US" altLang="zh-CN" sz="3600" b="1" dirty="0">
                <a:latin typeface="Times New Roman" panose="02020603050405020304" pitchFamily="18" charset="0"/>
              </a:rPr>
              <a:t>+be</a:t>
            </a:r>
            <a:r>
              <a:rPr lang="zh-CN" altLang="en-US" sz="3600" b="1" dirty="0">
                <a:latin typeface="Times New Roman" panose="02020603050405020304" pitchFamily="18" charset="0"/>
              </a:rPr>
              <a:t>动词</a:t>
            </a:r>
            <a:r>
              <a:rPr lang="en-US" altLang="zh-CN" sz="3600" b="1" dirty="0">
                <a:latin typeface="Times New Roman" panose="02020603050405020304" pitchFamily="18" charset="0"/>
              </a:rPr>
              <a:t>+</a:t>
            </a:r>
            <a:r>
              <a:rPr lang="zh-CN" altLang="en-US" sz="3600" b="1" dirty="0">
                <a:latin typeface="Times New Roman" panose="02020603050405020304" pitchFamily="18" charset="0"/>
              </a:rPr>
              <a:t>主语</a:t>
            </a:r>
            <a:r>
              <a:rPr lang="en-US" altLang="zh-CN" sz="3600" b="1" dirty="0">
                <a:latin typeface="Times New Roman" panose="02020603050405020304" pitchFamily="18" charset="0"/>
              </a:rPr>
              <a:t>+going to +</a:t>
            </a:r>
            <a:r>
              <a:rPr lang="zh-CN" altLang="en-US" sz="3600" b="1" dirty="0">
                <a:latin typeface="Times New Roman" panose="02020603050405020304" pitchFamily="18" charset="0"/>
              </a:rPr>
              <a:t>动词原形</a:t>
            </a:r>
            <a:endParaRPr lang="en-US" altLang="zh-C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本框 10"/>
          <p:cNvSpPr txBox="1"/>
          <p:nvPr/>
        </p:nvSpPr>
        <p:spPr>
          <a:xfrm>
            <a:off x="527447" y="3865353"/>
            <a:ext cx="7947422" cy="2677656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“What +be</a:t>
            </a:r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动词</a:t>
            </a:r>
            <a:r>
              <a:rPr lang="en-US" altLang="zh-CN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+</a:t>
            </a:r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主语</a:t>
            </a:r>
            <a:r>
              <a:rPr lang="en-US" altLang="zh-CN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+going to do?”</a:t>
            </a:r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的意思是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主语打算做什么？</a:t>
            </a:r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 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”</a:t>
            </a:r>
            <a:endParaRPr lang="en-US" altLang="zh-CN" sz="28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 用来询问别人打算做什么事情的特殊疑问句型。</a:t>
            </a:r>
            <a:endParaRPr lang="en-US" altLang="zh-CN" sz="2800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Be</a:t>
            </a:r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动词在人称与数上和主语一致。</a:t>
            </a:r>
            <a:endParaRPr lang="en-US" altLang="zh-CN" sz="2800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2131" y="610301"/>
            <a:ext cx="3195188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38163" y="4024314"/>
            <a:ext cx="7908131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小练习</a:t>
            </a: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:</a:t>
            </a:r>
            <a:r>
              <a:rPr lang="en-US" altLang="zh-CN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1. are, buy, We, to, some, going, gifts(.)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 smtClean="0">
                <a:solidFill>
                  <a:srgbClr val="7F7F7F"/>
                </a:solidFill>
                <a:latin typeface="Times New Roman" panose="02020603050405020304" pitchFamily="18" charset="0"/>
              </a:rPr>
              <a:t>______________________________________                              </a:t>
            </a:r>
            <a:endParaRPr lang="en-US" altLang="zh-CN" sz="2800" dirty="0">
              <a:solidFill>
                <a:srgbClr val="7F7F7F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              2. do, going, we, tomorrow, are, to, What (?)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 smtClean="0">
                <a:solidFill>
                  <a:srgbClr val="7F7F7F"/>
                </a:solidFill>
                <a:latin typeface="Times New Roman" panose="02020603050405020304" pitchFamily="18" charset="0"/>
              </a:rPr>
              <a:t>______________________________________</a:t>
            </a:r>
            <a:endParaRPr lang="en-US" altLang="zh-CN" sz="2800" dirty="0">
              <a:solidFill>
                <a:srgbClr val="7F7F7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609725" y="4752976"/>
            <a:ext cx="48318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We are going to buy some gifts.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40544" y="1208088"/>
            <a:ext cx="7798594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2800" dirty="0" err="1">
                <a:latin typeface="Times New Roman" panose="02020603050405020304" pitchFamily="18" charset="0"/>
              </a:rPr>
              <a:t>eg</a:t>
            </a:r>
            <a:r>
              <a:rPr lang="en-US" altLang="en-US" sz="2800" dirty="0">
                <a:latin typeface="Times New Roman" panose="02020603050405020304" pitchFamily="18" charset="0"/>
              </a:rPr>
              <a:t> : 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en-US" sz="2800" dirty="0">
                <a:latin typeface="Times New Roman" panose="02020603050405020304" pitchFamily="18" charset="0"/>
              </a:rPr>
              <a:t>What are going to do this afternoon? 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            今天下午你打算做什么？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en-US" sz="2800" dirty="0">
                <a:latin typeface="Times New Roman" panose="02020603050405020304" pitchFamily="18" charset="0"/>
              </a:rPr>
              <a:t>I am going to learn to play the piano. 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            我打算学钢琴。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609725" y="6005514"/>
            <a:ext cx="54697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What are we going to do tomorrow?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7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053828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Dialogues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95325" y="1660525"/>
            <a:ext cx="8202216" cy="65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 Make sentences using the general future tense.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3" name="Picture 5" descr="http://i04.pic.sogou.com/fb8335ac5a92816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0587" y="2486026"/>
            <a:ext cx="4901804" cy="387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7404" y="574675"/>
            <a:ext cx="2044303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Expand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47663" y="2493964"/>
            <a:ext cx="8098631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1.</a:t>
            </a:r>
            <a:r>
              <a:rPr lang="zh-CN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zh-CN" sz="2800" dirty="0">
                <a:latin typeface="Times New Roman" panose="02020603050405020304" pitchFamily="18" charset="0"/>
              </a:rPr>
              <a:t>Good to the last drop.    </a:t>
            </a:r>
            <a:r>
              <a:rPr lang="zh-CN" altLang="en-US" sz="2800" dirty="0">
                <a:latin typeface="Times New Roman" panose="02020603050405020304" pitchFamily="18" charset="0"/>
              </a:rPr>
              <a:t>（麦斯威尔咖啡）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滴滴香浓，意犹未尽。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2.Obey your thirst.    </a:t>
            </a:r>
            <a:r>
              <a:rPr lang="zh-CN" altLang="en-US" sz="2800" dirty="0">
                <a:latin typeface="Times New Roman" panose="02020603050405020304" pitchFamily="18" charset="0"/>
              </a:rPr>
              <a:t>（雪碧）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服从你的渴望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3.The new digital era.    </a:t>
            </a:r>
            <a:r>
              <a:rPr lang="zh-CN" altLang="en-US" sz="2800" dirty="0">
                <a:latin typeface="Times New Roman" panose="02020603050405020304" pitchFamily="18" charset="0"/>
              </a:rPr>
              <a:t>（索尼影碟机）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数码新时代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45281" y="1624013"/>
            <a:ext cx="341632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Times New Roman" panose="02020603050405020304" pitchFamily="18" charset="0"/>
              </a:rPr>
              <a:t>精彩英文广告词</a:t>
            </a:r>
            <a:endParaRPr lang="en-US" altLang="zh-C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8" name="Picture 6" descr="http://www.soideas.cn/uploads/allimg/110722/221555H16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9457" y="4083051"/>
            <a:ext cx="1785938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8" descr="http://i02.pic.sogou.com/62bc4b1dc0f747b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32457" y="1444626"/>
            <a:ext cx="137160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WWW.2PPT.COM&#10;">
  <a:themeElements>
    <a:clrScheme name="3_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3_Office 主题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lnDef>
  </a:objectDefaults>
  <a:extraClrSchemeLst>
    <a:extraClrScheme>
      <a:clrScheme name="3_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795</Words>
  <Application>Microsoft Office PowerPoint</Application>
  <PresentationFormat>全屏显示(4:3)</PresentationFormat>
  <Paragraphs>113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宋体</vt:lpstr>
      <vt:lpstr>微软雅黑</vt:lpstr>
      <vt:lpstr>Arial</vt:lpstr>
      <vt:lpstr>Calibri</vt:lpstr>
      <vt:lpstr>Times New Roman</vt:lpstr>
      <vt:lpstr>WWW.2PPT.COM
</vt:lpstr>
      <vt:lpstr>Unit 8</vt:lpstr>
      <vt:lpstr>Introduce</vt:lpstr>
      <vt:lpstr>Words</vt:lpstr>
      <vt:lpstr>Expressions</vt:lpstr>
      <vt:lpstr>Expressions</vt:lpstr>
      <vt:lpstr>Expressions</vt:lpstr>
      <vt:lpstr>Expressions</vt:lpstr>
      <vt:lpstr>Dialogues</vt:lpstr>
      <vt:lpstr>Expand</vt:lpstr>
      <vt:lpstr>Expand</vt:lpstr>
      <vt:lpstr>Summary</vt:lpstr>
      <vt:lpstr>Exercise</vt:lpstr>
      <vt:lpstr>Exercise</vt:lpstr>
      <vt:lpstr>Exercise</vt:lpstr>
      <vt:lpstr>Exercise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2014-11-28T08:03:00Z</dcterms:created>
  <dcterms:modified xsi:type="dcterms:W3CDTF">2023-01-16T22:14:49Z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4F2C6DF447B847EEB8779113396165E5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