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87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18412-7598-455F-BD7B-7C59CF925A7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4" y="2647950"/>
            <a:ext cx="2332037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1536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28751"/>
            <a:ext cx="9144000" cy="6429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4.4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用尺规作三角形</a:t>
            </a:r>
          </a:p>
        </p:txBody>
      </p:sp>
      <p:sp>
        <p:nvSpPr>
          <p:cNvPr id="4" name="矩形 3"/>
          <p:cNvSpPr/>
          <p:nvPr/>
        </p:nvSpPr>
        <p:spPr>
          <a:xfrm>
            <a:off x="16836" y="4081030"/>
            <a:ext cx="912716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举一反三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88" y="122238"/>
            <a:ext cx="2160620" cy="515640"/>
            <a:chOff x="279260" y="218396"/>
            <a:chExt cx="2160272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84701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7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97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" name="Text Box 3"/>
          <p:cNvSpPr>
            <a:spLocks noChangeArrowheads="1"/>
          </p:cNvSpPr>
          <p:nvPr/>
        </p:nvSpPr>
        <p:spPr bwMode="auto">
          <a:xfrm>
            <a:off x="709366" y="1484882"/>
            <a:ext cx="5448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、已知三角形的两角及其夹边，求作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这个三角形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7" name="Text Box 18"/>
          <p:cNvSpPr>
            <a:spLocks noChangeArrowheads="1"/>
          </p:cNvSpPr>
          <p:nvPr/>
        </p:nvSpPr>
        <p:spPr bwMode="auto">
          <a:xfrm>
            <a:off x="755650" y="4129088"/>
            <a:ext cx="38877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sym typeface="宋体" panose="02010600030101010101" pitchFamily="2" charset="-122"/>
            </a:endParaRPr>
          </a:p>
        </p:txBody>
      </p:sp>
      <p:sp>
        <p:nvSpPr>
          <p:cNvPr id="38" name="Text Box 19"/>
          <p:cNvSpPr>
            <a:spLocks noChangeArrowheads="1"/>
          </p:cNvSpPr>
          <p:nvPr/>
        </p:nvSpPr>
        <p:spPr bwMode="auto">
          <a:xfrm>
            <a:off x="755650" y="3406929"/>
            <a:ext cx="3276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请按照给出的作法作出图形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9" name="Text Box 58"/>
          <p:cNvSpPr>
            <a:spLocks noChangeArrowheads="1"/>
          </p:cNvSpPr>
          <p:nvPr/>
        </p:nvSpPr>
        <p:spPr bwMode="auto">
          <a:xfrm>
            <a:off x="778668" y="2840228"/>
            <a:ext cx="59578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对于边和角，你想先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最后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0" name="Text Box 59"/>
          <p:cNvSpPr>
            <a:spLocks noChangeArrowheads="1"/>
          </p:cNvSpPr>
          <p:nvPr/>
        </p:nvSpPr>
        <p:spPr bwMode="auto">
          <a:xfrm>
            <a:off x="5838825" y="2840228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1" name="Text Box 60"/>
          <p:cNvSpPr>
            <a:spLocks noChangeArrowheads="1"/>
          </p:cNvSpPr>
          <p:nvPr/>
        </p:nvSpPr>
        <p:spPr bwMode="auto">
          <a:xfrm>
            <a:off x="4358302" y="2817469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2" name="Text Box 61"/>
          <p:cNvSpPr>
            <a:spLocks noChangeArrowheads="1"/>
          </p:cNvSpPr>
          <p:nvPr/>
        </p:nvSpPr>
        <p:spPr bwMode="auto">
          <a:xfrm>
            <a:off x="3178229" y="2869480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43" name="Group 9"/>
          <p:cNvGrpSpPr/>
          <p:nvPr/>
        </p:nvGrpSpPr>
        <p:grpSpPr bwMode="auto">
          <a:xfrm>
            <a:off x="5934079" y="1766887"/>
            <a:ext cx="1800225" cy="609600"/>
            <a:chOff x="0" y="0"/>
            <a:chExt cx="1134" cy="384"/>
          </a:xfrm>
        </p:grpSpPr>
        <p:sp>
          <p:nvSpPr>
            <p:cNvPr id="44" name="Line 70"/>
            <p:cNvSpPr>
              <a:spLocks noChangeShapeType="1"/>
            </p:cNvSpPr>
            <p:nvPr/>
          </p:nvSpPr>
          <p:spPr bwMode="auto">
            <a:xfrm flipV="1">
              <a:off x="2" y="0"/>
              <a:ext cx="889" cy="3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6" name="Line 71"/>
            <p:cNvSpPr>
              <a:spLocks noChangeShapeType="1"/>
            </p:cNvSpPr>
            <p:nvPr/>
          </p:nvSpPr>
          <p:spPr bwMode="auto">
            <a:xfrm flipH="1">
              <a:off x="0" y="384"/>
              <a:ext cx="113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7" name="Line 72"/>
            <p:cNvSpPr>
              <a:spLocks noChangeShapeType="1"/>
            </p:cNvSpPr>
            <p:nvPr/>
          </p:nvSpPr>
          <p:spPr bwMode="auto">
            <a:xfrm flipH="1" flipV="1">
              <a:off x="891" y="0"/>
              <a:ext cx="240" cy="3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Text Box 74"/>
          <p:cNvSpPr>
            <a:spLocks noChangeArrowheads="1"/>
          </p:cNvSpPr>
          <p:nvPr/>
        </p:nvSpPr>
        <p:spPr bwMode="auto">
          <a:xfrm>
            <a:off x="6448429" y="2009776"/>
            <a:ext cx="576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9" name="Text Box 76"/>
          <p:cNvSpPr>
            <a:spLocks noChangeArrowheads="1"/>
          </p:cNvSpPr>
          <p:nvPr/>
        </p:nvSpPr>
        <p:spPr bwMode="auto">
          <a:xfrm>
            <a:off x="7096128" y="1947862"/>
            <a:ext cx="500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0" name="Text Box 77"/>
          <p:cNvSpPr>
            <a:spLocks noChangeArrowheads="1"/>
          </p:cNvSpPr>
          <p:nvPr/>
        </p:nvSpPr>
        <p:spPr bwMode="auto">
          <a:xfrm>
            <a:off x="5410200" y="2114551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7" name="Text Box 78"/>
          <p:cNvSpPr>
            <a:spLocks noChangeArrowheads="1"/>
          </p:cNvSpPr>
          <p:nvPr/>
        </p:nvSpPr>
        <p:spPr bwMode="auto">
          <a:xfrm>
            <a:off x="7772400" y="2100262"/>
            <a:ext cx="4191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ym typeface="Calibri" panose="020F0502020204030204" pitchFamily="34" charset="0"/>
              </a:rPr>
              <a:t>B</a:t>
            </a:r>
            <a:endParaRPr lang="zh-CN" altLang="en-US" dirty="0">
              <a:sym typeface="Calibri" panose="020F0502020204030204" pitchFamily="34" charset="0"/>
            </a:endParaRPr>
          </a:p>
        </p:txBody>
      </p:sp>
      <p:sp>
        <p:nvSpPr>
          <p:cNvPr id="64" name="Text Box 79"/>
          <p:cNvSpPr>
            <a:spLocks noChangeArrowheads="1"/>
          </p:cNvSpPr>
          <p:nvPr/>
        </p:nvSpPr>
        <p:spPr bwMode="auto">
          <a:xfrm>
            <a:off x="7086600" y="1276351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5" name="Text Box 80"/>
          <p:cNvSpPr>
            <a:spLocks noChangeArrowheads="1"/>
          </p:cNvSpPr>
          <p:nvPr/>
        </p:nvSpPr>
        <p:spPr bwMode="auto">
          <a:xfrm>
            <a:off x="6719888" y="2282825"/>
            <a:ext cx="304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utoUpdateAnimBg="0"/>
      <p:bldP spid="40" grpId="0" bldLvl="0" autoUpdateAnimBg="0"/>
      <p:bldP spid="41" grpId="0" bldLvl="0" autoUpdateAnimBg="0"/>
      <p:bldP spid="42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075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075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" name="Text Box 18"/>
          <p:cNvSpPr>
            <a:spLocks noChangeArrowheads="1"/>
          </p:cNvSpPr>
          <p:nvPr/>
        </p:nvSpPr>
        <p:spPr bwMode="auto">
          <a:xfrm>
            <a:off x="1136650" y="3213100"/>
            <a:ext cx="38877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2" name="Text Box 20"/>
          <p:cNvSpPr>
            <a:spLocks noChangeArrowheads="1"/>
          </p:cNvSpPr>
          <p:nvPr/>
        </p:nvSpPr>
        <p:spPr bwMode="auto">
          <a:xfrm>
            <a:off x="738188" y="2643187"/>
            <a:ext cx="1511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作法：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3" name="Text Box 21"/>
          <p:cNvSpPr>
            <a:spLocks noChangeArrowheads="1"/>
          </p:cNvSpPr>
          <p:nvPr/>
        </p:nvSpPr>
        <p:spPr bwMode="auto">
          <a:xfrm>
            <a:off x="1452212" y="2643187"/>
            <a:ext cx="34559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4" name="Text Box 22"/>
          <p:cNvSpPr>
            <a:spLocks noChangeArrowheads="1"/>
          </p:cNvSpPr>
          <p:nvPr/>
        </p:nvSpPr>
        <p:spPr bwMode="auto">
          <a:xfrm>
            <a:off x="738188" y="3143250"/>
            <a:ext cx="52879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∠DAB=∠α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5" name="Line 25"/>
          <p:cNvSpPr>
            <a:spLocks noChangeShapeType="1"/>
          </p:cNvSpPr>
          <p:nvPr/>
        </p:nvSpPr>
        <p:spPr bwMode="auto">
          <a:xfrm>
            <a:off x="5232404" y="2465387"/>
            <a:ext cx="2752725" cy="0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 flipV="1">
            <a:off x="5232404" y="1314452"/>
            <a:ext cx="2536825" cy="1150937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Text Box 31"/>
          <p:cNvSpPr>
            <a:spLocks noChangeArrowheads="1"/>
          </p:cNvSpPr>
          <p:nvPr/>
        </p:nvSpPr>
        <p:spPr bwMode="auto">
          <a:xfrm>
            <a:off x="7392987" y="809625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D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8" name="Text Box 32"/>
          <p:cNvSpPr>
            <a:spLocks noChangeArrowheads="1"/>
          </p:cNvSpPr>
          <p:nvPr/>
        </p:nvSpPr>
        <p:spPr bwMode="auto">
          <a:xfrm>
            <a:off x="4997450" y="2313886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9" name="Text Box 35"/>
          <p:cNvSpPr>
            <a:spLocks noChangeArrowheads="1"/>
          </p:cNvSpPr>
          <p:nvPr/>
        </p:nvSpPr>
        <p:spPr bwMode="auto">
          <a:xfrm>
            <a:off x="6945316" y="2395036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0" name="Line 40"/>
          <p:cNvSpPr>
            <a:spLocks noChangeShapeType="1"/>
          </p:cNvSpPr>
          <p:nvPr/>
        </p:nvSpPr>
        <p:spPr bwMode="auto">
          <a:xfrm flipH="1" flipV="1">
            <a:off x="6313491" y="1041402"/>
            <a:ext cx="868363" cy="1414462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Text Box 41"/>
          <p:cNvSpPr>
            <a:spLocks noChangeArrowheads="1"/>
          </p:cNvSpPr>
          <p:nvPr/>
        </p:nvSpPr>
        <p:spPr bwMode="auto">
          <a:xfrm>
            <a:off x="6426670" y="1538566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2" name="Text Box 42"/>
          <p:cNvSpPr>
            <a:spLocks noChangeArrowheads="1"/>
          </p:cNvSpPr>
          <p:nvPr/>
        </p:nvSpPr>
        <p:spPr bwMode="auto">
          <a:xfrm>
            <a:off x="5867404" y="112395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E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63" name="Group 23"/>
          <p:cNvGrpSpPr/>
          <p:nvPr/>
        </p:nvGrpSpPr>
        <p:grpSpPr bwMode="auto">
          <a:xfrm>
            <a:off x="1371604" y="1276350"/>
            <a:ext cx="1800225" cy="609600"/>
            <a:chOff x="0" y="0"/>
            <a:chExt cx="1134" cy="384"/>
          </a:xfrm>
        </p:grpSpPr>
        <p:sp>
          <p:nvSpPr>
            <p:cNvPr id="64" name="Line 47"/>
            <p:cNvSpPr>
              <a:spLocks noChangeShapeType="1"/>
            </p:cNvSpPr>
            <p:nvPr/>
          </p:nvSpPr>
          <p:spPr bwMode="auto">
            <a:xfrm flipV="1">
              <a:off x="2" y="0"/>
              <a:ext cx="889" cy="3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5" name="Line 48"/>
            <p:cNvSpPr>
              <a:spLocks noChangeShapeType="1"/>
            </p:cNvSpPr>
            <p:nvPr/>
          </p:nvSpPr>
          <p:spPr bwMode="auto">
            <a:xfrm flipH="1">
              <a:off x="0" y="384"/>
              <a:ext cx="113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6" name="Line 49"/>
            <p:cNvSpPr>
              <a:spLocks noChangeShapeType="1"/>
            </p:cNvSpPr>
            <p:nvPr/>
          </p:nvSpPr>
          <p:spPr bwMode="auto">
            <a:xfrm flipH="1" flipV="1">
              <a:off x="891" y="0"/>
              <a:ext cx="240" cy="3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Text Box 51"/>
          <p:cNvSpPr>
            <a:spLocks noChangeArrowheads="1"/>
          </p:cNvSpPr>
          <p:nvPr/>
        </p:nvSpPr>
        <p:spPr bwMode="auto">
          <a:xfrm>
            <a:off x="1664003" y="1575595"/>
            <a:ext cx="57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8" name="Text Box 53"/>
          <p:cNvSpPr>
            <a:spLocks noChangeArrowheads="1"/>
          </p:cNvSpPr>
          <p:nvPr/>
        </p:nvSpPr>
        <p:spPr bwMode="auto">
          <a:xfrm>
            <a:off x="2784945" y="1584840"/>
            <a:ext cx="500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9" name="Text Box 54"/>
          <p:cNvSpPr>
            <a:spLocks noChangeArrowheads="1"/>
          </p:cNvSpPr>
          <p:nvPr/>
        </p:nvSpPr>
        <p:spPr bwMode="auto">
          <a:xfrm>
            <a:off x="847725" y="1624013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0" name="Text Box 55"/>
          <p:cNvSpPr>
            <a:spLocks noChangeArrowheads="1"/>
          </p:cNvSpPr>
          <p:nvPr/>
        </p:nvSpPr>
        <p:spPr bwMode="auto">
          <a:xfrm>
            <a:off x="3209925" y="1609725"/>
            <a:ext cx="4191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1" name="Text Box 56"/>
          <p:cNvSpPr>
            <a:spLocks noChangeArrowheads="1"/>
          </p:cNvSpPr>
          <p:nvPr/>
        </p:nvSpPr>
        <p:spPr bwMode="auto">
          <a:xfrm>
            <a:off x="2524125" y="785813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2" name="Text Box 57"/>
          <p:cNvSpPr>
            <a:spLocks noChangeArrowheads="1"/>
          </p:cNvSpPr>
          <p:nvPr/>
        </p:nvSpPr>
        <p:spPr bwMode="auto">
          <a:xfrm>
            <a:off x="2554288" y="1217057"/>
            <a:ext cx="304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3" name="Text Box 68"/>
          <p:cNvSpPr>
            <a:spLocks noChangeArrowheads="1"/>
          </p:cNvSpPr>
          <p:nvPr/>
        </p:nvSpPr>
        <p:spPr bwMode="auto">
          <a:xfrm>
            <a:off x="4648200" y="4248150"/>
            <a:ext cx="3810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你现在能帮助豆豆画出三角形了吗？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4" name="Text Box 23"/>
          <p:cNvSpPr>
            <a:spLocks noChangeArrowheads="1"/>
          </p:cNvSpPr>
          <p:nvPr/>
        </p:nvSpPr>
        <p:spPr bwMode="auto">
          <a:xfrm>
            <a:off x="1066803" y="3638550"/>
            <a:ext cx="624569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∠ABE=∠β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5" name="Text Box 24"/>
          <p:cNvSpPr>
            <a:spLocks noChangeArrowheads="1"/>
          </p:cNvSpPr>
          <p:nvPr/>
        </p:nvSpPr>
        <p:spPr bwMode="auto">
          <a:xfrm>
            <a:off x="738188" y="4152509"/>
            <a:ext cx="33766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79" name="Text Box 45"/>
          <p:cNvSpPr>
            <a:spLocks noChangeArrowheads="1"/>
          </p:cNvSpPr>
          <p:nvPr/>
        </p:nvSpPr>
        <p:spPr bwMode="auto">
          <a:xfrm>
            <a:off x="704850" y="3630613"/>
            <a:ext cx="17478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bldLvl="0" autoUpdateAnimBg="0"/>
      <p:bldP spid="58" grpId="0" bldLvl="0" autoUpdateAnimBg="0"/>
      <p:bldP spid="59" grpId="0" bldLvl="0" autoUpdateAnimBg="0"/>
      <p:bldP spid="60" grpId="0" animBg="1"/>
      <p:bldP spid="61" grpId="0" bldLvl="0" autoUpdateAnimBg="0"/>
      <p:bldP spid="62" grpId="0" bldLvl="0" autoUpdateAnimBg="0"/>
      <p:bldP spid="73" grpId="0" bldLvl="0" autoUpdateAnimBg="0"/>
      <p:bldP spid="75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5"/>
          <p:cNvSpPr txBox="1"/>
          <p:nvPr/>
        </p:nvSpPr>
        <p:spPr bwMode="auto">
          <a:xfrm>
            <a:off x="2914650" y="609600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已知三角形（两边一角）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050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050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62004" y="1885951"/>
            <a:ext cx="77120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3"/>
          <p:cNvSpPr>
            <a:spLocks noChangeArrowheads="1"/>
          </p:cNvSpPr>
          <p:nvPr/>
        </p:nvSpPr>
        <p:spPr bwMode="auto">
          <a:xfrm>
            <a:off x="955133" y="1210508"/>
            <a:ext cx="514349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已知三角形的两边及夹角，求作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这个三角形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7" name="Text Box 4"/>
          <p:cNvSpPr>
            <a:spLocks noChangeArrowheads="1"/>
          </p:cNvSpPr>
          <p:nvPr/>
        </p:nvSpPr>
        <p:spPr bwMode="auto">
          <a:xfrm>
            <a:off x="962029" y="1705654"/>
            <a:ext cx="24669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已知：线段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 , c , 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295400" y="3105152"/>
            <a:ext cx="17526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4038600" y="3086102"/>
            <a:ext cx="10668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0" name="Group 6"/>
          <p:cNvGrpSpPr/>
          <p:nvPr/>
        </p:nvGrpSpPr>
        <p:grpSpPr bwMode="auto">
          <a:xfrm>
            <a:off x="6019800" y="1885950"/>
            <a:ext cx="2362200" cy="1219200"/>
            <a:chOff x="0" y="0"/>
            <a:chExt cx="1488" cy="768"/>
          </a:xfrm>
        </p:grpSpPr>
        <p:grpSp>
          <p:nvGrpSpPr>
            <p:cNvPr id="31" name="Group 7"/>
            <p:cNvGrpSpPr/>
            <p:nvPr/>
          </p:nvGrpSpPr>
          <p:grpSpPr bwMode="auto">
            <a:xfrm>
              <a:off x="0" y="0"/>
              <a:ext cx="1488" cy="768"/>
              <a:chOff x="0" y="0"/>
              <a:chExt cx="1488" cy="768"/>
            </a:xfrm>
          </p:grpSpPr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14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104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4" name="Text Box 12"/>
          <p:cNvSpPr>
            <a:spLocks noChangeArrowheads="1"/>
          </p:cNvSpPr>
          <p:nvPr/>
        </p:nvSpPr>
        <p:spPr bwMode="auto">
          <a:xfrm>
            <a:off x="6477000" y="2586037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14"/>
          <p:cNvSpPr>
            <a:spLocks noChangeArrowheads="1"/>
          </p:cNvSpPr>
          <p:nvPr/>
        </p:nvSpPr>
        <p:spPr bwMode="auto">
          <a:xfrm>
            <a:off x="1981200" y="2441576"/>
            <a:ext cx="381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6" name="Text Box 15"/>
          <p:cNvSpPr>
            <a:spLocks noChangeArrowheads="1"/>
          </p:cNvSpPr>
          <p:nvPr/>
        </p:nvSpPr>
        <p:spPr bwMode="auto">
          <a:xfrm>
            <a:off x="4419600" y="2495551"/>
            <a:ext cx="381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7" name="Text Box 16"/>
          <p:cNvSpPr>
            <a:spLocks noChangeArrowheads="1"/>
          </p:cNvSpPr>
          <p:nvPr/>
        </p:nvSpPr>
        <p:spPr bwMode="auto">
          <a:xfrm>
            <a:off x="914401" y="3486150"/>
            <a:ext cx="4800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求作：△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ABC，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a，AB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=c，∠ABC=∠α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823225" y="3954464"/>
            <a:ext cx="3871279" cy="688975"/>
          </a:xfrm>
          <a:prstGeom prst="cloudCallout">
            <a:avLst>
              <a:gd name="adj1" fmla="val -48171"/>
              <a:gd name="adj2" fmla="val 49889"/>
            </a:avLst>
          </a:prstGeom>
          <a:noFill/>
          <a:ln w="19050">
            <a:solidFill>
              <a:srgbClr val="FF0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假设这个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三角形已作出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黑体" panose="02010609060101010101" pitchFamily="49" charset="-122"/>
            </a:endParaRPr>
          </a:p>
          <a:p>
            <a:pPr algn="ctr">
              <a:buFont typeface="Arial" panose="020B0604020202020204" pitchFamily="34" charset="0"/>
              <a:buNone/>
            </a:pPr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pSp>
        <p:nvGrpSpPr>
          <p:cNvPr id="39" name="Group 18"/>
          <p:cNvGrpSpPr/>
          <p:nvPr/>
        </p:nvGrpSpPr>
        <p:grpSpPr bwMode="auto">
          <a:xfrm>
            <a:off x="5951483" y="3867150"/>
            <a:ext cx="1828800" cy="609600"/>
            <a:chOff x="0" y="0"/>
            <a:chExt cx="1152" cy="384"/>
          </a:xfrm>
        </p:grpSpPr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48" y="384"/>
              <a:ext cx="11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 rot="-2137661">
              <a:off x="0" y="192"/>
              <a:ext cx="67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576" y="0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Box 29"/>
          <p:cNvSpPr>
            <a:spLocks noChangeArrowheads="1"/>
          </p:cNvSpPr>
          <p:nvPr/>
        </p:nvSpPr>
        <p:spPr bwMode="auto">
          <a:xfrm>
            <a:off x="5780033" y="4291806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4" name="Text Box 30"/>
          <p:cNvSpPr>
            <a:spLocks noChangeArrowheads="1"/>
          </p:cNvSpPr>
          <p:nvPr/>
        </p:nvSpPr>
        <p:spPr bwMode="auto">
          <a:xfrm>
            <a:off x="6701893" y="357505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5" name="Text Box 31"/>
          <p:cNvSpPr>
            <a:spLocks noChangeArrowheads="1"/>
          </p:cNvSpPr>
          <p:nvPr/>
        </p:nvSpPr>
        <p:spPr bwMode="auto">
          <a:xfrm>
            <a:off x="7734300" y="4291807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6" name="Text Box 32"/>
          <p:cNvSpPr>
            <a:spLocks noChangeArrowheads="1"/>
          </p:cNvSpPr>
          <p:nvPr/>
        </p:nvSpPr>
        <p:spPr bwMode="auto">
          <a:xfrm>
            <a:off x="6233104" y="4159459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7" name="Text Box 34"/>
          <p:cNvSpPr>
            <a:spLocks noChangeArrowheads="1"/>
          </p:cNvSpPr>
          <p:nvPr/>
        </p:nvSpPr>
        <p:spPr bwMode="auto">
          <a:xfrm>
            <a:off x="6789683" y="4400550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8" name="Text Box 35"/>
          <p:cNvSpPr>
            <a:spLocks noChangeArrowheads="1"/>
          </p:cNvSpPr>
          <p:nvPr/>
        </p:nvSpPr>
        <p:spPr bwMode="auto">
          <a:xfrm>
            <a:off x="6103883" y="3729038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 autoUpdateAnimBg="0"/>
      <p:bldP spid="43" grpId="0" bldLvl="0" autoUpdateAnimBg="0"/>
      <p:bldP spid="44" grpId="0" bldLvl="0" autoUpdateAnimBg="0"/>
      <p:bldP spid="45" grpId="0" bldLvl="0" autoUpdateAnimBg="0"/>
      <p:bldP spid="46" grpId="0" bldLvl="0" autoUpdateAnimBg="0"/>
      <p:bldP spid="47" grpId="0" bldLvl="0" autoUpdateAnimBg="0"/>
      <p:bldP spid="48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2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5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15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172200" y="4010027"/>
            <a:ext cx="0" cy="73025"/>
          </a:xfrm>
          <a:prstGeom prst="line">
            <a:avLst/>
          </a:prstGeom>
          <a:noFill/>
          <a:ln w="9525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 Box 10"/>
          <p:cNvSpPr>
            <a:spLocks noChangeArrowheads="1"/>
          </p:cNvSpPr>
          <p:nvPr/>
        </p:nvSpPr>
        <p:spPr bwMode="auto">
          <a:xfrm>
            <a:off x="1184276" y="4881563"/>
            <a:ext cx="57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sym typeface="宋体" panose="02010600030101010101" pitchFamily="2" charset="-122"/>
            </a:endParaRPr>
          </a:p>
        </p:txBody>
      </p:sp>
      <p:sp>
        <p:nvSpPr>
          <p:cNvPr id="9" name="Text Box 11"/>
          <p:cNvSpPr>
            <a:spLocks noChangeArrowheads="1"/>
          </p:cNvSpPr>
          <p:nvPr/>
        </p:nvSpPr>
        <p:spPr bwMode="auto">
          <a:xfrm>
            <a:off x="6027738" y="4019550"/>
            <a:ext cx="43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" name="Text Box 12"/>
          <p:cNvSpPr>
            <a:spLocks noChangeArrowheads="1"/>
          </p:cNvSpPr>
          <p:nvPr/>
        </p:nvSpPr>
        <p:spPr bwMode="auto">
          <a:xfrm>
            <a:off x="7827963" y="4033838"/>
            <a:ext cx="43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6172200" y="4076700"/>
            <a:ext cx="2362200" cy="0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2" name="Group 12"/>
          <p:cNvGrpSpPr/>
          <p:nvPr/>
        </p:nvGrpSpPr>
        <p:grpSpPr bwMode="auto">
          <a:xfrm>
            <a:off x="6172200" y="2266950"/>
            <a:ext cx="2159000" cy="1809750"/>
            <a:chOff x="0" y="0"/>
            <a:chExt cx="1360" cy="1140"/>
          </a:xfrm>
        </p:grpSpPr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V="1">
              <a:off x="0" y="236"/>
              <a:ext cx="1270" cy="904"/>
            </a:xfrm>
            <a:prstGeom prst="line">
              <a:avLst/>
            </a:prstGeom>
            <a:noFill/>
            <a:ln w="38100">
              <a:solidFill>
                <a:srgbClr val="FFFF6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9"/>
            <p:cNvSpPr>
              <a:spLocks noChangeArrowheads="1"/>
            </p:cNvSpPr>
            <p:nvPr/>
          </p:nvSpPr>
          <p:spPr bwMode="auto">
            <a:xfrm>
              <a:off x="997" y="0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5" name="Group 15"/>
          <p:cNvGrpSpPr/>
          <p:nvPr/>
        </p:nvGrpSpPr>
        <p:grpSpPr bwMode="auto">
          <a:xfrm>
            <a:off x="6964363" y="2857500"/>
            <a:ext cx="431800" cy="369888"/>
            <a:chOff x="0" y="0"/>
            <a:chExt cx="272" cy="233"/>
          </a:xfrm>
        </p:grpSpPr>
        <p:sp>
          <p:nvSpPr>
            <p:cNvPr id="16" name="Text Box 34"/>
            <p:cNvSpPr>
              <a:spLocks noChangeArrowheads="1"/>
            </p:cNvSpPr>
            <p:nvPr/>
          </p:nvSpPr>
          <p:spPr bwMode="auto">
            <a:xfrm>
              <a:off x="0" y="0"/>
              <a:ext cx="27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7107238" y="3433763"/>
            <a:ext cx="792162" cy="647700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8" name="Group 19"/>
          <p:cNvGrpSpPr/>
          <p:nvPr/>
        </p:nvGrpSpPr>
        <p:grpSpPr bwMode="auto">
          <a:xfrm>
            <a:off x="457032" y="2114551"/>
            <a:ext cx="6076306" cy="1589090"/>
            <a:chOff x="288" y="0"/>
            <a:chExt cx="3829" cy="1001"/>
          </a:xfrm>
        </p:grpSpPr>
        <p:sp>
          <p:nvSpPr>
            <p:cNvPr id="19" name="Text Box 13"/>
            <p:cNvSpPr>
              <a:spLocks noChangeArrowheads="1"/>
            </p:cNvSpPr>
            <p:nvPr/>
          </p:nvSpPr>
          <p:spPr bwMode="auto">
            <a:xfrm>
              <a:off x="288" y="0"/>
              <a:ext cx="303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作法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:(1)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作一条线段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BC=a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20" name="Text Box 31"/>
            <p:cNvSpPr>
              <a:spLocks noChangeArrowheads="1"/>
            </p:cNvSpPr>
            <p:nvPr/>
          </p:nvSpPr>
          <p:spPr bwMode="auto">
            <a:xfrm>
              <a:off x="624" y="288"/>
              <a:ext cx="310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(2)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为顶点，以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BC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为一边，作角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∠DBC=∠α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21" name="Text Box 39"/>
            <p:cNvSpPr>
              <a:spLocks noChangeArrowheads="1"/>
            </p:cNvSpPr>
            <p:nvPr/>
          </p:nvSpPr>
          <p:spPr bwMode="auto">
            <a:xfrm>
              <a:off x="624" y="528"/>
              <a:ext cx="349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(3)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在射线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BD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上截取线段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BA=c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22" name="Text Box 41"/>
            <p:cNvSpPr>
              <a:spLocks noChangeArrowheads="1"/>
            </p:cNvSpPr>
            <p:nvPr/>
          </p:nvSpPr>
          <p:spPr bwMode="auto">
            <a:xfrm>
              <a:off x="624" y="768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(4)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连接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AC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23" name="Text Box 42"/>
          <p:cNvSpPr>
            <a:spLocks noChangeArrowheads="1"/>
          </p:cNvSpPr>
          <p:nvPr/>
        </p:nvSpPr>
        <p:spPr bwMode="auto">
          <a:xfrm>
            <a:off x="457032" y="3786447"/>
            <a:ext cx="3124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Text Box 43"/>
          <p:cNvSpPr>
            <a:spLocks noChangeArrowheads="1"/>
          </p:cNvSpPr>
          <p:nvPr/>
        </p:nvSpPr>
        <p:spPr bwMode="auto">
          <a:xfrm>
            <a:off x="582613" y="4495801"/>
            <a:ext cx="7010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你所作的三角形与同伴所作的三角形比较，它们全等吗？为什么？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25" name="Group 26"/>
          <p:cNvGrpSpPr/>
          <p:nvPr/>
        </p:nvGrpSpPr>
        <p:grpSpPr bwMode="auto">
          <a:xfrm>
            <a:off x="5764213" y="1211263"/>
            <a:ext cx="1828800" cy="609600"/>
            <a:chOff x="0" y="0"/>
            <a:chExt cx="1152" cy="384"/>
          </a:xfrm>
        </p:grpSpPr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8" y="384"/>
              <a:ext cx="11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 rot="-2137661">
              <a:off x="0" y="192"/>
              <a:ext cx="67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576" y="0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 Box 61"/>
          <p:cNvSpPr>
            <a:spLocks noChangeArrowheads="1"/>
          </p:cNvSpPr>
          <p:nvPr/>
        </p:nvSpPr>
        <p:spPr bwMode="auto">
          <a:xfrm>
            <a:off x="5497513" y="1592264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0" name="Text Box 62"/>
          <p:cNvSpPr>
            <a:spLocks noChangeArrowheads="1"/>
          </p:cNvSpPr>
          <p:nvPr/>
        </p:nvSpPr>
        <p:spPr bwMode="auto">
          <a:xfrm>
            <a:off x="6526213" y="754064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1" name="Text Box 63"/>
          <p:cNvSpPr>
            <a:spLocks noChangeArrowheads="1"/>
          </p:cNvSpPr>
          <p:nvPr/>
        </p:nvSpPr>
        <p:spPr bwMode="auto">
          <a:xfrm>
            <a:off x="7593013" y="153035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2" name="Text Box 64"/>
          <p:cNvSpPr>
            <a:spLocks noChangeArrowheads="1"/>
          </p:cNvSpPr>
          <p:nvPr/>
        </p:nvSpPr>
        <p:spPr bwMode="auto">
          <a:xfrm>
            <a:off x="6602413" y="1744664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3" name="Text Box 65"/>
          <p:cNvSpPr>
            <a:spLocks noChangeArrowheads="1"/>
          </p:cNvSpPr>
          <p:nvPr/>
        </p:nvSpPr>
        <p:spPr bwMode="auto">
          <a:xfrm>
            <a:off x="5916613" y="1073150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Text Box 67"/>
          <p:cNvSpPr>
            <a:spLocks noChangeArrowheads="1"/>
          </p:cNvSpPr>
          <p:nvPr/>
        </p:nvSpPr>
        <p:spPr bwMode="auto">
          <a:xfrm>
            <a:off x="6183313" y="1363664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>
            <a:off x="373067" y="1882775"/>
            <a:ext cx="1065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2178051" y="183356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7" name="Group 42"/>
          <p:cNvGrpSpPr/>
          <p:nvPr/>
        </p:nvGrpSpPr>
        <p:grpSpPr bwMode="auto">
          <a:xfrm>
            <a:off x="3487738" y="900114"/>
            <a:ext cx="1435100" cy="927100"/>
            <a:chOff x="0" y="0"/>
            <a:chExt cx="1488" cy="768"/>
          </a:xfrm>
        </p:grpSpPr>
        <p:grpSp>
          <p:nvGrpSpPr>
            <p:cNvPr id="38" name="Group 43"/>
            <p:cNvGrpSpPr/>
            <p:nvPr/>
          </p:nvGrpSpPr>
          <p:grpSpPr bwMode="auto">
            <a:xfrm>
              <a:off x="0" y="0"/>
              <a:ext cx="1488" cy="768"/>
              <a:chOff x="0" y="0"/>
              <a:chExt cx="1488" cy="768"/>
            </a:xfrm>
          </p:grpSpPr>
          <p:sp>
            <p:nvSpPr>
              <p:cNvPr id="39" name="Line 51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14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Line 5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104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1" name="Text Box 54"/>
          <p:cNvSpPr>
            <a:spLocks noChangeArrowheads="1"/>
          </p:cNvSpPr>
          <p:nvPr/>
        </p:nvSpPr>
        <p:spPr bwMode="auto">
          <a:xfrm>
            <a:off x="3778251" y="1431925"/>
            <a:ext cx="3238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2" name="Text Box 55"/>
          <p:cNvSpPr>
            <a:spLocks noChangeArrowheads="1"/>
          </p:cNvSpPr>
          <p:nvPr/>
        </p:nvSpPr>
        <p:spPr bwMode="auto">
          <a:xfrm>
            <a:off x="792163" y="1376363"/>
            <a:ext cx="22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3" name="Text Box 56"/>
          <p:cNvSpPr>
            <a:spLocks noChangeArrowheads="1"/>
          </p:cNvSpPr>
          <p:nvPr/>
        </p:nvSpPr>
        <p:spPr bwMode="auto">
          <a:xfrm>
            <a:off x="2422526" y="1376363"/>
            <a:ext cx="2333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  <p:bldP spid="11" grpId="0" animBg="1"/>
      <p:bldP spid="17" grpId="0" animBg="1"/>
      <p:bldP spid="23" grpId="0" bldLvl="0" autoUpdateAnimBg="0"/>
      <p:bldP spid="24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54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254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6"/>
          <p:cNvSpPr>
            <a:spLocks noChangeArrowheads="1"/>
          </p:cNvSpPr>
          <p:nvPr/>
        </p:nvSpPr>
        <p:spPr bwMode="auto">
          <a:xfrm>
            <a:off x="762000" y="895350"/>
            <a:ext cx="69135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2、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已知三角形的两边及夹角，求作这个三角形.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2" name="Text Box 7"/>
          <p:cNvSpPr>
            <a:spLocks noChangeArrowheads="1"/>
          </p:cNvSpPr>
          <p:nvPr/>
        </p:nvSpPr>
        <p:spPr bwMode="auto">
          <a:xfrm>
            <a:off x="762004" y="1733550"/>
            <a:ext cx="2808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回顾刚才作三角形的顺序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3" name="Text Box 8"/>
          <p:cNvSpPr>
            <a:spLocks noChangeArrowheads="1"/>
          </p:cNvSpPr>
          <p:nvPr/>
        </p:nvSpPr>
        <p:spPr bwMode="auto">
          <a:xfrm>
            <a:off x="3962404" y="1733550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Text Box 9"/>
          <p:cNvSpPr>
            <a:spLocks noChangeArrowheads="1"/>
          </p:cNvSpPr>
          <p:nvPr/>
        </p:nvSpPr>
        <p:spPr bwMode="auto">
          <a:xfrm>
            <a:off x="7239004" y="1733550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5" name="Text Box 10"/>
          <p:cNvSpPr>
            <a:spLocks noChangeArrowheads="1"/>
          </p:cNvSpPr>
          <p:nvPr/>
        </p:nvSpPr>
        <p:spPr bwMode="auto">
          <a:xfrm>
            <a:off x="5410204" y="1733550"/>
            <a:ext cx="1008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4465642" y="1587383"/>
            <a:ext cx="865187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265863" y="1587383"/>
            <a:ext cx="865187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8" name="Text Box 14"/>
          <p:cNvSpPr>
            <a:spLocks noChangeArrowheads="1"/>
          </p:cNvSpPr>
          <p:nvPr/>
        </p:nvSpPr>
        <p:spPr bwMode="auto">
          <a:xfrm>
            <a:off x="4927389" y="3242796"/>
            <a:ext cx="11493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19271191">
            <a:off x="5862431" y="2588629"/>
            <a:ext cx="865187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auto">
          <a:xfrm rot="1986047">
            <a:off x="5933864" y="3739566"/>
            <a:ext cx="863600" cy="733663"/>
          </a:xfrm>
          <a:prstGeom prst="rightArrow">
            <a:avLst>
              <a:gd name="adj1" fmla="val 50000"/>
              <a:gd name="adj2" fmla="val 74753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1" name="Text Box 17"/>
          <p:cNvSpPr>
            <a:spLocks noChangeArrowheads="1"/>
          </p:cNvSpPr>
          <p:nvPr/>
        </p:nvSpPr>
        <p:spPr bwMode="auto">
          <a:xfrm>
            <a:off x="6629404" y="2419350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2" name="Text Box 18"/>
          <p:cNvSpPr>
            <a:spLocks noChangeArrowheads="1"/>
          </p:cNvSpPr>
          <p:nvPr/>
        </p:nvSpPr>
        <p:spPr bwMode="auto">
          <a:xfrm>
            <a:off x="6799056" y="4092108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33" name="Group 15"/>
          <p:cNvGrpSpPr/>
          <p:nvPr/>
        </p:nvGrpSpPr>
        <p:grpSpPr bwMode="auto">
          <a:xfrm>
            <a:off x="990600" y="2571750"/>
            <a:ext cx="3150820" cy="1040902"/>
            <a:chOff x="0" y="-75"/>
            <a:chExt cx="1629" cy="512"/>
          </a:xfrm>
        </p:grpSpPr>
        <p:sp>
          <p:nvSpPr>
            <p:cNvPr id="34" name="Text Box 13"/>
            <p:cNvSpPr>
              <a:spLocks noChangeArrowheads="1"/>
            </p:cNvSpPr>
            <p:nvPr/>
          </p:nvSpPr>
          <p:spPr bwMode="auto">
            <a:xfrm>
              <a:off x="236" y="32"/>
              <a:ext cx="1300" cy="1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还有没有其他的作法？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35" name="AutoShape 20"/>
            <p:cNvSpPr>
              <a:spLocks noChangeArrowheads="1"/>
            </p:cNvSpPr>
            <p:nvPr/>
          </p:nvSpPr>
          <p:spPr bwMode="auto">
            <a:xfrm>
              <a:off x="0" y="-75"/>
              <a:ext cx="1629" cy="512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utoUpdateAnimBg="0"/>
      <p:bldP spid="24" grpId="0" bldLvl="0" autoUpdateAnimBg="0"/>
      <p:bldP spid="25" grpId="0" bldLvl="0" autoUpdateAnimBg="0"/>
      <p:bldP spid="26" grpId="0" bldLvl="0" animBg="1" autoUpdateAnimBg="0"/>
      <p:bldP spid="27" grpId="0" bldLvl="0" animBg="1" autoUpdateAnimBg="0"/>
      <p:bldP spid="28" grpId="0" bldLvl="0" autoUpdateAnimBg="0"/>
      <p:bldP spid="29" grpId="0" bldLvl="0" animBg="1" autoUpdateAnimBg="0"/>
      <p:bldP spid="30" grpId="0" bldLvl="0" animBg="1" autoUpdateAnimBg="0"/>
      <p:bldP spid="31" grpId="0" bldLvl="0" autoUpdateAnimBg="0"/>
      <p:bldP spid="32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57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357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36"/>
          <p:cNvSpPr>
            <a:spLocks noChangeArrowheads="1"/>
          </p:cNvSpPr>
          <p:nvPr/>
        </p:nvSpPr>
        <p:spPr bwMode="auto">
          <a:xfrm>
            <a:off x="755650" y="3046413"/>
            <a:ext cx="38877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0" name="Text Box 38"/>
          <p:cNvSpPr>
            <a:spLocks noChangeArrowheads="1"/>
          </p:cNvSpPr>
          <p:nvPr/>
        </p:nvSpPr>
        <p:spPr bwMode="auto">
          <a:xfrm>
            <a:off x="465935" y="2207200"/>
            <a:ext cx="8620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作法：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Text Box 39"/>
          <p:cNvSpPr>
            <a:spLocks noChangeArrowheads="1"/>
          </p:cNvSpPr>
          <p:nvPr/>
        </p:nvSpPr>
        <p:spPr bwMode="auto">
          <a:xfrm>
            <a:off x="1124744" y="2235239"/>
            <a:ext cx="2209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∠DAF=∠α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2" name="Text Box 40"/>
          <p:cNvSpPr>
            <a:spLocks noChangeArrowheads="1"/>
          </p:cNvSpPr>
          <p:nvPr/>
        </p:nvSpPr>
        <p:spPr bwMode="auto">
          <a:xfrm>
            <a:off x="1094529" y="2640560"/>
            <a:ext cx="339533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在射线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上截取线段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41"/>
          <p:cNvSpPr>
            <a:spLocks noChangeArrowheads="1"/>
          </p:cNvSpPr>
          <p:nvPr/>
        </p:nvSpPr>
        <p:spPr bwMode="auto">
          <a:xfrm>
            <a:off x="1031875" y="3121294"/>
            <a:ext cx="655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∠ABE=∠β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4" name="Text Box 43"/>
          <p:cNvSpPr>
            <a:spLocks noChangeArrowheads="1"/>
          </p:cNvSpPr>
          <p:nvPr/>
        </p:nvSpPr>
        <p:spPr bwMode="auto">
          <a:xfrm>
            <a:off x="476358" y="3574018"/>
            <a:ext cx="302884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4924429" y="2760663"/>
            <a:ext cx="2752725" cy="0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46"/>
          <p:cNvSpPr>
            <a:spLocks noChangeShapeType="1"/>
          </p:cNvSpPr>
          <p:nvPr/>
        </p:nvSpPr>
        <p:spPr bwMode="auto">
          <a:xfrm flipV="1">
            <a:off x="4924429" y="1609725"/>
            <a:ext cx="2536825" cy="1150938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" name="Text Box 51"/>
          <p:cNvSpPr>
            <a:spLocks noChangeArrowheads="1"/>
          </p:cNvSpPr>
          <p:nvPr/>
        </p:nvSpPr>
        <p:spPr bwMode="auto">
          <a:xfrm>
            <a:off x="7100887" y="110490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ym typeface="Calibri" panose="020F0502020204030204" pitchFamily="34" charset="0"/>
              </a:rPr>
              <a:t>D</a:t>
            </a:r>
            <a:endParaRPr lang="zh-CN" altLang="en-US" dirty="0">
              <a:sym typeface="Calibri" panose="020F0502020204030204" pitchFamily="34" charset="0"/>
            </a:endParaRPr>
          </a:p>
        </p:txBody>
      </p:sp>
      <p:sp>
        <p:nvSpPr>
          <p:cNvPr id="18" name="Text Box 52"/>
          <p:cNvSpPr>
            <a:spLocks noChangeArrowheads="1"/>
          </p:cNvSpPr>
          <p:nvPr/>
        </p:nvSpPr>
        <p:spPr bwMode="auto">
          <a:xfrm>
            <a:off x="4868862" y="2257425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9" name="Text Box 53"/>
          <p:cNvSpPr>
            <a:spLocks noChangeArrowheads="1"/>
          </p:cNvSpPr>
          <p:nvPr/>
        </p:nvSpPr>
        <p:spPr bwMode="auto">
          <a:xfrm>
            <a:off x="7234237" y="238125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F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0" name="Text Box 57"/>
          <p:cNvSpPr>
            <a:spLocks noChangeArrowheads="1"/>
          </p:cNvSpPr>
          <p:nvPr/>
        </p:nvSpPr>
        <p:spPr bwMode="auto">
          <a:xfrm>
            <a:off x="6451604" y="2689225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2" name="Line 64"/>
          <p:cNvSpPr>
            <a:spLocks noChangeShapeType="1"/>
          </p:cNvSpPr>
          <p:nvPr/>
        </p:nvSpPr>
        <p:spPr bwMode="auto">
          <a:xfrm flipH="1" flipV="1">
            <a:off x="6021391" y="1336677"/>
            <a:ext cx="866775" cy="1414463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3" name="Text Box 65"/>
          <p:cNvSpPr>
            <a:spLocks noChangeArrowheads="1"/>
          </p:cNvSpPr>
          <p:nvPr/>
        </p:nvSpPr>
        <p:spPr bwMode="auto">
          <a:xfrm>
            <a:off x="6019800" y="180975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Text Box 66"/>
          <p:cNvSpPr>
            <a:spLocks noChangeArrowheads="1"/>
          </p:cNvSpPr>
          <p:nvPr/>
        </p:nvSpPr>
        <p:spPr bwMode="auto">
          <a:xfrm>
            <a:off x="5661028" y="116205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ym typeface="Calibri" panose="020F0502020204030204" pitchFamily="34" charset="0"/>
              </a:rPr>
              <a:t>E</a:t>
            </a:r>
            <a:endParaRPr lang="zh-CN" altLang="en-US" dirty="0">
              <a:sym typeface="Calibri" panose="020F0502020204030204" pitchFamily="34" charset="0"/>
            </a:endParaRPr>
          </a:p>
        </p:txBody>
      </p:sp>
      <p:sp>
        <p:nvSpPr>
          <p:cNvPr id="25" name="Text Box 68"/>
          <p:cNvSpPr>
            <a:spLocks noChangeArrowheads="1"/>
          </p:cNvSpPr>
          <p:nvPr/>
        </p:nvSpPr>
        <p:spPr bwMode="auto">
          <a:xfrm>
            <a:off x="1031879" y="4112383"/>
            <a:ext cx="69627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你所作的三角形与同伴所作的三角形比较，它们全等吗？为什么？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3" name="Group 27"/>
          <p:cNvGrpSpPr/>
          <p:nvPr/>
        </p:nvGrpSpPr>
        <p:grpSpPr bwMode="auto">
          <a:xfrm>
            <a:off x="1452567" y="1200150"/>
            <a:ext cx="1800225" cy="609600"/>
            <a:chOff x="0" y="0"/>
            <a:chExt cx="1134" cy="384"/>
          </a:xfrm>
        </p:grpSpPr>
        <p:sp>
          <p:nvSpPr>
            <p:cNvPr id="27" name="Line 70"/>
            <p:cNvSpPr>
              <a:spLocks noChangeShapeType="1"/>
            </p:cNvSpPr>
            <p:nvPr/>
          </p:nvSpPr>
          <p:spPr bwMode="auto">
            <a:xfrm flipV="1">
              <a:off x="2" y="0"/>
              <a:ext cx="889" cy="3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8" name="Line 71"/>
            <p:cNvSpPr>
              <a:spLocks noChangeShapeType="1"/>
            </p:cNvSpPr>
            <p:nvPr/>
          </p:nvSpPr>
          <p:spPr bwMode="auto">
            <a:xfrm flipH="1">
              <a:off x="0" y="384"/>
              <a:ext cx="113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9" name="Line 72"/>
            <p:cNvSpPr>
              <a:spLocks noChangeShapeType="1"/>
            </p:cNvSpPr>
            <p:nvPr/>
          </p:nvSpPr>
          <p:spPr bwMode="auto">
            <a:xfrm flipH="1" flipV="1">
              <a:off x="891" y="0"/>
              <a:ext cx="240" cy="3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30" name="Text Box 74"/>
          <p:cNvSpPr>
            <a:spLocks noChangeArrowheads="1"/>
          </p:cNvSpPr>
          <p:nvPr/>
        </p:nvSpPr>
        <p:spPr bwMode="auto">
          <a:xfrm>
            <a:off x="1737440" y="1531382"/>
            <a:ext cx="576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1" name="Text Box 76"/>
          <p:cNvSpPr>
            <a:spLocks noChangeArrowheads="1"/>
          </p:cNvSpPr>
          <p:nvPr/>
        </p:nvSpPr>
        <p:spPr bwMode="auto">
          <a:xfrm>
            <a:off x="2879726" y="1499394"/>
            <a:ext cx="5000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2" name="Text Box 77"/>
          <p:cNvSpPr>
            <a:spLocks noChangeArrowheads="1"/>
          </p:cNvSpPr>
          <p:nvPr/>
        </p:nvSpPr>
        <p:spPr bwMode="auto">
          <a:xfrm>
            <a:off x="1179786" y="1596667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3" name="Text Box 78"/>
          <p:cNvSpPr>
            <a:spLocks noChangeArrowheads="1"/>
          </p:cNvSpPr>
          <p:nvPr/>
        </p:nvSpPr>
        <p:spPr bwMode="auto">
          <a:xfrm>
            <a:off x="3208504" y="1596665"/>
            <a:ext cx="4191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Text Box 79"/>
          <p:cNvSpPr>
            <a:spLocks noChangeArrowheads="1"/>
          </p:cNvSpPr>
          <p:nvPr/>
        </p:nvSpPr>
        <p:spPr bwMode="auto">
          <a:xfrm>
            <a:off x="2686844" y="904696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80"/>
          <p:cNvSpPr>
            <a:spLocks noChangeArrowheads="1"/>
          </p:cNvSpPr>
          <p:nvPr/>
        </p:nvSpPr>
        <p:spPr bwMode="auto">
          <a:xfrm>
            <a:off x="2347913" y="1751014"/>
            <a:ext cx="304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5" grpId="0" animBg="1"/>
      <p:bldP spid="16" grpId="0" animBg="1"/>
      <p:bldP spid="17" grpId="0" bldLvl="0" autoUpdateAnimBg="0"/>
      <p:bldP spid="18" grpId="0" bldLvl="0" autoUpdateAnimBg="0"/>
      <p:bldP spid="19" grpId="0" bldLvl="0" autoUpdateAnimBg="0"/>
      <p:bldP spid="20" grpId="0" bldLvl="0" autoUpdateAnimBg="0"/>
      <p:bldP spid="22" grpId="0" animBg="1"/>
      <p:bldP spid="23" grpId="0" bldLvl="0" autoUpdateAnimBg="0"/>
      <p:bldP spid="24" grpId="0" bldLvl="0" autoUpdateAnimBg="0"/>
      <p:bldP spid="25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60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560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5"/>
          <p:cNvSpPr>
            <a:spLocks noChangeArrowheads="1"/>
          </p:cNvSpPr>
          <p:nvPr/>
        </p:nvSpPr>
        <p:spPr bwMode="auto">
          <a:xfrm>
            <a:off x="754391" y="879394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、已知三角形的两角及其夹边，求作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这个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" name="Text Box 6"/>
          <p:cNvSpPr>
            <a:spLocks noChangeArrowheads="1"/>
          </p:cNvSpPr>
          <p:nvPr/>
        </p:nvSpPr>
        <p:spPr bwMode="auto">
          <a:xfrm>
            <a:off x="800595" y="1481797"/>
            <a:ext cx="2862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回顾刚才作三角形的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顺序：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Text Box 8"/>
          <p:cNvSpPr>
            <a:spLocks noChangeArrowheads="1"/>
          </p:cNvSpPr>
          <p:nvPr/>
        </p:nvSpPr>
        <p:spPr bwMode="auto">
          <a:xfrm>
            <a:off x="3581400" y="19621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2" name="Text Box 9"/>
          <p:cNvSpPr>
            <a:spLocks noChangeArrowheads="1"/>
          </p:cNvSpPr>
          <p:nvPr/>
        </p:nvSpPr>
        <p:spPr bwMode="auto">
          <a:xfrm>
            <a:off x="7086600" y="20383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10"/>
          <p:cNvSpPr>
            <a:spLocks noChangeArrowheads="1"/>
          </p:cNvSpPr>
          <p:nvPr/>
        </p:nvSpPr>
        <p:spPr bwMode="auto">
          <a:xfrm>
            <a:off x="5257800" y="20383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205287" y="18302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005512" y="18302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6" name="Text Box 13"/>
          <p:cNvSpPr>
            <a:spLocks noChangeArrowheads="1"/>
          </p:cNvSpPr>
          <p:nvPr/>
        </p:nvSpPr>
        <p:spPr bwMode="auto">
          <a:xfrm>
            <a:off x="4492629" y="3694113"/>
            <a:ext cx="9350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9271191">
            <a:off x="5140329" y="3054233"/>
            <a:ext cx="865187" cy="733663"/>
          </a:xfrm>
          <a:prstGeom prst="rightArrow">
            <a:avLst>
              <a:gd name="adj1" fmla="val 50000"/>
              <a:gd name="adj2" fmla="val 74890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 rot="1986047">
            <a:off x="5211762" y="42051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9" name="Text Box 16"/>
          <p:cNvSpPr>
            <a:spLocks noChangeArrowheads="1"/>
          </p:cNvSpPr>
          <p:nvPr/>
        </p:nvSpPr>
        <p:spPr bwMode="auto">
          <a:xfrm>
            <a:off x="6003929" y="2830513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0" name="Text Box 17"/>
          <p:cNvSpPr>
            <a:spLocks noChangeArrowheads="1"/>
          </p:cNvSpPr>
          <p:nvPr/>
        </p:nvSpPr>
        <p:spPr bwMode="auto">
          <a:xfrm>
            <a:off x="6076951" y="4557713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3" name="Group 14"/>
          <p:cNvGrpSpPr/>
          <p:nvPr/>
        </p:nvGrpSpPr>
        <p:grpSpPr bwMode="auto">
          <a:xfrm>
            <a:off x="762000" y="3257552"/>
            <a:ext cx="2951162" cy="720725"/>
            <a:chOff x="0" y="0"/>
            <a:chExt cx="1859" cy="454"/>
          </a:xfrm>
        </p:grpSpPr>
        <p:sp>
          <p:nvSpPr>
            <p:cNvPr id="22" name="Text Box 19"/>
            <p:cNvSpPr>
              <a:spLocks noChangeArrowheads="1"/>
            </p:cNvSpPr>
            <p:nvPr/>
          </p:nvSpPr>
          <p:spPr bwMode="auto">
            <a:xfrm>
              <a:off x="316" y="90"/>
              <a:ext cx="145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还有没有其他的作法？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0" y="0"/>
              <a:ext cx="1859" cy="454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 bldLvl="0" autoUpdateAnimBg="0"/>
      <p:bldP spid="13" grpId="0" bldLvl="0" autoUpdateAnimBg="0"/>
      <p:bldP spid="14" grpId="0" bldLvl="0" animBg="1" autoUpdateAnimBg="0"/>
      <p:bldP spid="15" grpId="0" bldLvl="0" animBg="1" autoUpdateAnimBg="0"/>
      <p:bldP spid="16" grpId="0" bldLvl="0" autoUpdateAnimBg="0"/>
      <p:bldP spid="17" grpId="0" bldLvl="0" animBg="1" autoUpdateAnimBg="0"/>
      <p:bldP spid="18" grpId="0" bldLvl="0" animBg="1" autoUpdateAnimBg="0"/>
      <p:bldP spid="19" grpId="0" bldLvl="0" autoUpdateAnimBg="0"/>
      <p:bldP spid="20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举一反三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88" y="122238"/>
            <a:ext cx="2160620" cy="515640"/>
            <a:chOff x="279260" y="218396"/>
            <a:chExt cx="2160272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84701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7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97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" name="Text Box 18"/>
          <p:cNvSpPr>
            <a:spLocks noChangeArrowheads="1"/>
          </p:cNvSpPr>
          <p:nvPr/>
        </p:nvSpPr>
        <p:spPr bwMode="auto">
          <a:xfrm>
            <a:off x="755650" y="4129088"/>
            <a:ext cx="38877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5" name="Text Box 5"/>
          <p:cNvSpPr>
            <a:spLocks noChangeArrowheads="1"/>
          </p:cNvSpPr>
          <p:nvPr/>
        </p:nvSpPr>
        <p:spPr bwMode="auto">
          <a:xfrm>
            <a:off x="543691" y="968931"/>
            <a:ext cx="49427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2、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已知三角形的两边及夹角，求作这个三角形.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6" name="Text Box 6"/>
          <p:cNvSpPr>
            <a:spLocks noChangeArrowheads="1"/>
          </p:cNvSpPr>
          <p:nvPr/>
        </p:nvSpPr>
        <p:spPr bwMode="auto">
          <a:xfrm>
            <a:off x="537282" y="1521341"/>
            <a:ext cx="232021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已知：线段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 , c , 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4803779" y="1993900"/>
            <a:ext cx="1063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6291263" y="19446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9" name="Group 6"/>
          <p:cNvGrpSpPr/>
          <p:nvPr/>
        </p:nvGrpSpPr>
        <p:grpSpPr bwMode="auto">
          <a:xfrm>
            <a:off x="7600950" y="1011240"/>
            <a:ext cx="1435100" cy="927100"/>
            <a:chOff x="0" y="0"/>
            <a:chExt cx="1488" cy="768"/>
          </a:xfrm>
        </p:grpSpPr>
        <p:grpSp>
          <p:nvGrpSpPr>
            <p:cNvPr id="30" name="Group 7"/>
            <p:cNvGrpSpPr/>
            <p:nvPr/>
          </p:nvGrpSpPr>
          <p:grpSpPr bwMode="auto">
            <a:xfrm>
              <a:off x="0" y="0"/>
              <a:ext cx="1488" cy="768"/>
              <a:chOff x="0" y="0"/>
              <a:chExt cx="1488" cy="768"/>
            </a:xfrm>
          </p:grpSpPr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14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104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3" name="Text Box 25"/>
          <p:cNvSpPr>
            <a:spLocks noChangeArrowheads="1"/>
          </p:cNvSpPr>
          <p:nvPr/>
        </p:nvSpPr>
        <p:spPr bwMode="auto">
          <a:xfrm>
            <a:off x="7891463" y="1543050"/>
            <a:ext cx="3238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Text Box 26"/>
          <p:cNvSpPr>
            <a:spLocks noChangeArrowheads="1"/>
          </p:cNvSpPr>
          <p:nvPr/>
        </p:nvSpPr>
        <p:spPr bwMode="auto">
          <a:xfrm>
            <a:off x="5222875" y="1487489"/>
            <a:ext cx="22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27"/>
          <p:cNvSpPr>
            <a:spLocks noChangeArrowheads="1"/>
          </p:cNvSpPr>
          <p:nvPr/>
        </p:nvSpPr>
        <p:spPr bwMode="auto">
          <a:xfrm>
            <a:off x="6535738" y="1487489"/>
            <a:ext cx="2333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3" name="Text Box 29"/>
          <p:cNvSpPr>
            <a:spLocks noChangeArrowheads="1"/>
          </p:cNvSpPr>
          <p:nvPr/>
        </p:nvSpPr>
        <p:spPr bwMode="auto">
          <a:xfrm>
            <a:off x="571500" y="2084951"/>
            <a:ext cx="4800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求作：△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ABC，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a，AB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=c，∠ABC=∠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5" name="Text Box 61"/>
          <p:cNvSpPr>
            <a:spLocks noChangeArrowheads="1"/>
          </p:cNvSpPr>
          <p:nvPr/>
        </p:nvSpPr>
        <p:spPr bwMode="auto">
          <a:xfrm>
            <a:off x="609541" y="2672310"/>
            <a:ext cx="6096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对于边和角，你想先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最后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1" name="Text Box 63"/>
          <p:cNvSpPr>
            <a:spLocks noChangeArrowheads="1"/>
          </p:cNvSpPr>
          <p:nvPr/>
        </p:nvSpPr>
        <p:spPr bwMode="auto">
          <a:xfrm>
            <a:off x="4321007" y="2694106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2" name="Text Box 64"/>
          <p:cNvSpPr>
            <a:spLocks noChangeArrowheads="1"/>
          </p:cNvSpPr>
          <p:nvPr/>
        </p:nvSpPr>
        <p:spPr bwMode="auto">
          <a:xfrm>
            <a:off x="3047941" y="2672310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3" name="Text Box 65"/>
          <p:cNvSpPr>
            <a:spLocks noChangeArrowheads="1"/>
          </p:cNvSpPr>
          <p:nvPr/>
        </p:nvSpPr>
        <p:spPr bwMode="auto">
          <a:xfrm>
            <a:off x="5856890" y="2678395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54" name="Group 20"/>
          <p:cNvGrpSpPr/>
          <p:nvPr/>
        </p:nvGrpSpPr>
        <p:grpSpPr bwMode="auto">
          <a:xfrm>
            <a:off x="1981200" y="3714750"/>
            <a:ext cx="1828800" cy="609600"/>
            <a:chOff x="0" y="0"/>
            <a:chExt cx="1152" cy="384"/>
          </a:xfrm>
        </p:grpSpPr>
        <p:sp>
          <p:nvSpPr>
            <p:cNvPr id="55" name="Line 68"/>
            <p:cNvSpPr>
              <a:spLocks noChangeShapeType="1"/>
            </p:cNvSpPr>
            <p:nvPr/>
          </p:nvSpPr>
          <p:spPr bwMode="auto">
            <a:xfrm>
              <a:off x="48" y="384"/>
              <a:ext cx="11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Line 69"/>
            <p:cNvSpPr>
              <a:spLocks noChangeShapeType="1"/>
            </p:cNvSpPr>
            <p:nvPr/>
          </p:nvSpPr>
          <p:spPr bwMode="auto">
            <a:xfrm rot="-2137661">
              <a:off x="0" y="192"/>
              <a:ext cx="67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>
              <a:off x="576" y="0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Text Box 71"/>
          <p:cNvSpPr>
            <a:spLocks noChangeArrowheads="1"/>
          </p:cNvSpPr>
          <p:nvPr/>
        </p:nvSpPr>
        <p:spPr bwMode="auto">
          <a:xfrm>
            <a:off x="1714500" y="409575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0" name="Text Box 72"/>
          <p:cNvSpPr>
            <a:spLocks noChangeArrowheads="1"/>
          </p:cNvSpPr>
          <p:nvPr/>
        </p:nvSpPr>
        <p:spPr bwMode="auto">
          <a:xfrm>
            <a:off x="2743200" y="338455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1" name="Text Box 73"/>
          <p:cNvSpPr>
            <a:spLocks noChangeArrowheads="1"/>
          </p:cNvSpPr>
          <p:nvPr/>
        </p:nvSpPr>
        <p:spPr bwMode="auto">
          <a:xfrm>
            <a:off x="3771900" y="4048125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2" name="Text Box 74"/>
          <p:cNvSpPr>
            <a:spLocks noChangeArrowheads="1"/>
          </p:cNvSpPr>
          <p:nvPr/>
        </p:nvSpPr>
        <p:spPr bwMode="auto">
          <a:xfrm>
            <a:off x="2490788" y="3914775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3" name="Text Box 75"/>
          <p:cNvSpPr>
            <a:spLocks noChangeArrowheads="1"/>
          </p:cNvSpPr>
          <p:nvPr/>
        </p:nvSpPr>
        <p:spPr bwMode="auto">
          <a:xfrm>
            <a:off x="2819400" y="4248150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7" name="Text Box 76"/>
          <p:cNvSpPr>
            <a:spLocks noChangeArrowheads="1"/>
          </p:cNvSpPr>
          <p:nvPr/>
        </p:nvSpPr>
        <p:spPr bwMode="auto">
          <a:xfrm>
            <a:off x="2133600" y="3578225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8" name="Text Box 77"/>
          <p:cNvSpPr>
            <a:spLocks noChangeArrowheads="1"/>
          </p:cNvSpPr>
          <p:nvPr/>
        </p:nvSpPr>
        <p:spPr bwMode="auto">
          <a:xfrm>
            <a:off x="4481513" y="3850177"/>
            <a:ext cx="3733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尝试自己作图，并用语言表述作法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utoUpdateAnimBg="0"/>
      <p:bldP spid="52" grpId="0" bldLvl="0" autoUpdateAnimBg="0"/>
      <p:bldP spid="53" grpId="0" bldLvl="0" autoUpdateAnimBg="0"/>
      <p:bldP spid="68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075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075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Group 2"/>
          <p:cNvGrpSpPr/>
          <p:nvPr/>
        </p:nvGrpSpPr>
        <p:grpSpPr bwMode="auto">
          <a:xfrm>
            <a:off x="850900" y="1300164"/>
            <a:ext cx="4076700" cy="377827"/>
            <a:chOff x="8" y="15"/>
            <a:chExt cx="2568" cy="238"/>
          </a:xfrm>
        </p:grpSpPr>
        <p:sp>
          <p:nvSpPr>
            <p:cNvPr id="34" name="Text Box 31"/>
            <p:cNvSpPr>
              <a:spLocks noChangeArrowheads="1"/>
            </p:cNvSpPr>
            <p:nvPr/>
          </p:nvSpPr>
          <p:spPr bwMode="auto">
            <a:xfrm>
              <a:off x="8" y="20"/>
              <a:ext cx="816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作法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: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35" name="Text Box 32"/>
            <p:cNvSpPr>
              <a:spLocks noChangeArrowheads="1"/>
            </p:cNvSpPr>
            <p:nvPr/>
          </p:nvSpPr>
          <p:spPr bwMode="auto">
            <a:xfrm>
              <a:off x="399" y="15"/>
              <a:ext cx="2177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(1)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∠DBE=∠α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36" name="Text Box 33"/>
          <p:cNvSpPr>
            <a:spLocks noChangeArrowheads="1"/>
          </p:cNvSpPr>
          <p:nvPr/>
        </p:nvSpPr>
        <p:spPr bwMode="auto">
          <a:xfrm>
            <a:off x="1478898" y="1826397"/>
            <a:ext cx="457199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在射线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上分别截取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BA=c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7" name="Text Box 34"/>
          <p:cNvSpPr>
            <a:spLocks noChangeArrowheads="1"/>
          </p:cNvSpPr>
          <p:nvPr/>
        </p:nvSpPr>
        <p:spPr bwMode="auto">
          <a:xfrm>
            <a:off x="1498600" y="2386512"/>
            <a:ext cx="147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8" name="Text Box 35"/>
          <p:cNvSpPr>
            <a:spLocks noChangeArrowheads="1"/>
          </p:cNvSpPr>
          <p:nvPr/>
        </p:nvSpPr>
        <p:spPr bwMode="auto">
          <a:xfrm>
            <a:off x="891139" y="2986173"/>
            <a:ext cx="307126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39" name="Group 8"/>
          <p:cNvGrpSpPr/>
          <p:nvPr/>
        </p:nvGrpSpPr>
        <p:grpSpPr bwMode="auto">
          <a:xfrm>
            <a:off x="5829300" y="917577"/>
            <a:ext cx="2952750" cy="2217739"/>
            <a:chOff x="0" y="0"/>
            <a:chExt cx="1860" cy="1397"/>
          </a:xfrm>
        </p:grpSpPr>
        <p:grpSp>
          <p:nvGrpSpPr>
            <p:cNvPr id="40" name="Group 9"/>
            <p:cNvGrpSpPr/>
            <p:nvPr/>
          </p:nvGrpSpPr>
          <p:grpSpPr bwMode="auto">
            <a:xfrm>
              <a:off x="0" y="1118"/>
              <a:ext cx="1860" cy="269"/>
              <a:chOff x="0" y="0"/>
              <a:chExt cx="1860" cy="269"/>
            </a:xfrm>
          </p:grpSpPr>
          <p:sp>
            <p:nvSpPr>
              <p:cNvPr id="49" name="Text Box 41"/>
              <p:cNvSpPr>
                <a:spLocks noChangeArrowheads="1"/>
              </p:cNvSpPr>
              <p:nvPr/>
            </p:nvSpPr>
            <p:spPr bwMode="auto">
              <a:xfrm>
                <a:off x="0" y="36"/>
                <a:ext cx="31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B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50" name="Text Box 42"/>
              <p:cNvSpPr>
                <a:spLocks noChangeArrowheads="1"/>
              </p:cNvSpPr>
              <p:nvPr/>
            </p:nvSpPr>
            <p:spPr bwMode="auto">
              <a:xfrm>
                <a:off x="1543" y="0"/>
                <a:ext cx="317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E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</p:grpSp>
        <p:sp>
          <p:nvSpPr>
            <p:cNvPr id="41" name="Text Box 43"/>
            <p:cNvSpPr>
              <a:spLocks noChangeArrowheads="1"/>
            </p:cNvSpPr>
            <p:nvPr/>
          </p:nvSpPr>
          <p:spPr bwMode="auto">
            <a:xfrm>
              <a:off x="998" y="0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227" y="1164"/>
              <a:ext cx="1316" cy="1"/>
            </a:xfrm>
            <a:prstGeom prst="line">
              <a:avLst/>
            </a:prstGeom>
            <a:noFill/>
            <a:ln w="38100">
              <a:solidFill>
                <a:srgbClr val="FFFF6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Group 14"/>
            <p:cNvGrpSpPr/>
            <p:nvPr/>
          </p:nvGrpSpPr>
          <p:grpSpPr bwMode="auto">
            <a:xfrm>
              <a:off x="862" y="1164"/>
              <a:ext cx="318" cy="233"/>
              <a:chOff x="44" y="137"/>
              <a:chExt cx="318" cy="233"/>
            </a:xfrm>
          </p:grpSpPr>
          <p:sp>
            <p:nvSpPr>
              <p:cNvPr id="48" name="Text Box 50"/>
              <p:cNvSpPr>
                <a:spLocks noChangeArrowheads="1"/>
              </p:cNvSpPr>
              <p:nvPr/>
            </p:nvSpPr>
            <p:spPr bwMode="auto">
              <a:xfrm>
                <a:off x="44" y="137"/>
                <a:ext cx="31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C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</p:grp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 rot="8166401">
              <a:off x="64" y="689"/>
              <a:ext cx="1361" cy="46"/>
            </a:xfrm>
            <a:prstGeom prst="line">
              <a:avLst/>
            </a:prstGeom>
            <a:noFill/>
            <a:ln w="38100">
              <a:solidFill>
                <a:srgbClr val="FFFF6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18"/>
            <p:cNvGrpSpPr/>
            <p:nvPr/>
          </p:nvGrpSpPr>
          <p:grpSpPr bwMode="auto">
            <a:xfrm>
              <a:off x="409" y="528"/>
              <a:ext cx="226" cy="233"/>
              <a:chOff x="0" y="0"/>
              <a:chExt cx="226" cy="233"/>
            </a:xfrm>
          </p:grpSpPr>
          <p:sp>
            <p:nvSpPr>
              <p:cNvPr id="47" name="Text Box 5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6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A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</p:grp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545" y="891"/>
              <a:ext cx="363" cy="273"/>
            </a:xfrm>
            <a:prstGeom prst="line">
              <a:avLst/>
            </a:prstGeom>
            <a:noFill/>
            <a:ln w="38100">
              <a:solidFill>
                <a:srgbClr val="FFFF6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utoUpdateAnimBg="0"/>
      <p:bldP spid="37" grpId="0" bldLvl="0" autoUpdateAnimBg="0"/>
      <p:bldP spid="38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33794" name="组合 5"/>
          <p:cNvGrpSpPr/>
          <p:nvPr/>
        </p:nvGrpSpPr>
        <p:grpSpPr bwMode="auto">
          <a:xfrm>
            <a:off x="268290" y="122238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8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8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矩形 6"/>
          <p:cNvSpPr/>
          <p:nvPr/>
        </p:nvSpPr>
        <p:spPr>
          <a:xfrm>
            <a:off x="2971800" y="86891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你知道的常用作图语言有哪些呢？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黑体" panose="02010609060101010101" pitchFamily="49" charset="-122"/>
            </a:endParaRPr>
          </a:p>
        </p:txBody>
      </p:sp>
      <p:sp>
        <p:nvSpPr>
          <p:cNvPr id="14" name="Text Box 4"/>
          <p:cNvSpPr>
            <a:spLocks noChangeArrowheads="1"/>
          </p:cNvSpPr>
          <p:nvPr/>
        </p:nvSpPr>
        <p:spPr bwMode="auto">
          <a:xfrm>
            <a:off x="838201" y="1364218"/>
            <a:ext cx="213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=∠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5" name="Text Box 5"/>
          <p:cNvSpPr>
            <a:spLocks noChangeArrowheads="1"/>
          </p:cNvSpPr>
          <p:nvPr/>
        </p:nvSpPr>
        <p:spPr bwMode="auto">
          <a:xfrm>
            <a:off x="838200" y="1821418"/>
            <a:ext cx="297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上截取，使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=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6" name="Text Box 6"/>
          <p:cNvSpPr>
            <a:spLocks noChangeArrowheads="1"/>
          </p:cNvSpPr>
          <p:nvPr/>
        </p:nvSpPr>
        <p:spPr bwMode="auto">
          <a:xfrm>
            <a:off x="838201" y="2278618"/>
            <a:ext cx="4724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=∠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8" name="Text Box 8"/>
          <p:cNvSpPr>
            <a:spLocks noChangeArrowheads="1"/>
          </p:cNvSpPr>
          <p:nvPr/>
        </p:nvSpPr>
        <p:spPr bwMode="auto">
          <a:xfrm>
            <a:off x="838201" y="2812018"/>
            <a:ext cx="274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(4)作一条线段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=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 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9" name="Text Box 9"/>
          <p:cNvSpPr>
            <a:spLocks noChangeArrowheads="1"/>
          </p:cNvSpPr>
          <p:nvPr/>
        </p:nvSpPr>
        <p:spPr bwMode="auto">
          <a:xfrm>
            <a:off x="838201" y="3345418"/>
            <a:ext cx="3657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(5)连接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或连接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0" name="Text Box 11"/>
          <p:cNvSpPr>
            <a:spLocks noChangeArrowheads="1"/>
          </p:cNvSpPr>
          <p:nvPr/>
        </p:nvSpPr>
        <p:spPr bwMode="auto">
          <a:xfrm>
            <a:off x="838200" y="3878818"/>
            <a:ext cx="5562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(6)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分别以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为圆心，以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画弧，两弧交于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··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点；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  <p:bldP spid="15" grpId="0" bldLvl="0" autoUpdateAnimBg="0"/>
      <p:bldP spid="16" grpId="0" bldLvl="0" autoUpdateAnimBg="0"/>
      <p:bldP spid="18" grpId="0" bldLvl="0" autoUpdateAnimBg="0"/>
      <p:bldP spid="19" grpId="0" bldLvl="0" autoUpdateAnimBg="0"/>
      <p:bldP spid="20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1581150"/>
            <a:ext cx="61722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完成课本“做一做”，请问发现了什么？得到什么结论？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使用尺规可以做出与已知三角形全等的三角形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38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38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638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90" y="122238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例题剖析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8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8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5"/>
          <p:cNvSpPr>
            <a:spLocks noChangeArrowheads="1"/>
          </p:cNvSpPr>
          <p:nvPr/>
        </p:nvSpPr>
        <p:spPr bwMode="auto">
          <a:xfrm>
            <a:off x="880009" y="832366"/>
            <a:ext cx="441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已知三角形的三条边，求作这个三角形.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2" name="Text Box 6"/>
          <p:cNvSpPr>
            <a:spLocks noChangeArrowheads="1"/>
          </p:cNvSpPr>
          <p:nvPr/>
        </p:nvSpPr>
        <p:spPr bwMode="auto">
          <a:xfrm>
            <a:off x="914401" y="1276350"/>
            <a:ext cx="51133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已知：线段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3" name="Text Box 7"/>
          <p:cNvSpPr>
            <a:spLocks noChangeArrowheads="1"/>
          </p:cNvSpPr>
          <p:nvPr/>
        </p:nvSpPr>
        <p:spPr bwMode="auto">
          <a:xfrm>
            <a:off x="838201" y="3333750"/>
            <a:ext cx="76676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求作：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AC=b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143000" y="2571750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6172204" y="257175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3810000" y="2571750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 Box 11"/>
          <p:cNvSpPr>
            <a:spLocks noChangeArrowheads="1"/>
          </p:cNvSpPr>
          <p:nvPr/>
        </p:nvSpPr>
        <p:spPr bwMode="auto">
          <a:xfrm>
            <a:off x="1941516" y="1905001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8" name="Text Box 12"/>
          <p:cNvSpPr>
            <a:spLocks noChangeArrowheads="1"/>
          </p:cNvSpPr>
          <p:nvPr/>
        </p:nvSpPr>
        <p:spPr bwMode="auto">
          <a:xfrm>
            <a:off x="4495804" y="198120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9" name="Text Box 13"/>
          <p:cNvSpPr>
            <a:spLocks noChangeArrowheads="1"/>
          </p:cNvSpPr>
          <p:nvPr/>
        </p:nvSpPr>
        <p:spPr bwMode="auto">
          <a:xfrm>
            <a:off x="6675442" y="198120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0" name="Text Box 14"/>
          <p:cNvSpPr>
            <a:spLocks noChangeArrowheads="1"/>
          </p:cNvSpPr>
          <p:nvPr/>
        </p:nvSpPr>
        <p:spPr bwMode="auto">
          <a:xfrm>
            <a:off x="838200" y="4039156"/>
            <a:ext cx="4800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尝试自己分析并作出这个三角形、写出作法.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90" y="122238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例题剖析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8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8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9"/>
          <p:cNvSpPr>
            <a:spLocks noChangeArrowheads="1"/>
          </p:cNvSpPr>
          <p:nvPr/>
        </p:nvSpPr>
        <p:spPr bwMode="auto">
          <a:xfrm>
            <a:off x="1381158" y="1024453"/>
            <a:ext cx="44640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）作一条线段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3" name="Text Box 10"/>
          <p:cNvSpPr>
            <a:spLocks noChangeArrowheads="1"/>
          </p:cNvSpPr>
          <p:nvPr/>
        </p:nvSpPr>
        <p:spPr bwMode="auto">
          <a:xfrm>
            <a:off x="1377514" y="1592818"/>
            <a:ext cx="678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）分别以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为圆心，以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为半径画弧，两弧交于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点；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Text Box 11"/>
          <p:cNvSpPr>
            <a:spLocks noChangeArrowheads="1"/>
          </p:cNvSpPr>
          <p:nvPr/>
        </p:nvSpPr>
        <p:spPr bwMode="auto">
          <a:xfrm>
            <a:off x="1372798" y="2122781"/>
            <a:ext cx="36734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）连接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AB,AC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5" name="Text Box 13"/>
          <p:cNvSpPr>
            <a:spLocks noChangeArrowheads="1"/>
          </p:cNvSpPr>
          <p:nvPr/>
        </p:nvSpPr>
        <p:spPr bwMode="auto">
          <a:xfrm>
            <a:off x="859104" y="2617270"/>
            <a:ext cx="3124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26" name="Group 15"/>
          <p:cNvGrpSpPr/>
          <p:nvPr/>
        </p:nvGrpSpPr>
        <p:grpSpPr bwMode="auto">
          <a:xfrm>
            <a:off x="4686304" y="2338389"/>
            <a:ext cx="2976563" cy="1573215"/>
            <a:chOff x="120" y="189"/>
            <a:chExt cx="1875" cy="991"/>
          </a:xfrm>
        </p:grpSpPr>
        <p:grpSp>
          <p:nvGrpSpPr>
            <p:cNvPr id="27" name="Group 16"/>
            <p:cNvGrpSpPr/>
            <p:nvPr/>
          </p:nvGrpSpPr>
          <p:grpSpPr bwMode="auto">
            <a:xfrm>
              <a:off x="120" y="363"/>
              <a:ext cx="1875" cy="817"/>
              <a:chOff x="120" y="46"/>
              <a:chExt cx="1875" cy="817"/>
            </a:xfrm>
          </p:grpSpPr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272" y="726"/>
                <a:ext cx="1315" cy="1"/>
              </a:xfrm>
              <a:prstGeom prst="line">
                <a:avLst/>
              </a:prstGeom>
              <a:noFill/>
              <a:ln w="38100">
                <a:solidFill>
                  <a:srgbClr val="FFFF6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 Box 22"/>
              <p:cNvSpPr>
                <a:spLocks noChangeArrowheads="1"/>
              </p:cNvSpPr>
              <p:nvPr/>
            </p:nvSpPr>
            <p:spPr bwMode="auto">
              <a:xfrm>
                <a:off x="120" y="630"/>
                <a:ext cx="40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  <a:sym typeface="Calibri" panose="020F0502020204030204" pitchFamily="34" charset="0"/>
                  </a:rPr>
                  <a:t>B</a:t>
                </a:r>
                <a:endPara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31" name="Text Box 23"/>
              <p:cNvSpPr>
                <a:spLocks noChangeArrowheads="1"/>
              </p:cNvSpPr>
              <p:nvPr/>
            </p:nvSpPr>
            <p:spPr bwMode="auto">
              <a:xfrm>
                <a:off x="1587" y="630"/>
                <a:ext cx="408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  <a:sym typeface="Calibri" panose="020F0502020204030204" pitchFamily="34" charset="0"/>
                  </a:rPr>
                  <a:t>C</a:t>
                </a:r>
                <a:endPara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272" y="46"/>
                <a:ext cx="862" cy="680"/>
              </a:xfrm>
              <a:prstGeom prst="line">
                <a:avLst/>
              </a:prstGeom>
              <a:noFill/>
              <a:ln w="38100">
                <a:solidFill>
                  <a:srgbClr val="FFFF6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1134" y="46"/>
                <a:ext cx="453" cy="680"/>
              </a:xfrm>
              <a:prstGeom prst="line">
                <a:avLst/>
              </a:prstGeom>
              <a:noFill/>
              <a:ln w="38100">
                <a:solidFill>
                  <a:srgbClr val="FFFF6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8" name="Text Box 32"/>
            <p:cNvSpPr>
              <a:spLocks noChangeArrowheads="1"/>
            </p:cNvSpPr>
            <p:nvPr/>
          </p:nvSpPr>
          <p:spPr bwMode="auto">
            <a:xfrm>
              <a:off x="1026" y="189"/>
              <a:ext cx="40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34" name="Text Box 35"/>
          <p:cNvSpPr>
            <a:spLocks noChangeArrowheads="1"/>
          </p:cNvSpPr>
          <p:nvPr/>
        </p:nvSpPr>
        <p:spPr bwMode="auto">
          <a:xfrm>
            <a:off x="771558" y="1024453"/>
            <a:ext cx="3314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作法：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39"/>
          <p:cNvSpPr>
            <a:spLocks noChangeArrowheads="1"/>
          </p:cNvSpPr>
          <p:nvPr/>
        </p:nvSpPr>
        <p:spPr bwMode="auto">
          <a:xfrm>
            <a:off x="838200" y="4248150"/>
            <a:ext cx="678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你所作的三角形与同伴所作的三角形比较，它们全等吗？为什么？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utoUpdateAnimBg="0"/>
      <p:bldP spid="23" grpId="0" bldLvl="0" autoUpdateAnimBg="0"/>
      <p:bldP spid="24" grpId="0" bldLvl="0" autoUpdateAnimBg="0"/>
      <p:bldP spid="25" grpId="0" bldLvl="0" autoUpdateAnimBg="0"/>
      <p:bldP spid="34" grpId="0" bldLvl="0" autoUpdateAnimBg="0"/>
      <p:bldP spid="35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85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585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5846" name="Rectangle 14"/>
          <p:cNvSpPr>
            <a:spLocks noChangeArrowheads="1"/>
          </p:cNvSpPr>
          <p:nvPr/>
        </p:nvSpPr>
        <p:spPr bwMode="auto">
          <a:xfrm>
            <a:off x="-1060450" y="1773954"/>
            <a:ext cx="216726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85804" y="1200151"/>
            <a:ext cx="6372257" cy="13388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．利用基本作图，不能作出唯一三角形的是（      ）</a:t>
            </a:r>
          </a:p>
          <a:p>
            <a:pPr marL="0" marR="0" lvl="0" indent="2667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．已知三边                    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．已知两边及其夹角   </a:t>
            </a:r>
          </a:p>
          <a:p>
            <a:pPr marL="0" marR="0" lvl="0" indent="2667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．已知两角及其夹边         </a:t>
            </a: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．已知两边及其中一边的对角</a:t>
            </a:r>
          </a:p>
        </p:txBody>
      </p:sp>
      <p:sp>
        <p:nvSpPr>
          <p:cNvPr id="16" name="矩形 15"/>
          <p:cNvSpPr/>
          <p:nvPr/>
        </p:nvSpPr>
        <p:spPr>
          <a:xfrm>
            <a:off x="5791200" y="13525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301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30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20700" y="1066802"/>
            <a:ext cx="5651500" cy="1368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3"/>
          <p:cNvSpPr>
            <a:spLocks noChangeArrowheads="1"/>
          </p:cNvSpPr>
          <p:nvPr/>
        </p:nvSpPr>
        <p:spPr bwMode="auto">
          <a:xfrm>
            <a:off x="807983" y="813400"/>
            <a:ext cx="269721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：直角，线段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a，b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0" name="Text Box 4"/>
          <p:cNvSpPr>
            <a:spLocks noChangeArrowheads="1"/>
          </p:cNvSpPr>
          <p:nvPr/>
        </p:nvSpPr>
        <p:spPr bwMode="auto">
          <a:xfrm>
            <a:off x="855667" y="1246188"/>
            <a:ext cx="44021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求作：直角三角形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ABC，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BC=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a，AC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=b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1" name="Text Box 5"/>
          <p:cNvSpPr>
            <a:spLocks noChangeArrowheads="1"/>
          </p:cNvSpPr>
          <p:nvPr/>
        </p:nvSpPr>
        <p:spPr bwMode="auto">
          <a:xfrm>
            <a:off x="914400" y="2269570"/>
            <a:ext cx="1219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作法：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2" name="Text Box 7"/>
          <p:cNvSpPr>
            <a:spLocks noChangeArrowheads="1"/>
          </p:cNvSpPr>
          <p:nvPr/>
        </p:nvSpPr>
        <p:spPr bwMode="auto">
          <a:xfrm>
            <a:off x="1676400" y="226957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∠DCE=90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°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3" name="Text Box 8"/>
          <p:cNvSpPr>
            <a:spLocks noChangeArrowheads="1"/>
          </p:cNvSpPr>
          <p:nvPr/>
        </p:nvSpPr>
        <p:spPr bwMode="auto">
          <a:xfrm>
            <a:off x="990601" y="2879170"/>
            <a:ext cx="4648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在射线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上分别截取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CB=a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CA=b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Text Box 9"/>
          <p:cNvSpPr>
            <a:spLocks noChangeArrowheads="1"/>
          </p:cNvSpPr>
          <p:nvPr/>
        </p:nvSpPr>
        <p:spPr bwMode="auto">
          <a:xfrm>
            <a:off x="990600" y="3488770"/>
            <a:ext cx="1371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10"/>
          <p:cNvSpPr>
            <a:spLocks noChangeArrowheads="1"/>
          </p:cNvSpPr>
          <p:nvPr/>
        </p:nvSpPr>
        <p:spPr bwMode="auto">
          <a:xfrm>
            <a:off x="972211" y="4031218"/>
            <a:ext cx="29901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6096000" y="2938462"/>
            <a:ext cx="228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6324600" y="2938462"/>
            <a:ext cx="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0" name="Text Box 19"/>
          <p:cNvSpPr>
            <a:spLocks noChangeArrowheads="1"/>
          </p:cNvSpPr>
          <p:nvPr/>
        </p:nvSpPr>
        <p:spPr bwMode="auto">
          <a:xfrm>
            <a:off x="5814847" y="3037444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5814847" y="951154"/>
            <a:ext cx="457200" cy="2215910"/>
            <a:chOff x="5814847" y="951152"/>
            <a:chExt cx="457200" cy="2215910"/>
          </a:xfrm>
        </p:grpSpPr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6096000" y="1185862"/>
              <a:ext cx="0" cy="198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20"/>
            <p:cNvSpPr>
              <a:spLocks noChangeArrowheads="1"/>
            </p:cNvSpPr>
            <p:nvPr/>
          </p:nvSpPr>
          <p:spPr bwMode="auto">
            <a:xfrm>
              <a:off x="5814847" y="951152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096000" y="3090860"/>
            <a:ext cx="2895600" cy="369332"/>
            <a:chOff x="6096000" y="3090862"/>
            <a:chExt cx="2895600" cy="369332"/>
          </a:xfrm>
        </p:grpSpPr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6096000" y="3167062"/>
              <a:ext cx="25146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21"/>
            <p:cNvSpPr>
              <a:spLocks noChangeArrowheads="1"/>
            </p:cNvSpPr>
            <p:nvPr/>
          </p:nvSpPr>
          <p:spPr bwMode="auto">
            <a:xfrm>
              <a:off x="8534400" y="3090862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E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43" name="Text Box 22"/>
          <p:cNvSpPr>
            <a:spLocks noChangeArrowheads="1"/>
          </p:cNvSpPr>
          <p:nvPr/>
        </p:nvSpPr>
        <p:spPr bwMode="auto">
          <a:xfrm>
            <a:off x="5814847" y="1671083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4" name="Text Box 23"/>
          <p:cNvSpPr>
            <a:spLocks noChangeArrowheads="1"/>
          </p:cNvSpPr>
          <p:nvPr/>
        </p:nvSpPr>
        <p:spPr bwMode="auto">
          <a:xfrm>
            <a:off x="7620000" y="3090862"/>
            <a:ext cx="457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5" name="Line 24"/>
          <p:cNvSpPr>
            <a:spLocks noChangeShapeType="1"/>
          </p:cNvSpPr>
          <p:nvPr/>
        </p:nvSpPr>
        <p:spPr bwMode="auto">
          <a:xfrm>
            <a:off x="6096000" y="1871662"/>
            <a:ext cx="1981200" cy="1295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5" grpId="0"/>
      <p:bldP spid="38" grpId="0" animBg="1"/>
      <p:bldP spid="39" grpId="0" animBg="1"/>
      <p:bldP spid="43" grpId="0"/>
      <p:bldP spid="44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789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789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 Box 5"/>
          <p:cNvSpPr>
            <a:spLocks noChangeArrowheads="1"/>
          </p:cNvSpPr>
          <p:nvPr/>
        </p:nvSpPr>
        <p:spPr bwMode="auto">
          <a:xfrm>
            <a:off x="609600" y="1080557"/>
            <a:ext cx="82296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∠β、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用尺规作一个三角形，使其一个内角等于∠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α，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另一个内角等于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∠β 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且∠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的对边等于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</a:p>
        </p:txBody>
      </p:sp>
      <p:grpSp>
        <p:nvGrpSpPr>
          <p:cNvPr id="39" name="Group 3"/>
          <p:cNvGrpSpPr/>
          <p:nvPr/>
        </p:nvGrpSpPr>
        <p:grpSpPr bwMode="auto">
          <a:xfrm>
            <a:off x="1143002" y="2952751"/>
            <a:ext cx="1673225" cy="673100"/>
            <a:chOff x="0" y="0"/>
            <a:chExt cx="1225" cy="454"/>
          </a:xfrm>
        </p:grpSpPr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0" y="454"/>
              <a:ext cx="122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0" y="0"/>
              <a:ext cx="1089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Text Box 10"/>
          <p:cNvSpPr>
            <a:spLocks noChangeArrowheads="1"/>
          </p:cNvSpPr>
          <p:nvPr/>
        </p:nvSpPr>
        <p:spPr bwMode="auto">
          <a:xfrm>
            <a:off x="1600200" y="3286126"/>
            <a:ext cx="4968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6248400" y="363855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Text Box 12"/>
          <p:cNvSpPr>
            <a:spLocks noChangeArrowheads="1"/>
          </p:cNvSpPr>
          <p:nvPr/>
        </p:nvSpPr>
        <p:spPr bwMode="auto">
          <a:xfrm>
            <a:off x="6810378" y="3181351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46" name="Group 11"/>
          <p:cNvGrpSpPr/>
          <p:nvPr/>
        </p:nvGrpSpPr>
        <p:grpSpPr bwMode="auto">
          <a:xfrm>
            <a:off x="3886200" y="2571750"/>
            <a:ext cx="1676400" cy="1143000"/>
            <a:chOff x="0" y="0"/>
            <a:chExt cx="1056" cy="720"/>
          </a:xfrm>
        </p:grpSpPr>
        <p:sp>
          <p:nvSpPr>
            <p:cNvPr id="53" name="Line 14"/>
            <p:cNvSpPr>
              <a:spLocks noChangeShapeType="1"/>
            </p:cNvSpPr>
            <p:nvPr/>
          </p:nvSpPr>
          <p:spPr bwMode="auto">
            <a:xfrm>
              <a:off x="0" y="720"/>
              <a:ext cx="1056" cy="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 flipV="1">
              <a:off x="0" y="0"/>
              <a:ext cx="384" cy="72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</p:spPr>
          <p:txBody>
            <a:bodyPr wrap="none"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 Box 17"/>
          <p:cNvSpPr>
            <a:spLocks noChangeArrowheads="1"/>
          </p:cNvSpPr>
          <p:nvPr/>
        </p:nvSpPr>
        <p:spPr bwMode="auto">
          <a:xfrm>
            <a:off x="3948963" y="3389722"/>
            <a:ext cx="4968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301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30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" y="129171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Text Box 38"/>
          <p:cNvSpPr>
            <a:spLocks noChangeArrowheads="1"/>
          </p:cNvSpPr>
          <p:nvPr/>
        </p:nvSpPr>
        <p:spPr bwMode="auto">
          <a:xfrm>
            <a:off x="768347" y="1479985"/>
            <a:ext cx="1511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解：作法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" name="Text Box 39"/>
          <p:cNvSpPr>
            <a:spLocks noChangeArrowheads="1"/>
          </p:cNvSpPr>
          <p:nvPr/>
        </p:nvSpPr>
        <p:spPr bwMode="auto">
          <a:xfrm>
            <a:off x="996947" y="1937185"/>
            <a:ext cx="2209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∠DAF=∠α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Text Box 40"/>
          <p:cNvSpPr>
            <a:spLocks noChangeArrowheads="1"/>
          </p:cNvSpPr>
          <p:nvPr/>
        </p:nvSpPr>
        <p:spPr bwMode="auto">
          <a:xfrm>
            <a:off x="996947" y="2470585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在射线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上截取线段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2" name="Text Box 41"/>
          <p:cNvSpPr>
            <a:spLocks noChangeArrowheads="1"/>
          </p:cNvSpPr>
          <p:nvPr/>
        </p:nvSpPr>
        <p:spPr bwMode="auto">
          <a:xfrm>
            <a:off x="996947" y="3003985"/>
            <a:ext cx="655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∠ABE=∠β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43"/>
          <p:cNvSpPr>
            <a:spLocks noChangeArrowheads="1"/>
          </p:cNvSpPr>
          <p:nvPr/>
        </p:nvSpPr>
        <p:spPr bwMode="auto">
          <a:xfrm>
            <a:off x="996951" y="3649460"/>
            <a:ext cx="327025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组合 5"/>
          <p:cNvGrpSpPr/>
          <p:nvPr/>
        </p:nvGrpSpPr>
        <p:grpSpPr bwMode="auto">
          <a:xfrm>
            <a:off x="268290" y="122239"/>
            <a:ext cx="2179359" cy="515641"/>
            <a:chOff x="279260" y="218396"/>
            <a:chExt cx="2179008" cy="51868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4" y="272690"/>
              <a:ext cx="1415544" cy="4643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096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096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2" name="TextBox 6"/>
          <p:cNvSpPr txBox="1">
            <a:spLocks noChangeArrowheads="1"/>
          </p:cNvSpPr>
          <p:nvPr/>
        </p:nvSpPr>
        <p:spPr bwMode="auto">
          <a:xfrm>
            <a:off x="2971804" y="969963"/>
            <a:ext cx="25003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28800" y="2038352"/>
            <a:ext cx="3810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学会了用尺规作三角形</a:t>
            </a:r>
          </a:p>
          <a:p>
            <a:pPr eaLnBrk="1" hangingPunct="1"/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进一步验证了全等三角形的条件．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77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8178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8186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8224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5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6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7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7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8221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2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3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8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8194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5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6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7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8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199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0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1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2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3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4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5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6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7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8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09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0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1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2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3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4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5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6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7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8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19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8220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9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8190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1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2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3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8179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066800" y="1200152"/>
            <a:ext cx="4953000" cy="216982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利用尺规不可作的直角三角形是（        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．已知斜边及一条直角边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．已知两条直角边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．已知两锐角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．已知一锐角及一直角边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1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6922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36928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36966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7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8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9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29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6963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4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5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0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36936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7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8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9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0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1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2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3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4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5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6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7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8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49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0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1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2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3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4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5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6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7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8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59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60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61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962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1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36932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3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5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36923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81" name="Text Box 3"/>
          <p:cNvSpPr txBox="1">
            <a:spLocks noChangeArrowheads="1"/>
          </p:cNvSpPr>
          <p:nvPr/>
        </p:nvSpPr>
        <p:spPr bwMode="auto">
          <a:xfrm>
            <a:off x="659956" y="1104312"/>
            <a:ext cx="7874447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、已知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kumimoji="1" lang="en-GB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a，b</a:t>
            </a:r>
            <a:r>
              <a:rPr kumimoji="1" lang="zh-CN" altLang="en-GB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，求作△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，使其有一个内角等于∠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，且∠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的对边等于</a:t>
            </a:r>
            <a:r>
              <a:rPr kumimoji="1"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a，</a:t>
            </a:r>
            <a:r>
              <a:rPr kumimoji="1" lang="zh-CN" altLang="en-GB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另有一边等于</a:t>
            </a:r>
            <a:r>
              <a:rPr kumimoji="1" lang="en-GB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" name="Line 4"/>
          <p:cNvSpPr>
            <a:spLocks noChangeShapeType="1"/>
          </p:cNvSpPr>
          <p:nvPr/>
        </p:nvSpPr>
        <p:spPr bwMode="auto">
          <a:xfrm>
            <a:off x="990600" y="38100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1371600" y="3276600"/>
            <a:ext cx="4572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4" name="Line 6"/>
          <p:cNvSpPr>
            <a:spLocks noChangeShapeType="1"/>
          </p:cNvSpPr>
          <p:nvPr/>
        </p:nvSpPr>
        <p:spPr bwMode="auto">
          <a:xfrm>
            <a:off x="2819400" y="3810000"/>
            <a:ext cx="1905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3505200" y="3276600"/>
            <a:ext cx="4572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86" name="Group 8"/>
          <p:cNvGrpSpPr/>
          <p:nvPr/>
        </p:nvGrpSpPr>
        <p:grpSpPr bwMode="auto">
          <a:xfrm>
            <a:off x="5257800" y="2576513"/>
            <a:ext cx="2362200" cy="1219200"/>
            <a:chOff x="3840" y="1584"/>
            <a:chExt cx="1488" cy="768"/>
          </a:xfrm>
        </p:grpSpPr>
        <p:grpSp>
          <p:nvGrpSpPr>
            <p:cNvPr id="87" name="Group 9"/>
            <p:cNvGrpSpPr/>
            <p:nvPr/>
          </p:nvGrpSpPr>
          <p:grpSpPr bwMode="auto">
            <a:xfrm>
              <a:off x="3840" y="1584"/>
              <a:ext cx="1488" cy="768"/>
              <a:chOff x="3408" y="1968"/>
              <a:chExt cx="1488" cy="768"/>
            </a:xfrm>
          </p:grpSpPr>
          <p:sp>
            <p:nvSpPr>
              <p:cNvPr id="89" name="Line 10"/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Line 11"/>
              <p:cNvSpPr>
                <a:spLocks noChangeShapeType="1"/>
              </p:cNvSpPr>
              <p:nvPr/>
            </p:nvSpPr>
            <p:spPr bwMode="auto">
              <a:xfrm flipV="1">
                <a:off x="3408" y="1968"/>
                <a:ext cx="1104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8" name="Arc 12"/>
            <p:cNvSpPr/>
            <p:nvPr/>
          </p:nvSpPr>
          <p:spPr bwMode="auto">
            <a:xfrm>
              <a:off x="4080" y="2160"/>
              <a:ext cx="4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91" name="Text Box 13"/>
          <p:cNvSpPr txBox="1">
            <a:spLocks noChangeArrowheads="1"/>
          </p:cNvSpPr>
          <p:nvPr/>
        </p:nvSpPr>
        <p:spPr bwMode="auto">
          <a:xfrm>
            <a:off x="5715000" y="3440668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4034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4042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4080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1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2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3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3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4077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8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9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4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4050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1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2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3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4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55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56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57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58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59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0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1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2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3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4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5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6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7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8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69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0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1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2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3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4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5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44076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5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4046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7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8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9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4035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4041" name="Rectangle 59"/>
          <p:cNvSpPr>
            <a:spLocks noChangeArrowheads="1"/>
          </p:cNvSpPr>
          <p:nvPr/>
        </p:nvSpPr>
        <p:spPr bwMode="auto">
          <a:xfrm>
            <a:off x="569913" y="3551209"/>
            <a:ext cx="31290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en-US"/>
          </a:p>
        </p:txBody>
      </p:sp>
      <p:sp>
        <p:nvSpPr>
          <p:cNvPr id="75777" name="AutoShape 1" descr=" "/>
          <p:cNvSpPr>
            <a:spLocks noChangeAspect="1" noChangeArrowheads="1"/>
          </p:cNvSpPr>
          <p:nvPr/>
        </p:nvSpPr>
        <p:spPr bwMode="auto">
          <a:xfrm>
            <a:off x="4" y="809625"/>
            <a:ext cx="151447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3" y="62496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3" y="62496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569656" y="943465"/>
            <a:ext cx="8345744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．如图，已知∠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，按如下步骤作图：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）以点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为圆心，适当长为半径画弧，交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OA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OB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lvl="0">
              <a:lnSpc>
                <a:spcPct val="150000"/>
              </a:lnSpc>
            </a:pP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）分别以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kumimoji="0" lang="zh-CN" alt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为圆心，大于</a:t>
            </a:r>
            <a:r>
              <a:rPr kumimoji="0" lang="en-US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/2DE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的长为半径画弧，两弧在∠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的内部相交于点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lvl="0" eaLnBrk="0" hangingPunct="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）画射线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lvl="0" eaLnBrk="0" hangingPunct="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根据上述作图步骤，试说明为什么射线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59" name="图片 58" descr="401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477000" y="2647950"/>
            <a:ext cx="2286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798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893" y="272616"/>
              <a:ext cx="1415431" cy="46376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4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74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393" y="2221708"/>
            <a:ext cx="3643312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25" y="3057527"/>
            <a:ext cx="642938" cy="6381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1752600" y="1504950"/>
            <a:ext cx="6400800" cy="92333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在分别给出的两角夹边、两边夹角和三边的条件下，能够利用尺规作三角形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752600" y="3179837"/>
            <a:ext cx="6400800" cy="507831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能结合三角形全等的条件与同伴交流作图过程和结果的合理性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819400" y="1848475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8306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893" y="272650"/>
              <a:ext cx="1415431" cy="4640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46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946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 Box 3"/>
          <p:cNvSpPr>
            <a:spLocks noChangeArrowheads="1"/>
          </p:cNvSpPr>
          <p:nvPr/>
        </p:nvSpPr>
        <p:spPr bwMode="auto">
          <a:xfrm>
            <a:off x="523060" y="1074099"/>
            <a:ext cx="823994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457200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豆豆书上的三角形被墨迹污染了一部分，他想在作业本上画出一个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与书上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完全一样的三角形，他该怎么办？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752600" y="3562350"/>
            <a:ext cx="3200400" cy="762000"/>
            <a:chOff x="779463" y="3690938"/>
            <a:chExt cx="3200400" cy="762000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779463" y="4452938"/>
              <a:ext cx="3200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779463" y="3690938"/>
              <a:ext cx="1295400" cy="76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065463" y="3690938"/>
              <a:ext cx="914400" cy="76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2" name="Text Box 12"/>
          <p:cNvSpPr>
            <a:spLocks noChangeArrowheads="1"/>
          </p:cNvSpPr>
          <p:nvPr/>
        </p:nvSpPr>
        <p:spPr bwMode="auto">
          <a:xfrm>
            <a:off x="4916214" y="2673521"/>
            <a:ext cx="28194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你能帮他画出来吗？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5"/>
          <p:cNvSpPr txBox="1"/>
          <p:nvPr/>
        </p:nvSpPr>
        <p:spPr bwMode="auto">
          <a:xfrm>
            <a:off x="2895600" y="654051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已知三角形（两角一边）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48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050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050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46129" y="1906589"/>
            <a:ext cx="26828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kumimoji="1"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 Box 5"/>
          <p:cNvSpPr>
            <a:spLocks noChangeArrowheads="1"/>
          </p:cNvSpPr>
          <p:nvPr/>
        </p:nvSpPr>
        <p:spPr bwMode="auto">
          <a:xfrm>
            <a:off x="838200" y="1212872"/>
            <a:ext cx="403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三角形的基本元素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9"/>
          <p:cNvSpPr>
            <a:spLocks noChangeArrowheads="1"/>
          </p:cNvSpPr>
          <p:nvPr/>
        </p:nvSpPr>
        <p:spPr bwMode="auto">
          <a:xfrm>
            <a:off x="3086100" y="1211285"/>
            <a:ext cx="495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4" name="Text Box 10"/>
          <p:cNvSpPr>
            <a:spLocks noChangeArrowheads="1"/>
          </p:cNvSpPr>
          <p:nvPr/>
        </p:nvSpPr>
        <p:spPr bwMode="auto">
          <a:xfrm>
            <a:off x="3886200" y="1200150"/>
            <a:ext cx="50103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5" name="Text Box 5"/>
          <p:cNvSpPr>
            <a:spLocks noChangeArrowheads="1"/>
          </p:cNvSpPr>
          <p:nvPr/>
        </p:nvSpPr>
        <p:spPr bwMode="auto">
          <a:xfrm>
            <a:off x="762001" y="1657350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、已知三角形的两角及其夹边，求作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这个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6" name="Text Box 6"/>
          <p:cNvSpPr>
            <a:spLocks noChangeArrowheads="1"/>
          </p:cNvSpPr>
          <p:nvPr/>
        </p:nvSpPr>
        <p:spPr bwMode="auto">
          <a:xfrm>
            <a:off x="838200" y="2190750"/>
            <a:ext cx="274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7" name="Text Box 7"/>
          <p:cNvSpPr>
            <a:spLocks noChangeArrowheads="1"/>
          </p:cNvSpPr>
          <p:nvPr/>
        </p:nvSpPr>
        <p:spPr bwMode="auto">
          <a:xfrm>
            <a:off x="877615" y="3923268"/>
            <a:ext cx="5029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求作：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∠A=∠α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∠B=∠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827089" y="3521077"/>
            <a:ext cx="1839912" cy="41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square">
            <a:spAutoFit/>
          </a:bodyPr>
          <a:lstStyle/>
          <a:p>
            <a:endParaRPr lang="zh-CN" alt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827092" y="2800352"/>
            <a:ext cx="172878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square">
            <a:spAutoFit/>
          </a:bodyPr>
          <a:lstStyle/>
          <a:p>
            <a:endParaRPr lang="zh-CN" alt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3581404" y="3627440"/>
            <a:ext cx="18002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3581404" y="2114550"/>
            <a:ext cx="1008063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6134100" y="3548062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3" name="Text Box 17"/>
          <p:cNvSpPr>
            <a:spLocks noChangeArrowheads="1"/>
          </p:cNvSpPr>
          <p:nvPr/>
        </p:nvSpPr>
        <p:spPr bwMode="auto">
          <a:xfrm>
            <a:off x="1447804" y="3105151"/>
            <a:ext cx="576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α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4" name="Text Box 18"/>
          <p:cNvSpPr>
            <a:spLocks noChangeArrowheads="1"/>
          </p:cNvSpPr>
          <p:nvPr/>
        </p:nvSpPr>
        <p:spPr bwMode="auto">
          <a:xfrm>
            <a:off x="3941763" y="3108325"/>
            <a:ext cx="57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β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5" name="Text Box 19"/>
          <p:cNvSpPr>
            <a:spLocks noChangeArrowheads="1"/>
          </p:cNvSpPr>
          <p:nvPr/>
        </p:nvSpPr>
        <p:spPr bwMode="auto">
          <a:xfrm>
            <a:off x="6781800" y="3028951"/>
            <a:ext cx="57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utoUpdateAnimBg="0"/>
      <p:bldP spid="1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2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5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15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" name="矩形 69"/>
          <p:cNvSpPr/>
          <p:nvPr/>
        </p:nvSpPr>
        <p:spPr>
          <a:xfrm>
            <a:off x="3021173" y="916347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已知三角形（两角一边）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" name="Text Box 21"/>
          <p:cNvSpPr>
            <a:spLocks noChangeArrowheads="1"/>
          </p:cNvSpPr>
          <p:nvPr/>
        </p:nvSpPr>
        <p:spPr bwMode="auto">
          <a:xfrm>
            <a:off x="2779847" y="3545721"/>
            <a:ext cx="26955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你能作出这个三角形吗？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372705" y="1745320"/>
            <a:ext cx="3345208" cy="1454126"/>
            <a:chOff x="3401591" y="5191336"/>
            <a:chExt cx="2375098" cy="1067965"/>
          </a:xfrm>
        </p:grpSpPr>
        <p:sp>
          <p:nvSpPr>
            <p:cNvPr id="73" name="Text Box 28"/>
            <p:cNvSpPr>
              <a:spLocks noChangeArrowheads="1"/>
            </p:cNvSpPr>
            <p:nvPr/>
          </p:nvSpPr>
          <p:spPr bwMode="auto">
            <a:xfrm>
              <a:off x="4138613" y="5643563"/>
              <a:ext cx="576262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α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grpSp>
          <p:nvGrpSpPr>
            <p:cNvPr id="74" name="Group 18"/>
            <p:cNvGrpSpPr/>
            <p:nvPr/>
          </p:nvGrpSpPr>
          <p:grpSpPr bwMode="auto">
            <a:xfrm>
              <a:off x="3581400" y="5419725"/>
              <a:ext cx="1800225" cy="609600"/>
              <a:chOff x="0" y="0"/>
              <a:chExt cx="1134" cy="384"/>
            </a:xfrm>
          </p:grpSpPr>
          <p:sp>
            <p:nvSpPr>
              <p:cNvPr id="80" name="Line 26"/>
              <p:cNvSpPr>
                <a:spLocks noChangeShapeType="1"/>
              </p:cNvSpPr>
              <p:nvPr/>
            </p:nvSpPr>
            <p:spPr bwMode="auto">
              <a:xfrm flipV="1">
                <a:off x="2" y="0"/>
                <a:ext cx="889" cy="36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1" name="Line 31"/>
              <p:cNvSpPr>
                <a:spLocks noChangeShapeType="1"/>
              </p:cNvSpPr>
              <p:nvPr/>
            </p:nvSpPr>
            <p:spPr bwMode="auto">
              <a:xfrm flipH="1">
                <a:off x="0" y="384"/>
                <a:ext cx="113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2" name="Line 32"/>
              <p:cNvSpPr>
                <a:spLocks noChangeShapeType="1"/>
              </p:cNvSpPr>
              <p:nvPr/>
            </p:nvSpPr>
            <p:spPr bwMode="auto">
              <a:xfrm flipH="1" flipV="1">
                <a:off x="891" y="0"/>
                <a:ext cx="240" cy="3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5" name="Text Box 34"/>
            <p:cNvSpPr>
              <a:spLocks noChangeArrowheads="1"/>
            </p:cNvSpPr>
            <p:nvPr/>
          </p:nvSpPr>
          <p:spPr bwMode="auto">
            <a:xfrm>
              <a:off x="4786313" y="5630863"/>
              <a:ext cx="500062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β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76" name="Text Box 36"/>
            <p:cNvSpPr>
              <a:spLocks noChangeArrowheads="1"/>
            </p:cNvSpPr>
            <p:nvPr/>
          </p:nvSpPr>
          <p:spPr bwMode="auto">
            <a:xfrm>
              <a:off x="3401591" y="5874650"/>
              <a:ext cx="647700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77" name="Text Box 37"/>
            <p:cNvSpPr>
              <a:spLocks noChangeArrowheads="1"/>
            </p:cNvSpPr>
            <p:nvPr/>
          </p:nvSpPr>
          <p:spPr bwMode="auto">
            <a:xfrm>
              <a:off x="5357589" y="5880421"/>
              <a:ext cx="419100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B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78" name="Text Box 38"/>
            <p:cNvSpPr>
              <a:spLocks noChangeArrowheads="1"/>
            </p:cNvSpPr>
            <p:nvPr/>
          </p:nvSpPr>
          <p:spPr bwMode="auto">
            <a:xfrm>
              <a:off x="4872593" y="5191336"/>
              <a:ext cx="647700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79" name="Text Box 39"/>
            <p:cNvSpPr>
              <a:spLocks noChangeArrowheads="1"/>
            </p:cNvSpPr>
            <p:nvPr/>
          </p:nvSpPr>
          <p:spPr bwMode="auto">
            <a:xfrm>
              <a:off x="4419600" y="5988050"/>
              <a:ext cx="304800" cy="271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Calibri" panose="020F0502020204030204" pitchFamily="34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</p:grpSp>
      <p:sp>
        <p:nvSpPr>
          <p:cNvPr id="83" name="AutoShape 42"/>
          <p:cNvSpPr>
            <a:spLocks noChangeArrowheads="1"/>
          </p:cNvSpPr>
          <p:nvPr/>
        </p:nvSpPr>
        <p:spPr bwMode="auto">
          <a:xfrm>
            <a:off x="4414889" y="2139161"/>
            <a:ext cx="3962400" cy="627543"/>
          </a:xfrm>
          <a:prstGeom prst="cloudCallout">
            <a:avLst>
              <a:gd name="adj1" fmla="val -50352"/>
              <a:gd name="adj2" fmla="val 53657"/>
            </a:avLst>
          </a:prstGeom>
          <a:noFill/>
          <a:ln w="19050">
            <a:solidFill>
              <a:schemeClr val="tx2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假设这个三角形已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作出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ldLvl="0" autoUpdateAnimBg="0"/>
      <p:bldP spid="83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54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254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5" name="标题 5"/>
          <p:cNvSpPr txBox="1"/>
          <p:nvPr/>
        </p:nvSpPr>
        <p:spPr bwMode="auto">
          <a:xfrm>
            <a:off x="2831043" y="747327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已知三角形（两角一边）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Text Box 3"/>
          <p:cNvSpPr>
            <a:spLocks noChangeArrowheads="1"/>
          </p:cNvSpPr>
          <p:nvPr/>
        </p:nvSpPr>
        <p:spPr bwMode="auto">
          <a:xfrm>
            <a:off x="957263" y="1320740"/>
            <a:ext cx="7416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、已知三角形的两角及其夹边，求作这个三角形.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7" name="Text Box 4"/>
          <p:cNvSpPr>
            <a:spLocks noChangeArrowheads="1"/>
          </p:cNvSpPr>
          <p:nvPr/>
        </p:nvSpPr>
        <p:spPr bwMode="auto">
          <a:xfrm>
            <a:off x="957267" y="3238440"/>
            <a:ext cx="61293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对于边和角，你想先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再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最后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_____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 flipV="1">
            <a:off x="3084513" y="2128778"/>
            <a:ext cx="1411288" cy="58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 flipH="1">
            <a:off x="3081341" y="2738378"/>
            <a:ext cx="18002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 flipH="1" flipV="1">
            <a:off x="4495801" y="2128780"/>
            <a:ext cx="381000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Text Box 10"/>
          <p:cNvSpPr>
            <a:spLocks noChangeArrowheads="1"/>
          </p:cNvSpPr>
          <p:nvPr/>
        </p:nvSpPr>
        <p:spPr bwMode="auto">
          <a:xfrm>
            <a:off x="3571876" y="2400240"/>
            <a:ext cx="5762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2" name="Text Box 12"/>
          <p:cNvSpPr>
            <a:spLocks noChangeArrowheads="1"/>
          </p:cNvSpPr>
          <p:nvPr/>
        </p:nvSpPr>
        <p:spPr bwMode="auto">
          <a:xfrm>
            <a:off x="4291017" y="2328803"/>
            <a:ext cx="500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3" name="Text Box 13"/>
          <p:cNvSpPr>
            <a:spLocks noChangeArrowheads="1"/>
          </p:cNvSpPr>
          <p:nvPr/>
        </p:nvSpPr>
        <p:spPr bwMode="auto">
          <a:xfrm>
            <a:off x="2557463" y="247644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4" name="Text Box 14"/>
          <p:cNvSpPr>
            <a:spLocks noChangeArrowheads="1"/>
          </p:cNvSpPr>
          <p:nvPr/>
        </p:nvSpPr>
        <p:spPr bwMode="auto">
          <a:xfrm>
            <a:off x="4919663" y="2462153"/>
            <a:ext cx="4191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5" name="Text Box 15"/>
          <p:cNvSpPr>
            <a:spLocks noChangeArrowheads="1"/>
          </p:cNvSpPr>
          <p:nvPr/>
        </p:nvSpPr>
        <p:spPr bwMode="auto">
          <a:xfrm>
            <a:off x="4233863" y="163824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6" name="Text Box 16"/>
          <p:cNvSpPr>
            <a:spLocks noChangeArrowheads="1"/>
          </p:cNvSpPr>
          <p:nvPr/>
        </p:nvSpPr>
        <p:spPr bwMode="auto">
          <a:xfrm>
            <a:off x="4233863" y="2095440"/>
            <a:ext cx="304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7" name="Text Box 81"/>
          <p:cNvSpPr>
            <a:spLocks noChangeArrowheads="1"/>
          </p:cNvSpPr>
          <p:nvPr/>
        </p:nvSpPr>
        <p:spPr bwMode="auto">
          <a:xfrm>
            <a:off x="3657600" y="3238440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8" name="Text Box 82"/>
          <p:cNvSpPr>
            <a:spLocks noChangeArrowheads="1"/>
          </p:cNvSpPr>
          <p:nvPr/>
        </p:nvSpPr>
        <p:spPr bwMode="auto">
          <a:xfrm>
            <a:off x="6400800" y="3269218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69" name="Text Box 83"/>
          <p:cNvSpPr>
            <a:spLocks noChangeArrowheads="1"/>
          </p:cNvSpPr>
          <p:nvPr/>
        </p:nvSpPr>
        <p:spPr bwMode="auto">
          <a:xfrm>
            <a:off x="4876800" y="3238440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边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ldLvl="0" autoUpdateAnimBg="0"/>
      <p:bldP spid="68" grpId="0" bldLvl="0" autoUpdateAnimBg="0"/>
      <p:bldP spid="69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57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357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36"/>
          <p:cNvSpPr>
            <a:spLocks noChangeArrowheads="1"/>
          </p:cNvSpPr>
          <p:nvPr/>
        </p:nvSpPr>
        <p:spPr bwMode="auto">
          <a:xfrm>
            <a:off x="755650" y="3046413"/>
            <a:ext cx="38877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sym typeface="宋体" panose="02010600030101010101" pitchFamily="2" charset="-122"/>
            </a:endParaRPr>
          </a:p>
        </p:txBody>
      </p:sp>
      <p:sp>
        <p:nvSpPr>
          <p:cNvPr id="10" name="Text Box 38"/>
          <p:cNvSpPr>
            <a:spLocks noChangeArrowheads="1"/>
          </p:cNvSpPr>
          <p:nvPr/>
        </p:nvSpPr>
        <p:spPr bwMode="auto">
          <a:xfrm>
            <a:off x="413544" y="2341328"/>
            <a:ext cx="1511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作法：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Text Box 39"/>
          <p:cNvSpPr>
            <a:spLocks noChangeArrowheads="1"/>
          </p:cNvSpPr>
          <p:nvPr/>
        </p:nvSpPr>
        <p:spPr bwMode="auto">
          <a:xfrm>
            <a:off x="381000" y="2751138"/>
            <a:ext cx="22717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∠DAF=∠α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2" name="Text Box 40"/>
          <p:cNvSpPr>
            <a:spLocks noChangeArrowheads="1"/>
          </p:cNvSpPr>
          <p:nvPr/>
        </p:nvSpPr>
        <p:spPr bwMode="auto">
          <a:xfrm>
            <a:off x="381000" y="3181350"/>
            <a:ext cx="57610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在射线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上截取线段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41"/>
          <p:cNvSpPr>
            <a:spLocks noChangeArrowheads="1"/>
          </p:cNvSpPr>
          <p:nvPr/>
        </p:nvSpPr>
        <p:spPr bwMode="auto">
          <a:xfrm>
            <a:off x="381000" y="3562350"/>
            <a:ext cx="6553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为顶点，以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为一边，作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∠ABE=∠β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4" name="Text Box 43"/>
          <p:cNvSpPr>
            <a:spLocks noChangeArrowheads="1"/>
          </p:cNvSpPr>
          <p:nvPr/>
        </p:nvSpPr>
        <p:spPr bwMode="auto">
          <a:xfrm>
            <a:off x="413544" y="4031179"/>
            <a:ext cx="301545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就是所求作的三角形.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4924429" y="2760663"/>
            <a:ext cx="2752725" cy="0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46"/>
          <p:cNvSpPr>
            <a:spLocks noChangeShapeType="1"/>
          </p:cNvSpPr>
          <p:nvPr/>
        </p:nvSpPr>
        <p:spPr bwMode="auto">
          <a:xfrm flipV="1">
            <a:off x="4924429" y="1609725"/>
            <a:ext cx="2536825" cy="1150938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51"/>
          <p:cNvSpPr>
            <a:spLocks noChangeArrowheads="1"/>
          </p:cNvSpPr>
          <p:nvPr/>
        </p:nvSpPr>
        <p:spPr bwMode="auto">
          <a:xfrm>
            <a:off x="7284764" y="1306790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D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8" name="Text Box 52"/>
          <p:cNvSpPr>
            <a:spLocks noChangeArrowheads="1"/>
          </p:cNvSpPr>
          <p:nvPr/>
        </p:nvSpPr>
        <p:spPr bwMode="auto">
          <a:xfrm>
            <a:off x="4627563" y="2524681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9" name="Text Box 53"/>
          <p:cNvSpPr>
            <a:spLocks noChangeArrowheads="1"/>
          </p:cNvSpPr>
          <p:nvPr/>
        </p:nvSpPr>
        <p:spPr bwMode="auto">
          <a:xfrm>
            <a:off x="7588907" y="2575996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F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0" name="Text Box 57"/>
          <p:cNvSpPr>
            <a:spLocks noChangeArrowheads="1"/>
          </p:cNvSpPr>
          <p:nvPr/>
        </p:nvSpPr>
        <p:spPr bwMode="auto">
          <a:xfrm>
            <a:off x="6451604" y="2689225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2" name="Line 64"/>
          <p:cNvSpPr>
            <a:spLocks noChangeShapeType="1"/>
          </p:cNvSpPr>
          <p:nvPr/>
        </p:nvSpPr>
        <p:spPr bwMode="auto">
          <a:xfrm flipH="1" flipV="1">
            <a:off x="6021391" y="1336677"/>
            <a:ext cx="866775" cy="1414463"/>
          </a:xfrm>
          <a:prstGeom prst="line">
            <a:avLst/>
          </a:prstGeom>
          <a:noFill/>
          <a:ln w="38100">
            <a:solidFill>
              <a:srgbClr val="FFFF61"/>
            </a:solidFill>
            <a:round/>
          </a:ln>
        </p:spPr>
        <p:txBody>
          <a:bodyPr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Text Box 65"/>
          <p:cNvSpPr>
            <a:spLocks noChangeArrowheads="1"/>
          </p:cNvSpPr>
          <p:nvPr/>
        </p:nvSpPr>
        <p:spPr bwMode="auto">
          <a:xfrm>
            <a:off x="6019800" y="1809750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4" name="Text Box 66"/>
          <p:cNvSpPr>
            <a:spLocks noChangeArrowheads="1"/>
          </p:cNvSpPr>
          <p:nvPr/>
        </p:nvSpPr>
        <p:spPr bwMode="auto">
          <a:xfrm>
            <a:off x="5795966" y="1186852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E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5" name="Text Box 68"/>
          <p:cNvSpPr>
            <a:spLocks noChangeArrowheads="1"/>
          </p:cNvSpPr>
          <p:nvPr/>
        </p:nvSpPr>
        <p:spPr bwMode="auto">
          <a:xfrm>
            <a:off x="4343400" y="4019550"/>
            <a:ext cx="3643312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你所作的三角形与同伴所作的三角形比较，它们全等吗？为什么？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26" name="Group 27"/>
          <p:cNvGrpSpPr/>
          <p:nvPr/>
        </p:nvGrpSpPr>
        <p:grpSpPr bwMode="auto">
          <a:xfrm>
            <a:off x="1452567" y="1200150"/>
            <a:ext cx="1800225" cy="609600"/>
            <a:chOff x="0" y="0"/>
            <a:chExt cx="1134" cy="384"/>
          </a:xfrm>
        </p:grpSpPr>
        <p:sp>
          <p:nvSpPr>
            <p:cNvPr id="27" name="Line 70"/>
            <p:cNvSpPr>
              <a:spLocks noChangeShapeType="1"/>
            </p:cNvSpPr>
            <p:nvPr/>
          </p:nvSpPr>
          <p:spPr bwMode="auto">
            <a:xfrm flipV="1">
              <a:off x="2" y="0"/>
              <a:ext cx="889" cy="3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Line 71"/>
            <p:cNvSpPr>
              <a:spLocks noChangeShapeType="1"/>
            </p:cNvSpPr>
            <p:nvPr/>
          </p:nvSpPr>
          <p:spPr bwMode="auto">
            <a:xfrm flipH="1">
              <a:off x="0" y="384"/>
              <a:ext cx="113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Line 72"/>
            <p:cNvSpPr>
              <a:spLocks noChangeShapeType="1"/>
            </p:cNvSpPr>
            <p:nvPr/>
          </p:nvSpPr>
          <p:spPr bwMode="auto">
            <a:xfrm flipH="1" flipV="1">
              <a:off x="891" y="0"/>
              <a:ext cx="240" cy="3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 Box 74"/>
          <p:cNvSpPr>
            <a:spLocks noChangeArrowheads="1"/>
          </p:cNvSpPr>
          <p:nvPr/>
        </p:nvSpPr>
        <p:spPr bwMode="auto">
          <a:xfrm>
            <a:off x="1933579" y="1446214"/>
            <a:ext cx="576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α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1" name="Text Box 76"/>
          <p:cNvSpPr>
            <a:spLocks noChangeArrowheads="1"/>
          </p:cNvSpPr>
          <p:nvPr/>
        </p:nvSpPr>
        <p:spPr bwMode="auto">
          <a:xfrm>
            <a:off x="2652713" y="1381125"/>
            <a:ext cx="5000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β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2" name="Text Box 77"/>
          <p:cNvSpPr>
            <a:spLocks noChangeArrowheads="1"/>
          </p:cNvSpPr>
          <p:nvPr/>
        </p:nvSpPr>
        <p:spPr bwMode="auto">
          <a:xfrm>
            <a:off x="1169194" y="1578773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3" name="Text Box 78"/>
          <p:cNvSpPr>
            <a:spLocks noChangeArrowheads="1"/>
          </p:cNvSpPr>
          <p:nvPr/>
        </p:nvSpPr>
        <p:spPr bwMode="auto">
          <a:xfrm>
            <a:off x="3219451" y="1581150"/>
            <a:ext cx="4191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Text Box 79"/>
          <p:cNvSpPr>
            <a:spLocks noChangeArrowheads="1"/>
          </p:cNvSpPr>
          <p:nvPr/>
        </p:nvSpPr>
        <p:spPr bwMode="auto">
          <a:xfrm>
            <a:off x="2605088" y="906464"/>
            <a:ext cx="647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Text Box 80"/>
          <p:cNvSpPr>
            <a:spLocks noChangeArrowheads="1"/>
          </p:cNvSpPr>
          <p:nvPr/>
        </p:nvSpPr>
        <p:spPr bwMode="auto">
          <a:xfrm>
            <a:off x="2347913" y="1751014"/>
            <a:ext cx="304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6" name="标题 5"/>
          <p:cNvSpPr txBox="1"/>
          <p:nvPr/>
        </p:nvSpPr>
        <p:spPr bwMode="auto">
          <a:xfrm>
            <a:off x="3031579" y="615786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已知三角形（两角一边）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5" grpId="0" animBg="1"/>
      <p:bldP spid="16" grpId="0" animBg="1"/>
      <p:bldP spid="17" grpId="0" bldLvl="0" autoUpdateAnimBg="0"/>
      <p:bldP spid="18" grpId="0" bldLvl="0" autoUpdateAnimBg="0"/>
      <p:bldP spid="19" grpId="0" bldLvl="0" autoUpdateAnimBg="0"/>
      <p:bldP spid="20" grpId="0" bldLvl="0" autoUpdateAnimBg="0"/>
      <p:bldP spid="22" grpId="0" animBg="1"/>
      <p:bldP spid="23" grpId="0" bldLvl="0" autoUpdateAnimBg="0"/>
      <p:bldP spid="24" grpId="0" bldLvl="0" autoUpdateAnimBg="0"/>
      <p:bldP spid="2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60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560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5"/>
          <p:cNvSpPr>
            <a:spLocks noChangeArrowheads="1"/>
          </p:cNvSpPr>
          <p:nvPr/>
        </p:nvSpPr>
        <p:spPr bwMode="auto">
          <a:xfrm>
            <a:off x="822325" y="1116129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、已知三角形的两角及其夹边，求作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这个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三角形.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" name="Text Box 6"/>
          <p:cNvSpPr>
            <a:spLocks noChangeArrowheads="1"/>
          </p:cNvSpPr>
          <p:nvPr/>
        </p:nvSpPr>
        <p:spPr bwMode="auto">
          <a:xfrm>
            <a:off x="870747" y="1761010"/>
            <a:ext cx="28622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回顾刚才作三角形的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顺序：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Text Box 8"/>
          <p:cNvSpPr>
            <a:spLocks noChangeArrowheads="1"/>
          </p:cNvSpPr>
          <p:nvPr/>
        </p:nvSpPr>
        <p:spPr bwMode="auto">
          <a:xfrm>
            <a:off x="3581400" y="19621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2" name="Text Box 9"/>
          <p:cNvSpPr>
            <a:spLocks noChangeArrowheads="1"/>
          </p:cNvSpPr>
          <p:nvPr/>
        </p:nvSpPr>
        <p:spPr bwMode="auto">
          <a:xfrm>
            <a:off x="7086600" y="20383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3" name="Text Box 10"/>
          <p:cNvSpPr>
            <a:spLocks noChangeArrowheads="1"/>
          </p:cNvSpPr>
          <p:nvPr/>
        </p:nvSpPr>
        <p:spPr bwMode="auto">
          <a:xfrm>
            <a:off x="5257800" y="2038350"/>
            <a:ext cx="6492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205287" y="18302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005512" y="18302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6" name="Text Box 13"/>
          <p:cNvSpPr>
            <a:spLocks noChangeArrowheads="1"/>
          </p:cNvSpPr>
          <p:nvPr/>
        </p:nvSpPr>
        <p:spPr bwMode="auto">
          <a:xfrm>
            <a:off x="4492629" y="3694113"/>
            <a:ext cx="9350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夹边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9271191">
            <a:off x="5140329" y="3054233"/>
            <a:ext cx="865187" cy="733663"/>
          </a:xfrm>
          <a:prstGeom prst="rightArrow">
            <a:avLst>
              <a:gd name="adj1" fmla="val 50000"/>
              <a:gd name="adj2" fmla="val 74890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 rot="1986047">
            <a:off x="5211762" y="4205171"/>
            <a:ext cx="865188" cy="733663"/>
          </a:xfrm>
          <a:prstGeom prst="rightArrow">
            <a:avLst>
              <a:gd name="adj1" fmla="val 50000"/>
              <a:gd name="adj2" fmla="val 74835"/>
            </a:avLst>
          </a:prstGeom>
          <a:gradFill rotWithShape="1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9" name="Text Box 16"/>
          <p:cNvSpPr>
            <a:spLocks noChangeArrowheads="1"/>
          </p:cNvSpPr>
          <p:nvPr/>
        </p:nvSpPr>
        <p:spPr bwMode="auto">
          <a:xfrm>
            <a:off x="6003929" y="2830513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20" name="Text Box 17"/>
          <p:cNvSpPr>
            <a:spLocks noChangeArrowheads="1"/>
          </p:cNvSpPr>
          <p:nvPr/>
        </p:nvSpPr>
        <p:spPr bwMode="auto">
          <a:xfrm>
            <a:off x="6076951" y="4557713"/>
            <a:ext cx="6492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黑体" panose="02010609060101010101" pitchFamily="49" charset="-122"/>
              </a:rPr>
              <a:t>角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grpSp>
        <p:nvGrpSpPr>
          <p:cNvPr id="21" name="Group 14"/>
          <p:cNvGrpSpPr/>
          <p:nvPr/>
        </p:nvGrpSpPr>
        <p:grpSpPr bwMode="auto">
          <a:xfrm>
            <a:off x="762000" y="3257552"/>
            <a:ext cx="2951162" cy="720489"/>
            <a:chOff x="0" y="0"/>
            <a:chExt cx="1859" cy="816"/>
          </a:xfrm>
        </p:grpSpPr>
        <p:sp>
          <p:nvSpPr>
            <p:cNvPr id="22" name="Text Box 19"/>
            <p:cNvSpPr>
              <a:spLocks noChangeArrowheads="1"/>
            </p:cNvSpPr>
            <p:nvPr/>
          </p:nvSpPr>
          <p:spPr bwMode="auto">
            <a:xfrm>
              <a:off x="288" y="173"/>
              <a:ext cx="1452" cy="4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黑体" panose="02010609060101010101" pitchFamily="49" charset="-122"/>
                </a:rPr>
                <a:t>还有没有其他的作法？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endParaRPr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0" y="0"/>
              <a:ext cx="1859" cy="816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 bldLvl="0" autoUpdateAnimBg="0"/>
      <p:bldP spid="13" grpId="0" bldLvl="0" autoUpdateAnimBg="0"/>
      <p:bldP spid="14" grpId="0" bldLvl="0" animBg="1" autoUpdateAnimBg="0"/>
      <p:bldP spid="15" grpId="0" bldLvl="0" animBg="1" autoUpdateAnimBg="0"/>
      <p:bldP spid="16" grpId="0" bldLvl="0" autoUpdateAnimBg="0"/>
      <p:bldP spid="17" grpId="0" bldLvl="0" animBg="1" autoUpdateAnimBg="0"/>
      <p:bldP spid="18" grpId="0" bldLvl="0" animBg="1" autoUpdateAnimBg="0"/>
      <p:bldP spid="19" grpId="0" bldLvl="0" autoUpdateAnimBg="0"/>
      <p:bldP spid="20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1693</Words>
  <Application>Microsoft Office PowerPoint</Application>
  <PresentationFormat>全屏显示(16:9)</PresentationFormat>
  <Paragraphs>297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2023-01-16T22:14:56Z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AA6EB4EE22DE416D9C19BBD7A278104E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