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40" d="100"/>
          <a:sy n="140" d="100"/>
        </p:scale>
        <p:origin x="-882" y="-33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90500" indent="-1905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5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905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65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5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/>
            </a:lvl2pPr>
            <a:lvl3pPr marL="762000" indent="0">
              <a:buNone/>
              <a:defRPr sz="1500"/>
            </a:lvl3pPr>
            <a:lvl4pPr marL="1143000" indent="0">
              <a:buNone/>
              <a:defRPr sz="1335"/>
            </a:lvl4pPr>
            <a:lvl5pPr marL="1524000" indent="0">
              <a:buNone/>
              <a:defRPr sz="1335"/>
            </a:lvl5pPr>
            <a:lvl6pPr marL="1905000" indent="0">
              <a:buNone/>
              <a:defRPr sz="1335"/>
            </a:lvl6pPr>
            <a:lvl7pPr marL="2286000" indent="0">
              <a:buNone/>
              <a:defRPr sz="1335"/>
            </a:lvl7pPr>
            <a:lvl8pPr marL="2667000" indent="0">
              <a:buNone/>
              <a:defRPr sz="1335"/>
            </a:lvl8pPr>
            <a:lvl9pPr marL="3048000" indent="0">
              <a:buNone/>
              <a:defRPr sz="1335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600"/>
              </a:spcAf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sz="116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65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65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1665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335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2000" rtl="0" eaLnBrk="1" fontAlgn="auto" latinLnBrk="0" hangingPunct="1">
        <a:lnSpc>
          <a:spcPct val="100000"/>
        </a:lnSpc>
        <a:spcBef>
          <a:spcPct val="0"/>
        </a:spcBef>
        <a:buNone/>
        <a:defRPr sz="30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90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5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71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41120" algn="l"/>
          <a:tab pos="1341120" algn="l"/>
          <a:tab pos="1341120" algn="l"/>
          <a:tab pos="1341120" algn="l"/>
        </a:tabLst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52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33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14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95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19" name="TextBox 4"/>
          <p:cNvSpPr txBox="1"/>
          <p:nvPr/>
        </p:nvSpPr>
        <p:spPr>
          <a:xfrm>
            <a:off x="1192760" y="1532003"/>
            <a:ext cx="6775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b="1" dirty="0" smtClean="0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Unit6</a:t>
            </a:r>
          </a:p>
          <a:p>
            <a:pPr algn="ctr"/>
            <a:r>
              <a:rPr lang="en-US" altLang="zh-CN" sz="3300" b="1" dirty="0" smtClean="0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Would </a:t>
            </a:r>
            <a:r>
              <a:rPr lang="en-US" altLang="zh-CN" sz="3300" b="1" dirty="0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you like to take a trip</a:t>
            </a:r>
            <a:r>
              <a:rPr lang="en-US" altLang="zh-CN" sz="3300" b="1" dirty="0" smtClean="0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?</a:t>
            </a:r>
            <a:endParaRPr lang="en-US" altLang="zh-CN" sz="3300" b="1" dirty="0">
              <a:solidFill>
                <a:srgbClr val="000000"/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76787" y="1096736"/>
            <a:ext cx="43672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100" b="1" i="1" noProof="0" dirty="0" smtClean="0">
                <a:ln>
                  <a:noFill/>
                </a:ln>
                <a:solidFill>
                  <a:srgbClr val="3DCFC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精</a:t>
            </a:r>
            <a:r>
              <a:rPr lang="zh-CN" altLang="zh-CN" sz="2100" b="1" i="1" noProof="0" dirty="0">
                <a:ln>
                  <a:noFill/>
                </a:ln>
                <a:solidFill>
                  <a:srgbClr val="3DCFC8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通版四年级下册</a:t>
            </a:r>
          </a:p>
        </p:txBody>
      </p:sp>
      <p:sp>
        <p:nvSpPr>
          <p:cNvPr id="5" name="矩形 4"/>
          <p:cNvSpPr/>
          <p:nvPr/>
        </p:nvSpPr>
        <p:spPr>
          <a:xfrm>
            <a:off x="3190600" y="3612783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360759" y="574358"/>
            <a:ext cx="8611791" cy="4167306"/>
          </a:xfrm>
          <a:prstGeom prst="rect">
            <a:avLst/>
          </a:prstGeom>
          <a:noFill/>
          <a:ln>
            <a:solidFill>
              <a:srgbClr val="6BC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5" name="矩形 14"/>
          <p:cNvSpPr/>
          <p:nvPr/>
        </p:nvSpPr>
        <p:spPr>
          <a:xfrm>
            <a:off x="2140030" y="3100030"/>
            <a:ext cx="459700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A: What’re these in English?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B: 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ea typeface="幼圆" panose="02010509060101010101" pitchFamily="49" charset="-122"/>
                <a:sym typeface="+mn-ea"/>
              </a:rPr>
              <a:t>They’re cows.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幼圆" panose="02010509060101010101" pitchFamily="49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47109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53441" y="1048461"/>
            <a:ext cx="2868215" cy="193631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flipH="1">
            <a:off x="265510" y="488633"/>
            <a:ext cx="8611791" cy="4167306"/>
          </a:xfrm>
          <a:prstGeom prst="rect">
            <a:avLst/>
          </a:prstGeom>
          <a:noFill/>
          <a:ln>
            <a:solidFill>
              <a:srgbClr val="6BC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38919" name="矩形 11"/>
          <p:cNvSpPr/>
          <p:nvPr/>
        </p:nvSpPr>
        <p:spPr>
          <a:xfrm>
            <a:off x="4219814" y="561070"/>
            <a:ext cx="2149948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1A93C8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lang="en-US" altLang="zh-CN" sz="2400" b="1" dirty="0">
              <a:solidFill>
                <a:srgbClr val="1A93C8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8913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3444" y="3305556"/>
            <a:ext cx="1620441" cy="134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4" name="图片 4"/>
          <p:cNvPicPr>
            <a:picLocks noChangeAspect="1"/>
          </p:cNvPicPr>
          <p:nvPr/>
        </p:nvPicPr>
        <p:blipFill>
          <a:blip r:embed="rId4" cstate="screen"/>
          <a:srcRect t="-470" r="-693"/>
          <a:stretch>
            <a:fillRect/>
          </a:stretch>
        </p:blipFill>
        <p:spPr>
          <a:xfrm>
            <a:off x="5895500" y="2141840"/>
            <a:ext cx="1890713" cy="11776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7" name="云形标注 7"/>
          <p:cNvSpPr/>
          <p:nvPr/>
        </p:nvSpPr>
        <p:spPr>
          <a:xfrm>
            <a:off x="3230880" y="1689640"/>
            <a:ext cx="3420666" cy="874395"/>
          </a:xfrm>
          <a:prstGeom prst="cloudCallout">
            <a:avLst>
              <a:gd name="adj1" fmla="val 39477"/>
              <a:gd name="adj2" fmla="val 80667"/>
            </a:avLst>
          </a:prstGeom>
          <a:solidFill>
            <a:srgbClr val="EBECEC"/>
          </a:solidFill>
          <a:ln w="12700" cap="flat" cmpd="sng">
            <a:solidFill>
              <a:srgbClr val="3285A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1F1F2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What’re these in English?</a:t>
            </a:r>
          </a:p>
        </p:txBody>
      </p:sp>
      <p:sp>
        <p:nvSpPr>
          <p:cNvPr id="32775" name="云形标注 8"/>
          <p:cNvSpPr/>
          <p:nvPr/>
        </p:nvSpPr>
        <p:spPr>
          <a:xfrm>
            <a:off x="2501027" y="3368778"/>
            <a:ext cx="3394472" cy="771525"/>
          </a:xfrm>
          <a:prstGeom prst="cloudCallout">
            <a:avLst>
              <a:gd name="adj1" fmla="val -64481"/>
              <a:gd name="adj2" fmla="val 42968"/>
            </a:avLst>
          </a:prstGeom>
          <a:solidFill>
            <a:srgbClr val="E3D1F1"/>
          </a:solidFill>
          <a:ln w="12700" cap="flat" cmpd="sng">
            <a:solidFill>
              <a:srgbClr val="3285A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They’re dogs.</a:t>
            </a: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  <p:pic>
        <p:nvPicPr>
          <p:cNvPr id="38920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07984" y="1543908"/>
            <a:ext cx="2106215" cy="14219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8" name="图片 28675" descr="0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97293" y="1379958"/>
            <a:ext cx="1782366" cy="103620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8919" grpId="0"/>
      <p:bldP spid="38917" grpId="0" bldLvl="0" animBg="1"/>
      <p:bldP spid="3277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265510" y="488633"/>
            <a:ext cx="8611791" cy="4167306"/>
          </a:xfrm>
          <a:prstGeom prst="rect">
            <a:avLst/>
          </a:prstGeom>
          <a:noFill/>
          <a:ln>
            <a:solidFill>
              <a:srgbClr val="6BC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38919" name="矩形 11"/>
          <p:cNvSpPr/>
          <p:nvPr/>
        </p:nvSpPr>
        <p:spPr>
          <a:xfrm>
            <a:off x="4219814" y="561070"/>
            <a:ext cx="2149948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1A93C8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lang="en-US" altLang="zh-CN" sz="2400" b="1" dirty="0">
              <a:solidFill>
                <a:srgbClr val="1A93C8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3444" y="3305556"/>
            <a:ext cx="1620441" cy="134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4" cstate="screen"/>
          <a:srcRect t="-470" r="-693"/>
          <a:stretch>
            <a:fillRect/>
          </a:stretch>
        </p:blipFill>
        <p:spPr>
          <a:xfrm>
            <a:off x="5895500" y="2141840"/>
            <a:ext cx="1890713" cy="11776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云形标注 7"/>
          <p:cNvSpPr/>
          <p:nvPr/>
        </p:nvSpPr>
        <p:spPr>
          <a:xfrm>
            <a:off x="3230880" y="1689640"/>
            <a:ext cx="3420666" cy="874395"/>
          </a:xfrm>
          <a:prstGeom prst="cloudCallout">
            <a:avLst>
              <a:gd name="adj1" fmla="val 39477"/>
              <a:gd name="adj2" fmla="val 80667"/>
            </a:avLst>
          </a:prstGeom>
          <a:solidFill>
            <a:srgbClr val="EBECEC"/>
          </a:solidFill>
          <a:ln w="12700" cap="flat" cmpd="sng">
            <a:solidFill>
              <a:srgbClr val="3285A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1F1F2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What’re these in English?</a:t>
            </a:r>
          </a:p>
        </p:txBody>
      </p:sp>
      <p:sp>
        <p:nvSpPr>
          <p:cNvPr id="11" name="云形标注 8"/>
          <p:cNvSpPr/>
          <p:nvPr/>
        </p:nvSpPr>
        <p:spPr>
          <a:xfrm>
            <a:off x="2501027" y="3368778"/>
            <a:ext cx="3394472" cy="771525"/>
          </a:xfrm>
          <a:prstGeom prst="cloudCallout">
            <a:avLst>
              <a:gd name="adj1" fmla="val -64481"/>
              <a:gd name="adj2" fmla="val 42968"/>
            </a:avLst>
          </a:prstGeom>
          <a:solidFill>
            <a:srgbClr val="E3D1F1"/>
          </a:solidFill>
          <a:ln w="12700" cap="flat" cmpd="sng">
            <a:solidFill>
              <a:srgbClr val="3285A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They’re cats.</a:t>
            </a: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60811" y="1280518"/>
            <a:ext cx="2200275" cy="1485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30723" descr="1234581_123430074_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62038" y="1276874"/>
            <a:ext cx="1404938" cy="949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8919" grpId="0"/>
      <p:bldP spid="10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flipH="1">
            <a:off x="265510" y="488633"/>
            <a:ext cx="8611791" cy="4167306"/>
          </a:xfrm>
          <a:prstGeom prst="rect">
            <a:avLst/>
          </a:prstGeom>
          <a:noFill/>
          <a:ln>
            <a:solidFill>
              <a:srgbClr val="6BC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1" name="矩形 10"/>
          <p:cNvSpPr/>
          <p:nvPr/>
        </p:nvSpPr>
        <p:spPr>
          <a:xfrm>
            <a:off x="1440657" y="563856"/>
            <a:ext cx="176843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play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198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6" y="1215796"/>
            <a:ext cx="6390085" cy="33100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圆角矩形标注 15"/>
          <p:cNvSpPr/>
          <p:nvPr/>
        </p:nvSpPr>
        <p:spPr bwMode="auto">
          <a:xfrm>
            <a:off x="1395890" y="2401158"/>
            <a:ext cx="2214563" cy="696515"/>
          </a:xfrm>
          <a:prstGeom prst="wedgeRoundRectCallout">
            <a:avLst>
              <a:gd name="adj1" fmla="val -9914"/>
              <a:gd name="adj2" fmla="val 8737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What are these in English?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圆角矩形标注 16"/>
          <p:cNvSpPr/>
          <p:nvPr/>
        </p:nvSpPr>
        <p:spPr bwMode="auto">
          <a:xfrm>
            <a:off x="6227445" y="2729055"/>
            <a:ext cx="1809750" cy="486490"/>
          </a:xfrm>
          <a:prstGeom prst="wedgeRoundRectCallout">
            <a:avLst>
              <a:gd name="adj1" fmla="val 9939"/>
              <a:gd name="adj2" fmla="val 8548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They’re cats.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91" name="矩形 2"/>
          <p:cNvSpPr/>
          <p:nvPr/>
        </p:nvSpPr>
        <p:spPr>
          <a:xfrm>
            <a:off x="3392092" y="286965"/>
            <a:ext cx="2988319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b="1" dirty="0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Guess the animals.</a:t>
            </a:r>
            <a:endParaRPr lang="en-US" altLang="zh-CN" sz="2400" b="1" dirty="0">
              <a:solidFill>
                <a:srgbClr val="1F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6" grpId="0" bldLvl="0" animBg="1"/>
      <p:bldP spid="1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flipH="1">
            <a:off x="265510" y="488633"/>
            <a:ext cx="8611791" cy="4167306"/>
          </a:xfrm>
          <a:prstGeom prst="rect">
            <a:avLst/>
          </a:prstGeom>
          <a:noFill/>
          <a:ln>
            <a:solidFill>
              <a:srgbClr val="6BC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4" name="矩形 3"/>
          <p:cNvSpPr/>
          <p:nvPr/>
        </p:nvSpPr>
        <p:spPr>
          <a:xfrm>
            <a:off x="1415415" y="561499"/>
            <a:ext cx="2564130" cy="392621"/>
          </a:xfrm>
          <a:prstGeom prst="rect">
            <a:avLst/>
          </a:prstGeom>
          <a:solidFill>
            <a:srgbClr val="6BCCD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3000" i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Pr</a:t>
            </a:r>
            <a:r>
              <a:rPr lang="en-US" sz="3000" i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actice</a:t>
            </a:r>
            <a:endParaRPr lang="en-US" sz="3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29627" y="1155788"/>
            <a:ext cx="265963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700" b="1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+mn-ea"/>
              </a:rPr>
              <a:t>Listen and say.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539378" y="1567482"/>
            <a:ext cx="4406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What are they talking about?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 panose="020F0502020204030204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3793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4" y="1156002"/>
            <a:ext cx="4050506" cy="34611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flipH="1">
            <a:off x="265272" y="327898"/>
            <a:ext cx="8612029" cy="4327826"/>
          </a:xfrm>
          <a:prstGeom prst="rect">
            <a:avLst/>
          </a:prstGeom>
          <a:noFill/>
          <a:ln>
            <a:solidFill>
              <a:srgbClr val="6BC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4" name="矩形 3"/>
          <p:cNvSpPr/>
          <p:nvPr/>
        </p:nvSpPr>
        <p:spPr>
          <a:xfrm>
            <a:off x="1427798" y="360903"/>
            <a:ext cx="2564130" cy="392621"/>
          </a:xfrm>
          <a:prstGeom prst="rect">
            <a:avLst/>
          </a:prstGeom>
          <a:solidFill>
            <a:srgbClr val="6BCCD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3000" i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Pr</a:t>
            </a:r>
            <a:r>
              <a:rPr lang="en-US" sz="3000" i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actice</a:t>
            </a:r>
            <a:endParaRPr lang="en-US" sz="3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1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765" y="753524"/>
            <a:ext cx="4495800" cy="384262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" name="组合 15"/>
          <p:cNvGrpSpPr/>
          <p:nvPr/>
        </p:nvGrpSpPr>
        <p:grpSpPr>
          <a:xfrm>
            <a:off x="1644254" y="701874"/>
            <a:ext cx="2445544" cy="728663"/>
            <a:chOff x="251536" y="747223"/>
            <a:chExt cx="3260129" cy="1078342"/>
          </a:xfrm>
        </p:grpSpPr>
        <p:sp>
          <p:nvSpPr>
            <p:cNvPr id="7" name="圆角矩形标注 6"/>
            <p:cNvSpPr/>
            <p:nvPr/>
          </p:nvSpPr>
          <p:spPr>
            <a:xfrm>
              <a:off x="251536" y="923246"/>
              <a:ext cx="3260129" cy="902319"/>
            </a:xfrm>
            <a:prstGeom prst="wedgeRoundRectCallout">
              <a:avLst>
                <a:gd name="adj1" fmla="val 28587"/>
                <a:gd name="adj2" fmla="val 7660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Here’s the farm, boys and girls!</a:t>
              </a:r>
              <a:endPara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881600" y="747223"/>
              <a:ext cx="333314" cy="287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14901" y="1985606"/>
            <a:ext cx="2993231" cy="716875"/>
            <a:chOff x="251534" y="936982"/>
            <a:chExt cx="3702887" cy="1061433"/>
          </a:xfrm>
        </p:grpSpPr>
        <p:sp>
          <p:nvSpPr>
            <p:cNvPr id="22" name="圆角矩形标注 21"/>
            <p:cNvSpPr/>
            <p:nvPr/>
          </p:nvSpPr>
          <p:spPr>
            <a:xfrm>
              <a:off x="251534" y="1128960"/>
              <a:ext cx="3702887" cy="869455"/>
            </a:xfrm>
            <a:prstGeom prst="wedgeRoundRectCallout">
              <a:avLst>
                <a:gd name="adj1" fmla="val -56808"/>
                <a:gd name="adj2" fmla="val 4157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Look here! What are these in English?</a:t>
              </a:r>
              <a:endPara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072027" y="936982"/>
              <a:ext cx="331721" cy="2871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67189" y="1163717"/>
            <a:ext cx="2934891" cy="770454"/>
            <a:chOff x="3640186" y="978186"/>
            <a:chExt cx="3913003" cy="745839"/>
          </a:xfrm>
        </p:grpSpPr>
        <p:sp>
          <p:nvSpPr>
            <p:cNvPr id="20" name="圆角矩形标注 19"/>
            <p:cNvSpPr/>
            <p:nvPr/>
          </p:nvSpPr>
          <p:spPr bwMode="auto">
            <a:xfrm>
              <a:off x="3640186" y="1119419"/>
              <a:ext cx="3913003" cy="603019"/>
            </a:xfrm>
            <a:prstGeom prst="wedgeRoundRectCallout">
              <a:avLst>
                <a:gd name="adj1" fmla="val -41161"/>
                <a:gd name="adj2" fmla="val 907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Oh! What a big farm!</a:t>
              </a:r>
              <a:endPara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圆角矩形标注 42"/>
            <p:cNvSpPr/>
            <p:nvPr/>
          </p:nvSpPr>
          <p:spPr bwMode="auto">
            <a:xfrm>
              <a:off x="3640186" y="1122593"/>
              <a:ext cx="3913003" cy="601432"/>
            </a:xfrm>
            <a:prstGeom prst="wedgeRoundRectCallout">
              <a:avLst>
                <a:gd name="adj1" fmla="val -28717"/>
                <a:gd name="adj2" fmla="val 9271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Oh! What a big farm!</a:t>
              </a:r>
              <a:endPara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5481599" y="978186"/>
              <a:ext cx="330184" cy="2872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47098" y="2767847"/>
            <a:ext cx="2430065" cy="631150"/>
            <a:chOff x="251535" y="966588"/>
            <a:chExt cx="2929434" cy="728288"/>
          </a:xfrm>
        </p:grpSpPr>
        <p:sp>
          <p:nvSpPr>
            <p:cNvPr id="25" name="圆角矩形标注 24"/>
            <p:cNvSpPr/>
            <p:nvPr/>
          </p:nvSpPr>
          <p:spPr>
            <a:xfrm>
              <a:off x="251535" y="1130017"/>
              <a:ext cx="2929434" cy="564859"/>
            </a:xfrm>
            <a:prstGeom prst="wedgeRoundRectCallout">
              <a:avLst>
                <a:gd name="adj1" fmla="val -62890"/>
                <a:gd name="adj2" fmla="val -1513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They’re horses.</a:t>
              </a:r>
              <a:endPara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545567" y="966588"/>
              <a:ext cx="331844" cy="2871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006204" y="2493527"/>
            <a:ext cx="2530078" cy="704016"/>
            <a:chOff x="251534" y="954655"/>
            <a:chExt cx="3374580" cy="1043444"/>
          </a:xfrm>
        </p:grpSpPr>
        <p:sp>
          <p:nvSpPr>
            <p:cNvPr id="28" name="圆角矩形标注 27"/>
            <p:cNvSpPr/>
            <p:nvPr/>
          </p:nvSpPr>
          <p:spPr>
            <a:xfrm>
              <a:off x="251534" y="1129357"/>
              <a:ext cx="3374580" cy="868742"/>
            </a:xfrm>
            <a:prstGeom prst="wedgeRoundRectCallout">
              <a:avLst>
                <a:gd name="adj1" fmla="val -360"/>
                <a:gd name="adj2" fmla="val 6972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What are these in English?</a:t>
              </a:r>
              <a:endPara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830044" y="954655"/>
              <a:ext cx="331899" cy="2874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30317" y="3522226"/>
            <a:ext cx="2105025" cy="606505"/>
            <a:chOff x="251535" y="954655"/>
            <a:chExt cx="2590519" cy="757895"/>
          </a:xfrm>
        </p:grpSpPr>
        <p:sp>
          <p:nvSpPr>
            <p:cNvPr id="31" name="圆角矩形标注 30"/>
            <p:cNvSpPr/>
            <p:nvPr/>
          </p:nvSpPr>
          <p:spPr>
            <a:xfrm>
              <a:off x="251535" y="1129432"/>
              <a:ext cx="2590519" cy="583118"/>
            </a:xfrm>
            <a:prstGeom prst="wedgeRoundRectCallout">
              <a:avLst>
                <a:gd name="adj1" fmla="val -50793"/>
                <a:gd name="adj2" fmla="val -7690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They’re cows.</a:t>
              </a:r>
              <a:endPara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426158" y="954655"/>
              <a:ext cx="331751" cy="2875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7" name="图片 6" descr="图片5_副本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26" y="1234440"/>
            <a:ext cx="7768114" cy="33604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92092" y="1542622"/>
            <a:ext cx="4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99712" y="2288858"/>
            <a:ext cx="4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96379" y="3123819"/>
            <a:ext cx="4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82091" y="3879914"/>
            <a:ext cx="4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图片 22534" descr="T01D0F~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971" y="380191"/>
            <a:ext cx="3459004" cy="35438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3" name="图片 22531" descr="T01407~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380191"/>
            <a:ext cx="3960019" cy="26242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0" name="图片 22542" descr="IRH7PQ~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30000">
            <a:off x="161926" y="495062"/>
            <a:ext cx="3940969" cy="2726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图片 22540" descr="5NZ4FO~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629" y="1379744"/>
            <a:ext cx="3942160" cy="27517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22535" descr="T01370~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04327">
            <a:off x="309087" y="1176576"/>
            <a:ext cx="4892993" cy="27101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图片 22533" descr="T011B1~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6269" y="380191"/>
            <a:ext cx="4342924" cy="26244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图片 22544" descr="540572~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722971" y="932260"/>
            <a:ext cx="3009900" cy="35361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图片 22532" descr="T01CF0~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7036" y="2591038"/>
            <a:ext cx="2586038" cy="18773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2" name="图片 22546" descr="T01C46~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1672" y="1379744"/>
            <a:ext cx="3304223" cy="2265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05" y="257175"/>
            <a:ext cx="9144000" cy="46291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H="1">
            <a:off x="265510" y="488633"/>
            <a:ext cx="8611791" cy="4167306"/>
          </a:xfrm>
          <a:prstGeom prst="rect">
            <a:avLst/>
          </a:prstGeom>
          <a:noFill/>
          <a:ln>
            <a:solidFill>
              <a:srgbClr val="6BC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49154" name="文本框 23553"/>
          <p:cNvSpPr txBox="1"/>
          <p:nvPr/>
        </p:nvSpPr>
        <p:spPr>
          <a:xfrm>
            <a:off x="1880711" y="1065133"/>
            <a:ext cx="6008846" cy="12464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Protect animal duty of everyone.</a:t>
            </a:r>
            <a:r>
              <a:rPr lang="en-US" altLang="zh-CN" sz="30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保护动物   人人有责</a:t>
            </a:r>
          </a:p>
        </p:txBody>
      </p:sp>
      <p:sp>
        <p:nvSpPr>
          <p:cNvPr id="49155" name="云形标注 23554"/>
          <p:cNvSpPr/>
          <p:nvPr/>
        </p:nvSpPr>
        <p:spPr>
          <a:xfrm>
            <a:off x="717234" y="724377"/>
            <a:ext cx="7964329" cy="1893666"/>
          </a:xfrm>
          <a:prstGeom prst="cloudCallout">
            <a:avLst>
              <a:gd name="adj1" fmla="val 36760"/>
              <a:gd name="adj2" fmla="val 106201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350" dirty="0">
              <a:latin typeface="Arial" panose="020B0604020202020204" pitchFamily="34" charset="0"/>
              <a:ea typeface="仿宋_GB2312" pitchFamily="1" charset="-122"/>
            </a:endParaRP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488177" y="371212"/>
            <a:ext cx="26014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3600" b="1" spc="300" dirty="0">
                <a:solidFill>
                  <a:srgbClr val="6BCCD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Homework:</a:t>
            </a:r>
          </a:p>
        </p:txBody>
      </p:sp>
      <p:sp>
        <p:nvSpPr>
          <p:cNvPr id="6" name="Rectángulo 41"/>
          <p:cNvSpPr/>
          <p:nvPr/>
        </p:nvSpPr>
        <p:spPr>
          <a:xfrm>
            <a:off x="746285" y="1384030"/>
            <a:ext cx="8052435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1.Listen and read the dialogue after class.</a:t>
            </a:r>
            <a:r>
              <a:rPr lang="zh-CN" altLang="en-US" sz="24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（必做）</a:t>
            </a:r>
            <a:endParaRPr kumimoji="0" lang="en-US" altLang="zh-CN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 i="1" dirty="0" smtClean="0">
                <a:ln>
                  <a:noFill/>
                </a:ln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2. Recite the key words and key sentences twice.</a:t>
            </a:r>
            <a:r>
              <a:rPr lang="zh-CN" altLang="en-US" sz="2400" b="1" i="1" dirty="0" smtClean="0">
                <a:ln>
                  <a:noFill/>
                </a:ln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（选做）</a:t>
            </a:r>
            <a:endParaRPr kumimoji="0" lang="en-US" altLang="zh-CN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rtl="0" eaLnBrk="0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 i="1" dirty="0" smtClean="0">
                <a:ln>
                  <a:noFill/>
                </a:ln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3. Draw a farm picture, and write down the words in the different </a:t>
            </a:r>
            <a:r>
              <a:rPr lang="en-US" altLang="zh-CN" sz="2400" b="1" i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zh-CN" altLang="en-US" sz="2400" b="1" i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（选做）</a:t>
            </a:r>
            <a:endParaRPr lang="en-US" altLang="zh-CN" sz="2400" b="1" i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400" b="1" i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4.Do exercise-</a:t>
            </a:r>
            <a:r>
              <a:rPr lang="en-US" altLang="zh-CN" sz="2400" b="1" i="1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book of</a:t>
            </a:r>
            <a:r>
              <a:rPr lang="en-US" altLang="zh-CN" sz="24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this lesson.</a:t>
            </a:r>
            <a:r>
              <a:rPr lang="zh-CN" altLang="en-US" sz="24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（必做）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H="1">
            <a:off x="117396" y="392192"/>
            <a:ext cx="8611791" cy="4167306"/>
          </a:xfrm>
          <a:prstGeom prst="rect">
            <a:avLst/>
          </a:prstGeom>
          <a:noFill/>
          <a:ln>
            <a:solidFill>
              <a:srgbClr val="6BC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34" name="TextBox 108"/>
          <p:cNvSpPr txBox="1">
            <a:spLocks noChangeArrowheads="1"/>
          </p:cNvSpPr>
          <p:nvPr/>
        </p:nvSpPr>
        <p:spPr bwMode="auto">
          <a:xfrm>
            <a:off x="2164557" y="1288447"/>
            <a:ext cx="5046821" cy="13722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21" tIns="25710" rIns="51421" bIns="25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30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  <a:sym typeface="+mn-ea"/>
              </a:rPr>
              <a:t>—What’s that in English?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30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  <a:sym typeface="+mn-ea"/>
              </a:rPr>
              <a:t>—It’s a …</a:t>
            </a:r>
            <a:endParaRPr lang="en-US" altLang="zh-CN" sz="3300" b="1" spc="60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" panose="02020603050405020304" charset="0"/>
              <a:ea typeface="幼圆" panose="020105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14476" y="392192"/>
            <a:ext cx="170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50" b="1" i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Review:</a:t>
            </a:r>
            <a:endParaRPr lang="en-US" altLang="zh-CN" sz="1350" b="1" i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endParaRPr lang="zh-CN" altLang="en-US" sz="1350" dirty="0"/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01116" y="2628972"/>
            <a:ext cx="2440781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87140" y="2781348"/>
            <a:ext cx="2077640" cy="121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2071" y="2576680"/>
            <a:ext cx="2507456" cy="1468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/>
          <p:cNvSpPr/>
          <p:nvPr/>
        </p:nvSpPr>
        <p:spPr>
          <a:xfrm>
            <a:off x="1777127" y="3934951"/>
            <a:ext cx="84189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</a:rPr>
              <a:t>seal</a:t>
            </a:r>
          </a:p>
        </p:txBody>
      </p:sp>
      <p:sp>
        <p:nvSpPr>
          <p:cNvPr id="41" name="矩形 40"/>
          <p:cNvSpPr/>
          <p:nvPr/>
        </p:nvSpPr>
        <p:spPr>
          <a:xfrm>
            <a:off x="3741658" y="3944595"/>
            <a:ext cx="147668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</a:rPr>
              <a:t>dolphin</a:t>
            </a:r>
          </a:p>
        </p:txBody>
      </p:sp>
      <p:sp>
        <p:nvSpPr>
          <p:cNvPr id="42" name="矩形 41"/>
          <p:cNvSpPr/>
          <p:nvPr/>
        </p:nvSpPr>
        <p:spPr>
          <a:xfrm>
            <a:off x="6277691" y="3944595"/>
            <a:ext cx="114807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</a:rPr>
              <a:t>hippo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34" grpId="0"/>
      <p:bldP spid="2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73" y="0"/>
            <a:ext cx="9144000" cy="5143499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2770134" y="1532003"/>
            <a:ext cx="3620863" cy="704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975" b="1" spc="300" dirty="0">
                <a:solidFill>
                  <a:srgbClr val="6BCC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!</a:t>
            </a:r>
          </a:p>
        </p:txBody>
      </p:sp>
      <p:sp>
        <p:nvSpPr>
          <p:cNvPr id="10" name="矩形 9"/>
          <p:cNvSpPr/>
          <p:nvPr/>
        </p:nvSpPr>
        <p:spPr>
          <a:xfrm>
            <a:off x="2324208" y="2739344"/>
            <a:ext cx="4503177" cy="388184"/>
          </a:xfrm>
          <a:prstGeom prst="rect">
            <a:avLst/>
          </a:prstGeom>
          <a:solidFill>
            <a:srgbClr val="6BC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3FB6B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2324100" y="2739553"/>
            <a:ext cx="444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Good bye!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_副本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8649" y="1783080"/>
            <a:ext cx="2250281" cy="2048828"/>
          </a:xfrm>
          <a:prstGeom prst="rect">
            <a:avLst/>
          </a:prstGeom>
        </p:spPr>
      </p:pic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613071" y="2398586"/>
            <a:ext cx="30289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0" i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It’s a </a:t>
            </a:r>
            <a:r>
              <a:rPr kumimoji="0" lang="en-US" altLang="zh-CN" sz="3300" b="0" i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monkey</a:t>
            </a:r>
            <a:r>
              <a:rPr kumimoji="0" lang="en-US" altLang="zh-CN" sz="3300" b="0" i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 rot="20024926">
            <a:off x="691515" y="2144840"/>
            <a:ext cx="1596390" cy="156919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300" b="0" i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196115" y="1784795"/>
            <a:ext cx="41191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0" i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Arial" panose="020B0604020202020204" pitchFamily="34" charset="0"/>
              </a:rPr>
              <a:t>What’s this </a:t>
            </a:r>
            <a:r>
              <a:rPr kumimoji="0" lang="en-US" altLang="zh-CN" sz="3300" b="0" i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Arial" panose="020B0604020202020204" pitchFamily="34" charset="0"/>
              </a:rPr>
              <a:t>in English</a:t>
            </a:r>
            <a:r>
              <a:rPr kumimoji="0" lang="en-US" altLang="zh-CN" sz="3300" b="0" i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Arial" panose="020B0604020202020204" pitchFamily="34" charset="0"/>
              </a:rPr>
              <a:t>?</a:t>
            </a:r>
            <a:endParaRPr kumimoji="0" lang="zh-CN" altLang="en-US" sz="3300" b="0" i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" panose="0202060305040502030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677" y="1163075"/>
            <a:ext cx="304121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Arial" panose="020B0604020202020204" pitchFamily="34" charset="0"/>
              </a:rPr>
              <a:t>Guessing game: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_副本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976" y="1784795"/>
            <a:ext cx="1835468" cy="2038541"/>
          </a:xfrm>
          <a:prstGeom prst="rect">
            <a:avLst/>
          </a:prstGeom>
        </p:spPr>
      </p:pic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613071" y="2398586"/>
            <a:ext cx="30289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0" i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It’s a </a:t>
            </a:r>
            <a:r>
              <a:rPr kumimoji="0" lang="en-US" altLang="zh-CN" sz="3300" b="0" i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tiger</a:t>
            </a:r>
            <a:r>
              <a:rPr kumimoji="0" lang="en-US" altLang="zh-CN" sz="3300" b="0" i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 rot="20024926">
            <a:off x="691039" y="2017539"/>
            <a:ext cx="1596390" cy="156919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300" b="0" i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196115" y="1784795"/>
            <a:ext cx="41191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0" i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Arial" panose="020B0604020202020204" pitchFamily="34" charset="0"/>
              </a:rPr>
              <a:t>What’s this </a:t>
            </a:r>
            <a:r>
              <a:rPr kumimoji="0" lang="en-US" altLang="zh-CN" sz="3300" b="0" i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Arial" panose="020B0604020202020204" pitchFamily="34" charset="0"/>
              </a:rPr>
              <a:t>in English</a:t>
            </a:r>
            <a:r>
              <a:rPr kumimoji="0" lang="en-US" altLang="zh-CN" sz="3300" b="0" i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Arial" panose="020B0604020202020204" pitchFamily="34" charset="0"/>
              </a:rPr>
              <a:t>?</a:t>
            </a:r>
            <a:endParaRPr kumimoji="0" lang="zh-CN" altLang="en-US" sz="3300" b="0" i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" panose="0202060305040502030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677" y="1163075"/>
            <a:ext cx="304121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Arial" panose="020B0604020202020204" pitchFamily="34" charset="0"/>
              </a:rPr>
              <a:t>Guessing game: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 (3)_副本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26796" y="1784795"/>
            <a:ext cx="1387793" cy="2089976"/>
          </a:xfrm>
          <a:prstGeom prst="rect">
            <a:avLst/>
          </a:prstGeom>
        </p:spPr>
      </p:pic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613071" y="2398586"/>
            <a:ext cx="30289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0" i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It’s a </a:t>
            </a:r>
            <a:r>
              <a:rPr kumimoji="0" lang="en-US" altLang="zh-CN" sz="3300" b="0" i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dog</a:t>
            </a:r>
            <a:r>
              <a:rPr kumimoji="0" lang="en-US" altLang="zh-CN" sz="3300" b="0" i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 rot="20024926">
            <a:off x="691515" y="2144840"/>
            <a:ext cx="1596390" cy="156919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300" b="0" i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196115" y="1784795"/>
            <a:ext cx="41191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0" i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Arial" panose="020B0604020202020204" pitchFamily="34" charset="0"/>
              </a:rPr>
              <a:t>What’s this </a:t>
            </a:r>
            <a:r>
              <a:rPr kumimoji="0" lang="en-US" altLang="zh-CN" sz="3300" b="0" i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Arial" panose="020B0604020202020204" pitchFamily="34" charset="0"/>
              </a:rPr>
              <a:t>in English</a:t>
            </a:r>
            <a:r>
              <a:rPr kumimoji="0" lang="en-US" altLang="zh-CN" sz="3300" b="0" i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Arial" panose="020B0604020202020204" pitchFamily="34" charset="0"/>
              </a:rPr>
              <a:t>?</a:t>
            </a:r>
            <a:endParaRPr kumimoji="0" lang="zh-CN" altLang="en-US" sz="3300" b="0" i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" panose="0202060305040502030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677" y="1163075"/>
            <a:ext cx="304121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Arial" panose="020B0604020202020204" pitchFamily="34" charset="0"/>
              </a:rPr>
              <a:t>Guessing game: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flipH="1">
            <a:off x="265510" y="488633"/>
            <a:ext cx="8611791" cy="4167306"/>
          </a:xfrm>
          <a:prstGeom prst="rect">
            <a:avLst/>
          </a:prstGeom>
          <a:noFill/>
          <a:ln>
            <a:solidFill>
              <a:srgbClr val="6BC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1" name="矩形 10"/>
          <p:cNvSpPr/>
          <p:nvPr/>
        </p:nvSpPr>
        <p:spPr>
          <a:xfrm>
            <a:off x="1415415" y="561499"/>
            <a:ext cx="2564130" cy="392621"/>
          </a:xfrm>
          <a:prstGeom prst="rect">
            <a:avLst/>
          </a:prstGeom>
          <a:solidFill>
            <a:srgbClr val="6BCCD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Lead-in:</a:t>
            </a:r>
          </a:p>
        </p:txBody>
      </p:sp>
      <p:sp>
        <p:nvSpPr>
          <p:cNvPr id="12" name="矩形 11"/>
          <p:cNvSpPr/>
          <p:nvPr/>
        </p:nvSpPr>
        <p:spPr>
          <a:xfrm>
            <a:off x="4290626" y="1258545"/>
            <a:ext cx="39371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000" dirty="0">
                <a:solidFill>
                  <a:srgbClr val="1F1F20"/>
                </a:solidFill>
                <a:uFillTx/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  <a:sym typeface="+mn-ea"/>
              </a:rPr>
              <a:t>Here’s the Happy Farm.</a:t>
            </a:r>
          </a:p>
          <a:p>
            <a:pPr algn="l"/>
            <a:r>
              <a:rPr lang="en-US" altLang="zh-CN" sz="3000" dirty="0">
                <a:solidFill>
                  <a:srgbClr val="1F1F20"/>
                </a:solidFill>
                <a:uFillTx/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  <a:sym typeface="+mn-ea"/>
              </a:rPr>
              <a:t> What a big farm!</a:t>
            </a:r>
            <a:endParaRPr kumimoji="1" lang="en-US" altLang="zh-CN" sz="3000" b="1" dirty="0">
              <a:solidFill>
                <a:srgbClr val="1F1F20"/>
              </a:solidFill>
              <a:uFillTx/>
              <a:latin typeface="Times New Roman" panose="02020603050405020304" charset="0"/>
              <a:ea typeface="幼圆" panose="020105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21648" y="2179871"/>
            <a:ext cx="33208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00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  <a:sym typeface="+mn-ea"/>
              </a:rPr>
              <a:t>Do you like them?</a:t>
            </a:r>
          </a:p>
        </p:txBody>
      </p:sp>
      <p:pic>
        <p:nvPicPr>
          <p:cNvPr id="29699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29" y="1143143"/>
            <a:ext cx="3635216" cy="35232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405189" y="3002518"/>
            <a:ext cx="5708333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700" b="1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  <a:sym typeface="+mn-ea"/>
              </a:rPr>
              <a:t>What animals can you see </a:t>
            </a:r>
          </a:p>
          <a:p>
            <a:pPr algn="ctr"/>
            <a:r>
              <a:rPr lang="en-US" altLang="zh-CN" sz="2700" b="1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  <a:sym typeface="+mn-ea"/>
              </a:rPr>
              <a:t>in the farm?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265510" y="488633"/>
            <a:ext cx="8611791" cy="4167306"/>
          </a:xfrm>
          <a:prstGeom prst="rect">
            <a:avLst/>
          </a:prstGeom>
          <a:noFill/>
          <a:ln>
            <a:solidFill>
              <a:srgbClr val="6BC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31748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38765" y="1924098"/>
            <a:ext cx="2839641" cy="19802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49880" y="1924098"/>
            <a:ext cx="2945606" cy="19856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296001" y="4114372"/>
            <a:ext cx="1503938" cy="55399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000" dirty="0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a</a:t>
            </a:r>
            <a:r>
              <a:rPr lang="en-US" altLang="zh-CN" sz="3000" dirty="0">
                <a:solidFill>
                  <a:srgbClr val="1F1F2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 horse</a:t>
            </a:r>
            <a:endParaRPr lang="zh-CN" altLang="en-US" dirty="0">
              <a:latin typeface="Calibri" panose="020F0502020204030204" charset="0"/>
              <a:ea typeface="幼圆" panose="020105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38074" y="4118658"/>
            <a:ext cx="1378904" cy="55399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000" dirty="0">
                <a:solidFill>
                  <a:srgbClr val="1F1F2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horse</a:t>
            </a:r>
            <a:r>
              <a:rPr lang="en-US" altLang="zh-CN" sz="3000" dirty="0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 panose="020F0502020204030204" charset="0"/>
              <a:ea typeface="幼圆" panose="020105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51410" y="1155788"/>
            <a:ext cx="19992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learn.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flipH="1">
            <a:off x="265510" y="488633"/>
            <a:ext cx="8611791" cy="4167306"/>
          </a:xfrm>
          <a:prstGeom prst="rect">
            <a:avLst/>
          </a:prstGeom>
          <a:noFill/>
          <a:ln>
            <a:solidFill>
              <a:srgbClr val="6BC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5" name="矩形 14"/>
          <p:cNvSpPr/>
          <p:nvPr/>
        </p:nvSpPr>
        <p:spPr>
          <a:xfrm>
            <a:off x="2140030" y="3100030"/>
            <a:ext cx="45970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A: What’re these in English?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B: </a:t>
            </a:r>
            <a:r>
              <a:rPr lang="en-US" altLang="zh-CN" sz="2400">
                <a:solidFill>
                  <a:schemeClr val="tx1"/>
                </a:solidFill>
                <a:uFillTx/>
                <a:latin typeface="Comic Sans MS" panose="030F0702030302020204" pitchFamily="66" charset="0"/>
                <a:ea typeface="幼圆" panose="02010509060101010101" pitchFamily="49" charset="-122"/>
                <a:sym typeface="+mn-ea"/>
              </a:rPr>
              <a:t>They’re horses</a:t>
            </a:r>
            <a:r>
              <a:rPr kumimoji="0" lang="en-US" altLang="zh-CN" sz="240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6085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23462" y="1363027"/>
            <a:ext cx="2645569" cy="1786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flipH="1">
            <a:off x="265510" y="488633"/>
            <a:ext cx="8611791" cy="4167306"/>
          </a:xfrm>
          <a:prstGeom prst="rect">
            <a:avLst/>
          </a:prstGeom>
          <a:noFill/>
          <a:ln>
            <a:solidFill>
              <a:srgbClr val="6BC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7" name="矩形 16"/>
          <p:cNvSpPr/>
          <p:nvPr/>
        </p:nvSpPr>
        <p:spPr>
          <a:xfrm>
            <a:off x="3651410" y="1155788"/>
            <a:ext cx="19992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learn.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68880" y="4053936"/>
            <a:ext cx="1159292" cy="55399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000" dirty="0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a </a:t>
            </a:r>
            <a:r>
              <a:rPr lang="en-US" altLang="zh-CN" sz="3000" dirty="0">
                <a:solidFill>
                  <a:srgbClr val="1F1F2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cow</a:t>
            </a:r>
            <a:endParaRPr lang="zh-CN" altLang="en-US" dirty="0">
              <a:latin typeface="Calibri" panose="020F0502020204030204" charset="0"/>
              <a:ea typeface="幼圆" panose="020105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80009" y="4058222"/>
            <a:ext cx="1034257" cy="55399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000" dirty="0">
                <a:solidFill>
                  <a:srgbClr val="1F1F2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cow</a:t>
            </a:r>
            <a:r>
              <a:rPr lang="en-US" altLang="zh-CN" sz="3000" dirty="0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 panose="020F0502020204030204" charset="0"/>
              <a:ea typeface="幼圆" panose="02010509060101010101" pitchFamily="49" charset="-122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10452" y="1968675"/>
            <a:ext cx="2755106" cy="18955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32284" y="1968675"/>
            <a:ext cx="2808684" cy="1897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7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全屏显示(16:9)</PresentationFormat>
  <Paragraphs>94</Paragraphs>
  <Slides>20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仿宋_GB2312</vt:lpstr>
      <vt:lpstr>黑体</vt:lpstr>
      <vt:lpstr>楷体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2023-01-16T22:15:09Z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3B74E942734D431E842C14356205A5FD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