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7" r:id="rId4"/>
    <p:sldId id="288" r:id="rId5"/>
    <p:sldId id="299" r:id="rId6"/>
    <p:sldId id="300" r:id="rId7"/>
    <p:sldId id="301" r:id="rId8"/>
    <p:sldId id="303" r:id="rId9"/>
    <p:sldId id="306" r:id="rId10"/>
    <p:sldId id="289" r:id="rId11"/>
    <p:sldId id="308" r:id="rId12"/>
    <p:sldId id="290" r:id="rId13"/>
    <p:sldId id="291" r:id="rId14"/>
    <p:sldId id="310" r:id="rId15"/>
    <p:sldId id="311" r:id="rId16"/>
    <p:sldId id="327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楷体" panose="02010609060101010101" pitchFamily="49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DCC7E0"/>
    <a:srgbClr val="DEE7D6"/>
    <a:srgbClr val="FEE491"/>
    <a:srgbClr val="CC0000"/>
    <a:srgbClr val="00923F"/>
    <a:srgbClr val="202020"/>
    <a:srgbClr val="323232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1875" y="2496185"/>
            <a:ext cx="7501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小数的计数单位和数位顺序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7320" y="5516245"/>
            <a:ext cx="47390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课堂导入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新知探究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课堂练习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课堂小结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课堂作业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0320" y="5964555"/>
            <a:ext cx="2753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苏教版  数学 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五年级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13349" y="3619406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/>
          <p:nvPr/>
        </p:nvSpPr>
        <p:spPr>
          <a:xfrm>
            <a:off x="891540" y="902970"/>
            <a:ext cx="5342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先看图写出小数，再读一读。</a:t>
            </a:r>
          </a:p>
        </p:txBody>
      </p:sp>
      <p:pic>
        <p:nvPicPr>
          <p:cNvPr id="14338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950" y="2080260"/>
            <a:ext cx="9265920" cy="2842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/>
          <p:nvPr/>
        </p:nvSpPr>
        <p:spPr>
          <a:xfrm>
            <a:off x="3337560" y="4211320"/>
            <a:ext cx="14192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2.18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376285" y="4233545"/>
            <a:ext cx="14192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1.04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9028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0725" y="1765300"/>
            <a:ext cx="8215313" cy="31718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2964815" y="2511425"/>
            <a:ext cx="6267450" cy="10318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直接连接符 10"/>
          <p:cNvCxnSpPr/>
          <p:nvPr/>
        </p:nvCxnSpPr>
        <p:spPr>
          <a:xfrm flipH="1">
            <a:off x="6108065" y="2343150"/>
            <a:ext cx="2914650" cy="12001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 flipH="1">
            <a:off x="3136265" y="2511425"/>
            <a:ext cx="2828925" cy="9556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361" name="TextBox 1"/>
          <p:cNvSpPr txBox="1"/>
          <p:nvPr/>
        </p:nvSpPr>
        <p:spPr>
          <a:xfrm>
            <a:off x="991235" y="923925"/>
            <a:ext cx="8693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下面每个数中的“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”各表示多少？连一连。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9028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374140" y="5208270"/>
            <a:ext cx="9508490" cy="953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4140" y="5673725"/>
            <a:ext cx="57854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6.231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“2”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个十分之一。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374140" y="5203190"/>
            <a:ext cx="5577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“2”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个百分之一；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6630894" y="5226050"/>
            <a:ext cx="4180416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2.75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“2”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个一；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370" y="808990"/>
            <a:ext cx="1031494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2800"/>
              <a:t>小数的组成：小数是由整数部分、小数部分和小数点组成的。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24305" y="1791970"/>
            <a:ext cx="9242425" cy="347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 sz="2800"/>
              <a:t>小数数位顺序表</a:t>
            </a:r>
            <a:endParaRPr lang="zh-CN" altLang="en-US" sz="3200"/>
          </a:p>
          <a:p>
            <a:pPr marL="285750" indent="-285750" algn="ctr">
              <a:buFont typeface="Wingdings" panose="05000000000000000000" charset="0"/>
              <a:buChar char="l"/>
            </a:pPr>
            <a:endParaRPr lang="zh-CN" altLang="en-US" sz="3200"/>
          </a:p>
          <a:p>
            <a:pPr marL="285750" indent="-285750" algn="ctr">
              <a:buFont typeface="Wingdings" panose="05000000000000000000" charset="0"/>
              <a:buChar char="l"/>
            </a:pPr>
            <a:endParaRPr lang="zh-CN" altLang="en-US" sz="3200"/>
          </a:p>
          <a:p>
            <a:pPr marL="285750" indent="-285750" algn="ctr">
              <a:buFont typeface="Wingdings" panose="05000000000000000000" charset="0"/>
              <a:buChar char="l"/>
            </a:pPr>
            <a:endParaRPr lang="zh-CN" altLang="en-US" sz="3200"/>
          </a:p>
          <a:p>
            <a:pPr marL="285750" indent="-285750" algn="ctr">
              <a:buFont typeface="Wingdings" panose="05000000000000000000" charset="0"/>
              <a:buChar char="l"/>
            </a:pPr>
            <a:endParaRPr lang="zh-CN" altLang="en-US" sz="3200"/>
          </a:p>
          <a:p>
            <a:pPr indent="0" algn="ctr">
              <a:buFont typeface="Wingdings" panose="05000000000000000000" charset="0"/>
              <a:buNone/>
            </a:pPr>
            <a:endParaRPr lang="zh-CN" altLang="en-US" sz="3200"/>
          </a:p>
          <a:p>
            <a:pPr indent="0">
              <a:buFont typeface="Wingdings" panose="05000000000000000000" charset="0"/>
              <a:buNone/>
            </a:pPr>
            <a:endParaRPr lang="zh-CN" altLang="en-US" sz="3200"/>
          </a:p>
        </p:txBody>
      </p:sp>
      <p:grpSp>
        <p:nvGrpSpPr>
          <p:cNvPr id="5" name="组合 4"/>
          <p:cNvGrpSpPr/>
          <p:nvPr/>
        </p:nvGrpSpPr>
        <p:grpSpPr>
          <a:xfrm>
            <a:off x="1825625" y="2378075"/>
            <a:ext cx="8572500" cy="2733577"/>
            <a:chOff x="1935" y="3788"/>
            <a:chExt cx="13500" cy="4590"/>
          </a:xfrm>
        </p:grpSpPr>
        <p:pic>
          <p:nvPicPr>
            <p:cNvPr id="11269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5" y="3788"/>
              <a:ext cx="13500" cy="44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TextBox 1"/>
            <p:cNvSpPr txBox="1"/>
            <p:nvPr/>
          </p:nvSpPr>
          <p:spPr>
            <a:xfrm>
              <a:off x="6856" y="4841"/>
              <a:ext cx="759" cy="10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十位</a:t>
              </a: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6990" y="7019"/>
              <a:ext cx="998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十</a:t>
              </a: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6098" y="4841"/>
              <a:ext cx="758" cy="10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百位</a:t>
              </a: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6098" y="7043"/>
              <a:ext cx="997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百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5257" y="4841"/>
              <a:ext cx="878" cy="10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千位</a:t>
              </a: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5198" y="7043"/>
              <a:ext cx="997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千</a:t>
              </a: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4425" y="4841"/>
              <a:ext cx="773" cy="10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万位</a:t>
              </a: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4410" y="7043"/>
              <a:ext cx="998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</a:t>
              </a: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12075" y="4623"/>
              <a:ext cx="668" cy="1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千分位</a:t>
              </a:r>
            </a:p>
          </p:txBody>
        </p:sp>
        <p:sp>
          <p:nvSpPr>
            <p:cNvPr id="45" name="TextBox 1"/>
            <p:cNvSpPr txBox="1"/>
            <p:nvPr/>
          </p:nvSpPr>
          <p:spPr>
            <a:xfrm>
              <a:off x="12075" y="6365"/>
              <a:ext cx="773" cy="20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千分之一</a:t>
              </a:r>
            </a:p>
          </p:txBody>
        </p:sp>
        <p:sp>
          <p:nvSpPr>
            <p:cNvPr id="46" name="TextBox 1"/>
            <p:cNvSpPr txBox="1"/>
            <p:nvPr/>
          </p:nvSpPr>
          <p:spPr>
            <a:xfrm>
              <a:off x="12848" y="4674"/>
              <a:ext cx="997" cy="15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万分位</a:t>
              </a:r>
            </a:p>
          </p:txBody>
        </p:sp>
        <p:sp>
          <p:nvSpPr>
            <p:cNvPr id="47" name="TextBox 1"/>
            <p:cNvSpPr txBox="1"/>
            <p:nvPr/>
          </p:nvSpPr>
          <p:spPr>
            <a:xfrm>
              <a:off x="12848" y="6365"/>
              <a:ext cx="788" cy="20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万分之一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719070" y="5605780"/>
            <a:ext cx="6753225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每相邻两个计数单位之间的进率都是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75" y="2272030"/>
            <a:ext cx="7990840" cy="288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4756150" y="429323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Calibri" panose="020F0502020204030204" charset="0"/>
            </a:endParaRPr>
          </a:p>
          <a:p>
            <a:pPr indent="0"/>
            <a:r>
              <a:rPr lang="en-US" sz="1050" b="0">
                <a:latin typeface="Calibri" panose="020F0502020204030204" charset="0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6955" y="4707255"/>
            <a:ext cx="1200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0.7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67705" y="4707255"/>
            <a:ext cx="1058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34755" y="4707255"/>
            <a:ext cx="1200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0.63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0260" y="962660"/>
            <a:ext cx="6487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/>
            <a:r>
              <a:rPr lang="zh-CN" sz="2800" b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数一数，在括号里填上合适的小数。</a:t>
            </a:r>
            <a:endParaRPr lang="zh-CN" altLang="en-US" sz="28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19641" y="89137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9290" y="1354455"/>
            <a:ext cx="1113536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zh-CN" altLang="en-US" dirty="0"/>
          </a:p>
          <a:p>
            <a:pPr algn="just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⑴9.365是由9个（    ），3个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，6个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和5个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组成的，它的计数单位是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）。</a:t>
            </a:r>
          </a:p>
          <a:p>
            <a:pPr algn="just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⑵世界上最小的鸟是蜂鸟，它的蛋仅重</a:t>
            </a:r>
            <a:r>
              <a:rPr lang="zh-CN" altLang="en-US" sz="28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零点五五七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克。横线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上的数写作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；是由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个0.1，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个0.01，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个0.001组成的。</a:t>
            </a:r>
          </a:p>
          <a:p>
            <a:pPr algn="just"/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⑶在5.25中，小数点左边的“5”表示5个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，小数点右边“5”表示有5个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/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⑷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里有（      ）个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，有（        ）个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0.001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7510" y="3368040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7800" y="4648200"/>
            <a:ext cx="40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04655" y="3368040"/>
            <a:ext cx="443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43795" y="1638300"/>
            <a:ext cx="121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97800" y="1638300"/>
            <a:ext cx="104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92775" y="1638300"/>
            <a:ext cx="70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42055" y="1638300"/>
            <a:ext cx="70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51045" y="2068830"/>
            <a:ext cx="121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63690" y="3356610"/>
            <a:ext cx="427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56360" y="3368040"/>
            <a:ext cx="1202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0.557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42565" y="5064125"/>
            <a:ext cx="933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15285" y="5768975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79490" y="5768975"/>
            <a:ext cx="933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76120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703580" y="80708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2900" y="2225675"/>
            <a:ext cx="115392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（1）组成一个最小的四位小数是（                  ），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（2）组成小数点左边第一位和右边第一位都是0的四位小数是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      ）。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（3）组成两个0都不读出来的两位小数是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              ）。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47865" y="2430145"/>
            <a:ext cx="1924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.0567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9325" y="3906520"/>
            <a:ext cx="1924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0.0567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8350" y="4620260"/>
            <a:ext cx="1506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600.57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5810" y="985520"/>
            <a:ext cx="69678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根据要求用5、0、0、6、7和小数点写数。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08211" y="89137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/>
          <p:nvPr/>
        </p:nvSpPr>
        <p:spPr>
          <a:xfrm>
            <a:off x="835025" y="948690"/>
            <a:ext cx="5271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在直线上描点表示下面各数。</a:t>
            </a:r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340" y="2418398"/>
            <a:ext cx="8358188" cy="172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Box 1"/>
          <p:cNvSpPr txBox="1"/>
          <p:nvPr/>
        </p:nvSpPr>
        <p:spPr>
          <a:xfrm>
            <a:off x="2656840" y="3311843"/>
            <a:ext cx="642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433955" y="3980815"/>
            <a:ext cx="9286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0.5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3799840" y="3312160"/>
            <a:ext cx="642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3656965" y="3999548"/>
            <a:ext cx="9286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5622290" y="3312160"/>
            <a:ext cx="642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5514340" y="3999548"/>
            <a:ext cx="9286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2.6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7276148" y="3312160"/>
            <a:ext cx="6429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085965" y="3999548"/>
            <a:ext cx="1301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3.75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7661593" y="3312160"/>
            <a:ext cx="6429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622665" y="3999548"/>
            <a:ext cx="12509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4.05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08211" y="89137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53695" y="4779010"/>
            <a:ext cx="11528425" cy="151574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508000" y="757555"/>
            <a:ext cx="11219180" cy="360299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1.了解小数的计数单位及相应相邻单位间的进率，知道小数的数位名称及顺序，知道小数的组成，加深对小数意义的理解。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2.在学习过程中发展学生的类比推理能力和抽象概括能力，增强学生的探索意识和学习数学的信心。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3.体会小数与日常生活的密切联系，培养学生探求新知的良好品质。</a:t>
            </a:r>
          </a:p>
          <a:p>
            <a:pPr algn="just" fontAlgn="auto"/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845" y="5276215"/>
            <a:ext cx="1095684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重难点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】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建构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小数的数位顺序表、掌握相邻计数单位之间的进率。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6615" y="2138045"/>
            <a:ext cx="7432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867                2454          800           40075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48310" y="720090"/>
            <a:ext cx="107892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说出下列各数的组成，并说说整数的数位及其计数单位、相邻计数</a:t>
            </a: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单位间的进率。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48310" y="3625850"/>
            <a:ext cx="718883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60000"/>
              </a:lnSpc>
            </a:pP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6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读出下面的小数，并说说各表示几分之几。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949133" y="4492625"/>
            <a:ext cx="82931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0.29                0.35                0.06                0.215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4320" y="5207635"/>
            <a:ext cx="18834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            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25980" y="4991735"/>
            <a:ext cx="90551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29</a:t>
            </a:r>
          </a:p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sp>
        <p:nvSpPr>
          <p:cNvPr id="13" name="减号 12"/>
          <p:cNvSpPr/>
          <p:nvPr/>
        </p:nvSpPr>
        <p:spPr>
          <a:xfrm>
            <a:off x="2125980" y="5431155"/>
            <a:ext cx="905510" cy="76200"/>
          </a:xfrm>
          <a:prstGeom prst="mathMinu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45890" y="5233035"/>
            <a:ext cx="18834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            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27550" y="5017135"/>
            <a:ext cx="90551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35</a:t>
            </a:r>
          </a:p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sp>
        <p:nvSpPr>
          <p:cNvPr id="16" name="减号 15"/>
          <p:cNvSpPr/>
          <p:nvPr/>
        </p:nvSpPr>
        <p:spPr>
          <a:xfrm>
            <a:off x="4527550" y="5456555"/>
            <a:ext cx="905510" cy="76200"/>
          </a:xfrm>
          <a:prstGeom prst="mathMinu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59195" y="5233670"/>
            <a:ext cx="18834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            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40855" y="5017770"/>
            <a:ext cx="90551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6</a:t>
            </a:r>
          </a:p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</a:p>
        </p:txBody>
      </p:sp>
      <p:sp>
        <p:nvSpPr>
          <p:cNvPr id="19" name="减号 18"/>
          <p:cNvSpPr/>
          <p:nvPr/>
        </p:nvSpPr>
        <p:spPr>
          <a:xfrm>
            <a:off x="6840855" y="5457190"/>
            <a:ext cx="905510" cy="76200"/>
          </a:xfrm>
          <a:prstGeom prst="mathMinu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57285" y="5207000"/>
            <a:ext cx="18834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      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47505" y="4991100"/>
            <a:ext cx="107188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215</a:t>
            </a:r>
          </a:p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</a:p>
        </p:txBody>
      </p:sp>
      <p:sp>
        <p:nvSpPr>
          <p:cNvPr id="22" name="减号 21"/>
          <p:cNvSpPr/>
          <p:nvPr/>
        </p:nvSpPr>
        <p:spPr>
          <a:xfrm>
            <a:off x="9338945" y="5430520"/>
            <a:ext cx="905510" cy="76200"/>
          </a:xfrm>
          <a:prstGeom prst="mathMinu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流程图: 过程 85"/>
          <p:cNvSpPr/>
          <p:nvPr/>
        </p:nvSpPr>
        <p:spPr>
          <a:xfrm>
            <a:off x="300037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146" name="TextBox 1"/>
          <p:cNvSpPr txBox="1"/>
          <p:nvPr/>
        </p:nvSpPr>
        <p:spPr>
          <a:xfrm>
            <a:off x="150495" y="559435"/>
            <a:ext cx="11062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下面每个图形都表示整数“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”，先涂色表示它上面的小数，再填空。</a:t>
            </a:r>
          </a:p>
        </p:txBody>
      </p:sp>
      <p:grpSp>
        <p:nvGrpSpPr>
          <p:cNvPr id="6150" name="组合 57"/>
          <p:cNvGrpSpPr/>
          <p:nvPr/>
        </p:nvGrpSpPr>
        <p:grpSpPr>
          <a:xfrm>
            <a:off x="7827645" y="1784668"/>
            <a:ext cx="1438275" cy="1428750"/>
            <a:chOff x="1990708" y="3143248"/>
            <a:chExt cx="1438284" cy="1428760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000233" y="3143248"/>
              <a:ext cx="1428759" cy="158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>
            <a:xfrm rot="5400000">
              <a:off x="1281083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1" name="直接连接符 60"/>
            <p:cNvCxnSpPr/>
            <p:nvPr/>
          </p:nvCxnSpPr>
          <p:spPr>
            <a:xfrm rot="5400000">
              <a:off x="1423959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2" name="直接连接符 61"/>
            <p:cNvCxnSpPr/>
            <p:nvPr/>
          </p:nvCxnSpPr>
          <p:spPr>
            <a:xfrm rot="5400000">
              <a:off x="1566835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3" name="直接连接符 62"/>
            <p:cNvCxnSpPr/>
            <p:nvPr/>
          </p:nvCxnSpPr>
          <p:spPr>
            <a:xfrm rot="5400000">
              <a:off x="1709711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4" name="直接连接符 63"/>
            <p:cNvCxnSpPr/>
            <p:nvPr/>
          </p:nvCxnSpPr>
          <p:spPr>
            <a:xfrm rot="5400000">
              <a:off x="1852587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 rot="5400000">
              <a:off x="1995463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>
            <a:xfrm rot="5400000">
              <a:off x="2138338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7" name="直接连接符 66"/>
            <p:cNvCxnSpPr/>
            <p:nvPr/>
          </p:nvCxnSpPr>
          <p:spPr>
            <a:xfrm rot="5400000">
              <a:off x="2281214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>
            <a:xfrm rot="5400000">
              <a:off x="2424090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>
            <a:xfrm rot="5400000">
              <a:off x="2566966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0" name="直接连接符 69"/>
            <p:cNvCxnSpPr/>
            <p:nvPr/>
          </p:nvCxnSpPr>
          <p:spPr>
            <a:xfrm rot="5400000">
              <a:off x="2709842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1" name="直接连接符 70"/>
            <p:cNvCxnSpPr/>
            <p:nvPr/>
          </p:nvCxnSpPr>
          <p:spPr>
            <a:xfrm>
              <a:off x="2000233" y="3284536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>
            <a:xfrm>
              <a:off x="2000233" y="3436937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3" name="直接连接符 72"/>
            <p:cNvCxnSpPr/>
            <p:nvPr/>
          </p:nvCxnSpPr>
          <p:spPr>
            <a:xfrm>
              <a:off x="2000233" y="3571876"/>
              <a:ext cx="1428759" cy="158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4" name="直接连接符 73"/>
            <p:cNvCxnSpPr/>
            <p:nvPr/>
          </p:nvCxnSpPr>
          <p:spPr>
            <a:xfrm>
              <a:off x="2000233" y="3713164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5" name="直接连接符 74"/>
            <p:cNvCxnSpPr/>
            <p:nvPr/>
          </p:nvCxnSpPr>
          <p:spPr>
            <a:xfrm>
              <a:off x="2000233" y="3854453"/>
              <a:ext cx="1428759" cy="158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6" name="直接连接符 75"/>
            <p:cNvCxnSpPr/>
            <p:nvPr/>
          </p:nvCxnSpPr>
          <p:spPr>
            <a:xfrm>
              <a:off x="2000233" y="4006854"/>
              <a:ext cx="1428759" cy="158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7" name="直接连接符 76"/>
            <p:cNvCxnSpPr/>
            <p:nvPr/>
          </p:nvCxnSpPr>
          <p:spPr>
            <a:xfrm>
              <a:off x="2000233" y="4141792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8" name="直接连接符 77"/>
            <p:cNvCxnSpPr/>
            <p:nvPr/>
          </p:nvCxnSpPr>
          <p:spPr>
            <a:xfrm>
              <a:off x="2000233" y="4294193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79" name="直接连接符 78"/>
            <p:cNvCxnSpPr/>
            <p:nvPr/>
          </p:nvCxnSpPr>
          <p:spPr>
            <a:xfrm>
              <a:off x="2000233" y="4446594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>
            <a:xfrm>
              <a:off x="2000233" y="4570420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</p:grpSp>
      <p:sp>
        <p:nvSpPr>
          <p:cNvPr id="6173" name="TextBox 1"/>
          <p:cNvSpPr txBox="1"/>
          <p:nvPr/>
        </p:nvSpPr>
        <p:spPr>
          <a:xfrm>
            <a:off x="3505835" y="1210310"/>
            <a:ext cx="740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0.6</a:t>
            </a:r>
          </a:p>
        </p:txBody>
      </p:sp>
      <p:sp>
        <p:nvSpPr>
          <p:cNvPr id="6174" name="TextBox 1"/>
          <p:cNvSpPr txBox="1"/>
          <p:nvPr/>
        </p:nvSpPr>
        <p:spPr>
          <a:xfrm>
            <a:off x="8004810" y="1198563"/>
            <a:ext cx="10715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0.06</a:t>
            </a:r>
          </a:p>
        </p:txBody>
      </p:sp>
      <p:sp>
        <p:nvSpPr>
          <p:cNvPr id="6175" name="TextBox 1"/>
          <p:cNvSpPr txBox="1"/>
          <p:nvPr/>
        </p:nvSpPr>
        <p:spPr>
          <a:xfrm>
            <a:off x="1484630" y="3426778"/>
            <a:ext cx="44148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里面有（    ）个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76" name="TextBox 1"/>
          <p:cNvSpPr txBox="1"/>
          <p:nvPr/>
        </p:nvSpPr>
        <p:spPr>
          <a:xfrm>
            <a:off x="6113463" y="3426778"/>
            <a:ext cx="45005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里面有（    ）个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77" name="组合 56"/>
          <p:cNvGrpSpPr/>
          <p:nvPr/>
        </p:nvGrpSpPr>
        <p:grpSpPr>
          <a:xfrm>
            <a:off x="3000375" y="1784668"/>
            <a:ext cx="1438275" cy="1428750"/>
            <a:chOff x="1990708" y="3143248"/>
            <a:chExt cx="1438284" cy="142876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000233" y="3143248"/>
              <a:ext cx="1428759" cy="158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rot="5400000">
              <a:off x="1281083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 rot="5400000">
              <a:off x="1423959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>
            <a:xfrm rot="5400000">
              <a:off x="1566835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7" name="直接连接符 36"/>
            <p:cNvCxnSpPr/>
            <p:nvPr/>
          </p:nvCxnSpPr>
          <p:spPr>
            <a:xfrm rot="5400000">
              <a:off x="1709711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 rot="5400000">
              <a:off x="1852587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39" name="直接连接符 38"/>
            <p:cNvCxnSpPr/>
            <p:nvPr/>
          </p:nvCxnSpPr>
          <p:spPr>
            <a:xfrm rot="5400000">
              <a:off x="1995463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rot="5400000">
              <a:off x="2138338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1" name="直接连接符 40"/>
            <p:cNvCxnSpPr/>
            <p:nvPr/>
          </p:nvCxnSpPr>
          <p:spPr>
            <a:xfrm rot="5400000">
              <a:off x="2281214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>
            <a:xfrm rot="5400000">
              <a:off x="2424090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 rot="5400000">
              <a:off x="2566966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rot="5400000">
              <a:off x="2709842" y="3852858"/>
              <a:ext cx="1428760" cy="9525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56" name="直接连接符 55"/>
            <p:cNvCxnSpPr/>
            <p:nvPr/>
          </p:nvCxnSpPr>
          <p:spPr>
            <a:xfrm>
              <a:off x="2000233" y="4570420"/>
              <a:ext cx="1428759" cy="1588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</p:cxnSp>
      </p:grpSp>
      <p:sp>
        <p:nvSpPr>
          <p:cNvPr id="87" name="流程图: 过程 86"/>
          <p:cNvSpPr/>
          <p:nvPr/>
        </p:nvSpPr>
        <p:spPr>
          <a:xfrm>
            <a:off x="315277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8" name="流程图: 过程 87"/>
          <p:cNvSpPr/>
          <p:nvPr/>
        </p:nvSpPr>
        <p:spPr>
          <a:xfrm>
            <a:off x="328612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9" name="流程图: 过程 88"/>
          <p:cNvSpPr/>
          <p:nvPr/>
        </p:nvSpPr>
        <p:spPr>
          <a:xfrm>
            <a:off x="343852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0" name="流程图: 过程 89"/>
          <p:cNvSpPr/>
          <p:nvPr/>
        </p:nvSpPr>
        <p:spPr>
          <a:xfrm>
            <a:off x="357187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1" name="流程图: 过程 90"/>
          <p:cNvSpPr/>
          <p:nvPr/>
        </p:nvSpPr>
        <p:spPr>
          <a:xfrm>
            <a:off x="3724275" y="1784668"/>
            <a:ext cx="142875" cy="1428750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3513773" y="346614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93" name="流程图: 过程 92"/>
          <p:cNvSpPr/>
          <p:nvPr/>
        </p:nvSpPr>
        <p:spPr>
          <a:xfrm>
            <a:off x="7837170" y="2761933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4" name="流程图: 过程 93"/>
          <p:cNvSpPr/>
          <p:nvPr/>
        </p:nvSpPr>
        <p:spPr>
          <a:xfrm>
            <a:off x="7837170" y="2619058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5" name="流程图: 过程 94"/>
          <p:cNvSpPr/>
          <p:nvPr/>
        </p:nvSpPr>
        <p:spPr>
          <a:xfrm>
            <a:off x="7837170" y="2784793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6" name="流程图: 过程 95"/>
          <p:cNvSpPr/>
          <p:nvPr/>
        </p:nvSpPr>
        <p:spPr>
          <a:xfrm>
            <a:off x="7837170" y="2641918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7" name="流程图: 过程 96"/>
          <p:cNvSpPr/>
          <p:nvPr/>
        </p:nvSpPr>
        <p:spPr>
          <a:xfrm>
            <a:off x="7837170" y="2499043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8" name="流程图: 过程 97"/>
          <p:cNvSpPr/>
          <p:nvPr/>
        </p:nvSpPr>
        <p:spPr>
          <a:xfrm>
            <a:off x="7837170" y="2356168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9" name="TextBox 1"/>
          <p:cNvSpPr txBox="1"/>
          <p:nvPr/>
        </p:nvSpPr>
        <p:spPr>
          <a:xfrm>
            <a:off x="8363903" y="345471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</a:p>
        </p:txBody>
      </p:sp>
      <p:sp>
        <p:nvSpPr>
          <p:cNvPr id="102" name="圆角矩形标注 101"/>
          <p:cNvSpPr/>
          <p:nvPr/>
        </p:nvSpPr>
        <p:spPr>
          <a:xfrm>
            <a:off x="2387600" y="4444365"/>
            <a:ext cx="6884035" cy="500380"/>
          </a:xfrm>
          <a:prstGeom prst="wedgeRoundRectCallout">
            <a:avLst>
              <a:gd name="adj1" fmla="val 52358"/>
              <a:gd name="adj2" fmla="val 3860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里面有几个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里有几个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8580" y="5575300"/>
            <a:ext cx="627697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里面有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里面有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0.01.</a:t>
            </a:r>
          </a:p>
        </p:txBody>
      </p:sp>
      <p:sp>
        <p:nvSpPr>
          <p:cNvPr id="81" name="流程图: 过程 80"/>
          <p:cNvSpPr/>
          <p:nvPr/>
        </p:nvSpPr>
        <p:spPr>
          <a:xfrm>
            <a:off x="7840344" y="2058627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2" name="流程图: 过程 81"/>
          <p:cNvSpPr/>
          <p:nvPr/>
        </p:nvSpPr>
        <p:spPr>
          <a:xfrm>
            <a:off x="7837168" y="2211025"/>
            <a:ext cx="142875" cy="142875"/>
          </a:xfrm>
          <a:prstGeom prst="flowChartProcess">
            <a:avLst/>
          </a:prstGeom>
          <a:solidFill>
            <a:srgbClr val="FFCC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/>
      <p:bldP spid="4" grpId="0" bldLvl="0" animBg="1"/>
      <p:bldP spid="81" grpId="0" bldLvl="0" animBg="1"/>
      <p:bldP spid="8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/>
          <p:nvPr/>
        </p:nvGraphicFramePr>
        <p:xfrm>
          <a:off x="1849120" y="553720"/>
          <a:ext cx="8529955" cy="231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整数部分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小数点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小数部分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endParaRPr lang="en-US" altLang="zh-CN" sz="60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56785" y="1861185"/>
          <a:ext cx="38481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215900" imgH="393700" progId="Equation.KSEE3">
                  <p:embed/>
                </p:oleObj>
              </mc:Choice>
              <mc:Fallback>
                <p:oleObj r:id="rId3" imgW="215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785" y="1861185"/>
                        <a:ext cx="38481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81370" y="1849755"/>
          <a:ext cx="5207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5" imgW="292100" imgH="393700" progId="Equation.KSEE3">
                  <p:embed/>
                </p:oleObj>
              </mc:Choice>
              <mc:Fallback>
                <p:oleObj r:id="rId5" imgW="292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1370" y="1849755"/>
                        <a:ext cx="52070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06920" y="1843405"/>
          <a:ext cx="65659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7" imgW="368300" imgH="393700" progId="Equation.KSEE3">
                  <p:embed/>
                </p:oleObj>
              </mc:Choice>
              <mc:Fallback>
                <p:oleObj r:id="rId7" imgW="3683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6920" y="1843405"/>
                        <a:ext cx="65659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186420" y="1849755"/>
          <a:ext cx="77089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9" imgW="431800" imgH="393700" progId="Equation.KSEE3">
                  <p:embed/>
                </p:oleObj>
              </mc:Choice>
              <mc:Fallback>
                <p:oleObj r:id="rId9" imgW="431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86420" y="1849755"/>
                        <a:ext cx="77089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035550" y="3045460"/>
            <a:ext cx="74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90188" y="3137535"/>
            <a:ext cx="5859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15580" y="3148965"/>
            <a:ext cx="80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3808095" y="3709035"/>
            <a:ext cx="5538470" cy="5480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/>
            <a:r>
              <a:rPr lang="zh-CN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每相邻两个计数单位之间的进率都是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28365" y="1350645"/>
            <a:ext cx="379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endParaRPr lang="zh-CN" altLang="en-US" sz="6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095615" y="1357630"/>
            <a:ext cx="953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万分位</a:t>
            </a:r>
            <a:endParaRPr lang="zh-CN" altLang="en-US" sz="2000" b="1"/>
          </a:p>
        </p:txBody>
      </p:sp>
      <p:sp>
        <p:nvSpPr>
          <p:cNvPr id="19" name="文本框 18"/>
          <p:cNvSpPr txBox="1"/>
          <p:nvPr/>
        </p:nvSpPr>
        <p:spPr>
          <a:xfrm>
            <a:off x="6886575" y="1357630"/>
            <a:ext cx="979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千分位</a:t>
            </a:r>
            <a:endParaRPr lang="zh-CN" altLang="en-US" sz="2000" b="1"/>
          </a:p>
        </p:txBody>
      </p:sp>
      <p:sp>
        <p:nvSpPr>
          <p:cNvPr id="20" name="文本框 19"/>
          <p:cNvSpPr txBox="1"/>
          <p:nvPr/>
        </p:nvSpPr>
        <p:spPr>
          <a:xfrm>
            <a:off x="5676900" y="1357630"/>
            <a:ext cx="1003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百分位</a:t>
            </a:r>
            <a:endParaRPr lang="zh-CN" altLang="en-US" sz="2000" b="1"/>
          </a:p>
        </p:txBody>
      </p:sp>
      <p:sp>
        <p:nvSpPr>
          <p:cNvPr id="28" name="文本框 27"/>
          <p:cNvSpPr txBox="1"/>
          <p:nvPr/>
        </p:nvSpPr>
        <p:spPr>
          <a:xfrm>
            <a:off x="4441190" y="1357630"/>
            <a:ext cx="991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十分位</a:t>
            </a:r>
            <a:endParaRPr lang="zh-CN" altLang="en-US" sz="2000" b="1"/>
          </a:p>
        </p:txBody>
      </p:sp>
      <p:sp>
        <p:nvSpPr>
          <p:cNvPr id="6" name="弧形 5"/>
          <p:cNvSpPr/>
          <p:nvPr/>
        </p:nvSpPr>
        <p:spPr>
          <a:xfrm rot="6840000">
            <a:off x="4620895" y="1464945"/>
            <a:ext cx="1400810" cy="1716405"/>
          </a:xfrm>
          <a:prstGeom prst="arc">
            <a:avLst>
              <a:gd name="adj1" fmla="val 17013659"/>
              <a:gd name="adj2" fmla="val 106191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 rot="6900000">
            <a:off x="5925185" y="1510030"/>
            <a:ext cx="1400810" cy="1716405"/>
          </a:xfrm>
          <a:prstGeom prst="arc">
            <a:avLst>
              <a:gd name="adj1" fmla="val 17013659"/>
              <a:gd name="adj2" fmla="val 106191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弧形 31"/>
          <p:cNvSpPr/>
          <p:nvPr/>
        </p:nvSpPr>
        <p:spPr>
          <a:xfrm rot="6840000">
            <a:off x="7275830" y="1532890"/>
            <a:ext cx="1400810" cy="1716405"/>
          </a:xfrm>
          <a:prstGeom prst="arc">
            <a:avLst>
              <a:gd name="adj1" fmla="val 17013659"/>
              <a:gd name="adj2" fmla="val 106191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571750" y="4631055"/>
            <a:ext cx="81070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/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小数点右边第一位是十分位，计数单位是十分之一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（ 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0.1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）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88895" y="5091430"/>
            <a:ext cx="8041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小数点右边第二位是百分位，计数单位是百分之一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0.01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00960" y="5551805"/>
            <a:ext cx="8532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/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小数点右边第三位是千分位，计数单位是千分之一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0.001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396740" y="2457450"/>
            <a:ext cx="1012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</a:t>
            </a:r>
            <a:r>
              <a:rPr lang="en-US" altLang="zh-CN" sz="2000"/>
              <a:t>0.1</a:t>
            </a:r>
            <a:r>
              <a:rPr lang="zh-CN" altLang="en-US" sz="2000"/>
              <a:t>）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556885" y="2503170"/>
            <a:ext cx="1012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</a:t>
            </a:r>
            <a:r>
              <a:rPr lang="en-US" altLang="zh-CN" sz="2000"/>
              <a:t>0.01</a:t>
            </a:r>
            <a:r>
              <a:rPr lang="zh-CN" altLang="en-US" sz="2000"/>
              <a:t>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71005" y="2514600"/>
            <a:ext cx="1164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</a:t>
            </a:r>
            <a:r>
              <a:rPr lang="en-US" altLang="zh-CN" sz="2000"/>
              <a:t>0.001</a:t>
            </a:r>
            <a:r>
              <a:rPr lang="zh-CN" altLang="en-US" sz="2000"/>
              <a:t>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815580" y="2515870"/>
            <a:ext cx="1350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</a:t>
            </a:r>
            <a:r>
              <a:rPr lang="en-US" altLang="zh-CN" sz="2000"/>
              <a:t>0.0001</a:t>
            </a:r>
            <a:r>
              <a:rPr lang="zh-CN" altLang="en-US" sz="2000"/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57950" y="5909310"/>
            <a:ext cx="7696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bldLvl="0" animBg="1"/>
      <p:bldP spid="7" grpId="0"/>
      <p:bldP spid="18" grpId="0"/>
      <p:bldP spid="19" grpId="0"/>
      <p:bldP spid="20" grpId="0"/>
      <p:bldP spid="28" grpId="0"/>
      <p:bldP spid="6" grpId="0" bldLvl="0" animBg="1"/>
      <p:bldP spid="17" grpId="0" bldLvl="0" animBg="1"/>
      <p:bldP spid="32" grpId="0" bldLvl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/>
          <p:nvPr/>
        </p:nvSpPr>
        <p:spPr>
          <a:xfrm>
            <a:off x="233045" y="462280"/>
            <a:ext cx="38881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读出下面横线上的数。</a:t>
            </a:r>
          </a:p>
        </p:txBody>
      </p:sp>
      <p:sp>
        <p:nvSpPr>
          <p:cNvPr id="9221" name="TextBox 1"/>
          <p:cNvSpPr txBox="1"/>
          <p:nvPr/>
        </p:nvSpPr>
        <p:spPr>
          <a:xfrm>
            <a:off x="960120" y="1197610"/>
            <a:ext cx="10528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“神舟”六号载人飞船在太空飞行时，与地球表面最远距离大约是</a:t>
            </a:r>
            <a:r>
              <a:rPr lang="en-US" altLang="zh-CN" sz="2800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344.725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千米。</a:t>
            </a:r>
          </a:p>
        </p:txBody>
      </p:sp>
      <p:pic>
        <p:nvPicPr>
          <p:cNvPr id="9222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5" y="2139315"/>
            <a:ext cx="512699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圆角矩形标注 17"/>
          <p:cNvSpPr/>
          <p:nvPr/>
        </p:nvSpPr>
        <p:spPr>
          <a:xfrm>
            <a:off x="4438015" y="4518025"/>
            <a:ext cx="3315970" cy="1120775"/>
          </a:xfrm>
          <a:prstGeom prst="wedgeRoundRectCallout">
            <a:avLst>
              <a:gd name="adj1" fmla="val -11533"/>
              <a:gd name="adj2" fmla="val 66602"/>
              <a:gd name="adj3" fmla="val 16667"/>
            </a:avLst>
          </a:prstGeom>
          <a:solidFill>
            <a:srgbClr val="FEE4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小数部分的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“7”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在十分位上，表示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个十分之一。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8220075" y="4248785"/>
            <a:ext cx="3524250" cy="1487170"/>
          </a:xfrm>
          <a:prstGeom prst="wedgeRoundRectCallout">
            <a:avLst>
              <a:gd name="adj1" fmla="val 33333"/>
              <a:gd name="adj2" fmla="val 61357"/>
              <a:gd name="adj3" fmla="val 16667"/>
            </a:avLst>
          </a:prstGeom>
          <a:solidFill>
            <a:srgbClr val="DC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/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“2”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在百分位上，表示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个百分之一；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“5”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在千分位上，表示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个千分之一。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757035" y="2124710"/>
            <a:ext cx="5090795" cy="1717675"/>
          </a:xfrm>
          <a:prstGeom prst="wedgeRoundRectCallout">
            <a:avLst>
              <a:gd name="adj1" fmla="val 20911"/>
              <a:gd name="adj2" fmla="val 4911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344.725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的整数部分是多少？小数部分的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“7“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在哪一位上，表示多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少？</a:t>
            </a:r>
            <a:r>
              <a:rPr lang="en-US" altLang="zh-CN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”2“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”5“</a:t>
            </a: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呢？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246505" y="4415155"/>
            <a:ext cx="2525395" cy="1109980"/>
          </a:xfrm>
          <a:prstGeom prst="wedgeRoundRectCallout">
            <a:avLst>
              <a:gd name="adj1" fmla="val -37000"/>
              <a:gd name="adj2" fmla="val 67391"/>
              <a:gd name="adj3" fmla="val 16667"/>
            </a:avLst>
          </a:prstGeom>
          <a:solidFill>
            <a:srgbClr val="DEE7D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344.725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的整数部分是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/>
          <p:nvPr/>
        </p:nvSpPr>
        <p:spPr>
          <a:xfrm>
            <a:off x="1172210" y="777875"/>
            <a:ext cx="3438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小数：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344.725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5" name="TextBox 1"/>
          <p:cNvSpPr txBox="1"/>
          <p:nvPr/>
        </p:nvSpPr>
        <p:spPr>
          <a:xfrm>
            <a:off x="4384358" y="299370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0246" name="TextBox 1"/>
          <p:cNvSpPr txBox="1"/>
          <p:nvPr/>
        </p:nvSpPr>
        <p:spPr>
          <a:xfrm>
            <a:off x="4884420" y="2993708"/>
            <a:ext cx="4905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0247" name="TextBox 1"/>
          <p:cNvSpPr txBox="1"/>
          <p:nvPr/>
        </p:nvSpPr>
        <p:spPr>
          <a:xfrm>
            <a:off x="5384483" y="299370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0248" name="TextBox 1"/>
          <p:cNvSpPr txBox="1"/>
          <p:nvPr/>
        </p:nvSpPr>
        <p:spPr>
          <a:xfrm>
            <a:off x="5850255" y="2810828"/>
            <a:ext cx="490538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10249" name="TextBox 1"/>
          <p:cNvSpPr txBox="1"/>
          <p:nvPr/>
        </p:nvSpPr>
        <p:spPr>
          <a:xfrm>
            <a:off x="6384608" y="299370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10250" name="TextBox 1"/>
          <p:cNvSpPr txBox="1"/>
          <p:nvPr/>
        </p:nvSpPr>
        <p:spPr>
          <a:xfrm>
            <a:off x="6884670" y="2993708"/>
            <a:ext cx="4905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251" name="TextBox 1"/>
          <p:cNvSpPr txBox="1"/>
          <p:nvPr/>
        </p:nvSpPr>
        <p:spPr>
          <a:xfrm>
            <a:off x="7384733" y="2993708"/>
            <a:ext cx="49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517708" y="3616960"/>
            <a:ext cx="128587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2" name="直接箭头连接符 31"/>
          <p:cNvCxnSpPr/>
          <p:nvPr/>
        </p:nvCxnSpPr>
        <p:spPr>
          <a:xfrm rot="5400000">
            <a:off x="4909820" y="3962083"/>
            <a:ext cx="500063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3" name="TextBox 1"/>
          <p:cNvSpPr txBox="1"/>
          <p:nvPr/>
        </p:nvSpPr>
        <p:spPr>
          <a:xfrm>
            <a:off x="4398010" y="4231005"/>
            <a:ext cx="1714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整数部分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5803583" y="1733550"/>
            <a:ext cx="776287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小数点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575108" y="3639820"/>
            <a:ext cx="128587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6" name="直接箭头连接符 35"/>
          <p:cNvCxnSpPr/>
          <p:nvPr/>
        </p:nvCxnSpPr>
        <p:spPr>
          <a:xfrm rot="5400000">
            <a:off x="6923088" y="3962083"/>
            <a:ext cx="500063" cy="158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7" name="TextBox 1"/>
          <p:cNvSpPr txBox="1"/>
          <p:nvPr/>
        </p:nvSpPr>
        <p:spPr>
          <a:xfrm>
            <a:off x="6363970" y="4231005"/>
            <a:ext cx="160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小数部分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119755" y="5083810"/>
            <a:ext cx="5952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344.725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读作：</a:t>
            </a:r>
            <a:r>
              <a:rPr lang="zh-CN" altLang="en-US" sz="2800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三百四十四点七二五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325" y="1671638"/>
            <a:ext cx="8572500" cy="283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"/>
          <p:cNvSpPr txBox="1"/>
          <p:nvPr/>
        </p:nvSpPr>
        <p:spPr>
          <a:xfrm>
            <a:off x="2400300" y="961390"/>
            <a:ext cx="74295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小数数位顺序表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981575" y="2417445"/>
            <a:ext cx="6334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十位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981575" y="3798888"/>
            <a:ext cx="6334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十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481513" y="2417445"/>
            <a:ext cx="6334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百位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481513" y="3798888"/>
            <a:ext cx="63341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百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910013" y="2417445"/>
            <a:ext cx="6334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千位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910013" y="3798888"/>
            <a:ext cx="63341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千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409950" y="2417445"/>
            <a:ext cx="6334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万位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409950" y="3798888"/>
            <a:ext cx="6334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277225" y="2185035"/>
            <a:ext cx="633413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千分位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277225" y="3243580"/>
            <a:ext cx="633413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千分之一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767763" y="2199005"/>
            <a:ext cx="633412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万分位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767763" y="3243263"/>
            <a:ext cx="63341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万分之一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1524635" y="4740275"/>
            <a:ext cx="3790950" cy="1167765"/>
          </a:xfrm>
          <a:prstGeom prst="wedgeRoundRectCallout">
            <a:avLst>
              <a:gd name="adj1" fmla="val -56365"/>
              <a:gd name="adj2" fmla="val 47988"/>
              <a:gd name="adj3" fmla="val 16667"/>
            </a:avLst>
          </a:prstGeom>
          <a:solidFill>
            <a:srgbClr val="DC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>
                <a:solidFill>
                  <a:schemeClr val="tx1"/>
                </a:solidFill>
              </a:rPr>
              <a:t>通过观察小数数位顺序表，你有什么发现？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542405" y="4657725"/>
            <a:ext cx="3712845" cy="1774825"/>
          </a:xfrm>
          <a:prstGeom prst="roundRect">
            <a:avLst/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400">
                <a:solidFill>
                  <a:schemeClr val="tx1"/>
                </a:solidFill>
              </a:rPr>
              <a:t>整数部分的最低位是个位，没有最高位；小数部分的最高位是十分位，没有最低位。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02005" y="1450340"/>
            <a:ext cx="110007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1.8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个十分之一是（      ），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个百分之一是（        ），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个千分之一是（        ）。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4" name="TextBox 1"/>
          <p:cNvSpPr txBox="1"/>
          <p:nvPr/>
        </p:nvSpPr>
        <p:spPr>
          <a:xfrm>
            <a:off x="711835" y="3239770"/>
            <a:ext cx="110147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2. 1.45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是由（      ）个一、（      ）十分之一和（      ）个百分之一组成的。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956685" y="1450340"/>
            <a:ext cx="1419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0.8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095943" y="2199958"/>
            <a:ext cx="1419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0.008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712518" y="1450023"/>
            <a:ext cx="14192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0.08 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935923" y="3239453"/>
            <a:ext cx="1419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861685" y="3269615"/>
            <a:ext cx="1165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284335" y="3288665"/>
            <a:ext cx="1419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宽屏</PresentationFormat>
  <Paragraphs>180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Calibri</vt:lpstr>
      <vt:lpstr>黑体</vt:lpstr>
      <vt:lpstr>微软雅黑</vt:lpstr>
      <vt:lpstr>Wingdings</vt:lpstr>
      <vt:lpstr>宋体</vt:lpstr>
      <vt:lpstr>楷体</vt:lpstr>
      <vt:lpstr>Arial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2017-08-03T09:01:00Z</dcterms:created>
  <dcterms:modified xsi:type="dcterms:W3CDTF">2023-01-13T22:02:22Z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F3C546EBE51D4B62BF3627F1CCC3EF3F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