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94" r:id="rId22"/>
    <p:sldId id="295" r:id="rId23"/>
    <p:sldId id="280" r:id="rId24"/>
    <p:sldId id="321" r:id="rId25"/>
    <p:sldId id="297" r:id="rId26"/>
    <p:sldId id="298" r:id="rId27"/>
    <p:sldId id="296" r:id="rId28"/>
    <p:sldId id="299" r:id="rId29"/>
    <p:sldId id="305" r:id="rId30"/>
    <p:sldId id="304" r:id="rId31"/>
    <p:sldId id="306" r:id="rId32"/>
    <p:sldId id="316" r:id="rId33"/>
    <p:sldId id="300" r:id="rId34"/>
    <p:sldId id="315" r:id="rId35"/>
    <p:sldId id="309" r:id="rId36"/>
    <p:sldId id="301" r:id="rId37"/>
    <p:sldId id="308" r:id="rId38"/>
    <p:sldId id="312" r:id="rId39"/>
    <p:sldId id="318" r:id="rId40"/>
    <p:sldId id="290" r:id="rId41"/>
    <p:sldId id="317" r:id="rId42"/>
    <p:sldId id="319" r:id="rId43"/>
    <p:sldId id="291" r:id="rId4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20000"/>
      </a:spcBef>
      <a:spcAft>
        <a:spcPct val="0"/>
      </a:spcAft>
      <a:defRPr sz="3600" b="1" kern="1200">
        <a:solidFill>
          <a:srgbClr val="FF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600" b="1" kern="1200">
        <a:solidFill>
          <a:srgbClr val="FF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600" b="1" kern="1200">
        <a:solidFill>
          <a:srgbClr val="FF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600" b="1" kern="1200">
        <a:solidFill>
          <a:srgbClr val="FF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600" b="1" kern="1200">
        <a:solidFill>
          <a:srgbClr val="FF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rgbClr val="FF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rgbClr val="FF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rgbClr val="FF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rgbClr val="FF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CCCC"/>
    <a:srgbClr val="FF66CC"/>
    <a:srgbClr val="FF99FF"/>
    <a:srgbClr val="00FF99"/>
    <a:srgbClr val="66FFCC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8" autoAdjust="0"/>
    <p:restoredTop sz="94660"/>
  </p:normalViewPr>
  <p:slideViewPr>
    <p:cSldViewPr>
      <p:cViewPr>
        <p:scale>
          <a:sx n="100" d="100"/>
          <a:sy n="100" d="100"/>
        </p:scale>
        <p:origin x="-30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A3C4-34A1-49B9-A9E0-46C41C2646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E7A9E-3FF3-44F3-B933-DDF35DF603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7A9E-3FF3-44F3-B933-DDF35DF603A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76DF3-1562-42AF-A51E-BCB90C69A7B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D2556-70E2-49DA-92B8-8EEEBC50D0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0F1DA-2BC2-4778-B30A-7B6C7AB3EE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CDC2-8448-4224-BFDF-C44BD7211A0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492254-DC5D-4567-9F96-938F46030F9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76DF3-1562-42AF-A51E-BCB90C69A7B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FD7C4-E388-45CE-9BF0-7BAD387F26E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B1305-E574-4060-A754-378B0991EC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8B71D-8049-4655-8F17-078FCE3A70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37CD8-2B34-4702-B6C9-DCC8567DBC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AC03D-719F-441E-9B50-89142C7B1A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84F9D-DE2B-4123-ACF9-AC691F9CC2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A34AE-7C82-4D3B-B4F0-8DE7608A46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fld id="{4B244286-AA47-4CBD-8348-1952FEFE977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5" y="1556792"/>
            <a:ext cx="8784976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Unit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11</a:t>
            </a:r>
            <a:br>
              <a:rPr lang="en-US" altLang="zh-CN" sz="4000" b="1" dirty="0" smtClean="0">
                <a:solidFill>
                  <a:srgbClr val="FF0000"/>
                </a:solidFill>
              </a:rPr>
            </a:br>
            <a:r>
              <a:rPr lang="en-US" altLang="zh-CN" b="1" dirty="0" smtClean="0">
                <a:solidFill>
                  <a:srgbClr val="FF0000"/>
                </a:solidFill>
              </a:rPr>
              <a:t>What’s </a:t>
            </a:r>
            <a:r>
              <a:rPr lang="en-US" altLang="zh-CN" b="1" dirty="0">
                <a:solidFill>
                  <a:srgbClr val="FF0000"/>
                </a:solidFill>
              </a:rPr>
              <a:t>the weather like today!</a:t>
            </a:r>
            <a:endParaRPr lang="en-US" altLang="zh-CN" sz="4000" b="1" dirty="0">
              <a:solidFill>
                <a:srgbClr val="FF0000"/>
              </a:solidFill>
            </a:endParaRPr>
          </a:p>
        </p:txBody>
      </p:sp>
      <p:pic>
        <p:nvPicPr>
          <p:cNvPr id="4106" name="Picture 10" descr="gift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445125"/>
            <a:ext cx="21605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530120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NA01440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399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12106414_103045593343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0"/>
            <a:ext cx="3492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01200600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33863"/>
            <a:ext cx="2987675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2" name="Picture 10" descr="userid105412time201112210747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3956050"/>
            <a:ext cx="435610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1557338"/>
            <a:ext cx="3743325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3995738" y="549275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50825" y="198913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s</a:t>
            </a:r>
          </a:p>
        </p:txBody>
      </p:sp>
      <p:pic>
        <p:nvPicPr>
          <p:cNvPr id="73735" name="Picture 7" descr="NA01440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399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12106414_103045593343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0"/>
            <a:ext cx="2771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7" name="Picture 9" descr="01200600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73463"/>
            <a:ext cx="2987675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8" name="Picture 10" descr="userid105412time201112210747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163" y="3357563"/>
            <a:ext cx="3779837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1341438"/>
            <a:ext cx="3024187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6516688" y="263683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0" y="6034088"/>
            <a:ext cx="4206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r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3348038" y="3284538"/>
            <a:ext cx="6588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w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5651500" y="58054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250825" y="1989138"/>
            <a:ext cx="17446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4800">
                <a:solidFill>
                  <a:srgbClr val="0066FF"/>
                </a:solidFill>
              </a:rPr>
              <a:t>snow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0" y="6034088"/>
            <a:ext cx="13033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0066FF"/>
                </a:solidFill>
              </a:rPr>
              <a:t>rain</a:t>
            </a: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348038" y="3284538"/>
            <a:ext cx="1574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0066FF"/>
                </a:solidFill>
              </a:rPr>
              <a:t>wind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6516688" y="2636838"/>
            <a:ext cx="21526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0066FF"/>
                </a:solidFill>
              </a:rPr>
              <a:t>cloudy</a:t>
            </a: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5651500" y="5805488"/>
            <a:ext cx="17446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0066FF"/>
                </a:solidFill>
              </a:rPr>
              <a:t>snow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/>
      <p:bldP spid="73746" grpId="0"/>
      <p:bldP spid="73747" grpId="0"/>
      <p:bldP spid="73748" grpId="0"/>
      <p:bldP spid="737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佳菲猫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724400"/>
            <a:ext cx="3311525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Picture 3" descr="gif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445125"/>
            <a:ext cx="21605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NA01440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325813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048125" y="1133475"/>
            <a:ext cx="14398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sun 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35013" y="4229100"/>
            <a:ext cx="39544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It’s ________</a:t>
            </a:r>
            <a:endParaRPr lang="en-US" altLang="zh-CN" sz="4800">
              <a:solidFill>
                <a:srgbClr val="0066FF"/>
              </a:solidFill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195513" y="4076700"/>
            <a:ext cx="19827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4800"/>
              <a:t>sun</a:t>
            </a:r>
            <a:r>
              <a:rPr lang="en-US" altLang="zh-CN" sz="4800">
                <a:solidFill>
                  <a:srgbClr val="0066FF"/>
                </a:solidFill>
              </a:rPr>
              <a:t>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佳菲猫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724400"/>
            <a:ext cx="3311525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gif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445125"/>
            <a:ext cx="21605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01200600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140200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559425" y="1349375"/>
            <a:ext cx="13033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rain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195513" y="4076700"/>
            <a:ext cx="16430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4800"/>
              <a:t>rain</a:t>
            </a:r>
            <a:r>
              <a:rPr lang="en-US" altLang="zh-CN" sz="4800">
                <a:solidFill>
                  <a:srgbClr val="0066FF"/>
                </a:solidFill>
              </a:rPr>
              <a:t>y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35013" y="4229100"/>
            <a:ext cx="39544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It’s ________</a:t>
            </a:r>
            <a:endParaRPr lang="en-US" altLang="zh-CN" sz="480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1"/>
      <p:bldP spid="665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佳菲猫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724400"/>
            <a:ext cx="3311525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Picture 3" descr="gif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445125"/>
            <a:ext cx="21605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127625" y="1060450"/>
            <a:ext cx="157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wind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419475" y="3716338"/>
            <a:ext cx="19145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4800"/>
              <a:t>wind</a:t>
            </a:r>
            <a:r>
              <a:rPr lang="en-US" altLang="zh-CN" sz="4800">
                <a:solidFill>
                  <a:srgbClr val="0066FF"/>
                </a:solidFill>
              </a:rPr>
              <a:t>y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979613" y="3860800"/>
            <a:ext cx="39544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It’s ________</a:t>
            </a:r>
            <a:endParaRPr lang="en-US" altLang="zh-CN" sz="480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0" grpId="0"/>
      <p:bldP spid="675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佳菲猫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724400"/>
            <a:ext cx="3311525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3" descr="gif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445125"/>
            <a:ext cx="21605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12106414_103045593343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1402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771775" y="4149725"/>
            <a:ext cx="2152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4800"/>
              <a:t>cloud</a:t>
            </a:r>
            <a:r>
              <a:rPr lang="en-US" altLang="zh-CN" sz="4800">
                <a:solidFill>
                  <a:srgbClr val="0066FF"/>
                </a:solidFill>
              </a:rPr>
              <a:t>y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343525" y="1420813"/>
            <a:ext cx="18129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cloud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547813" y="4221163"/>
            <a:ext cx="39544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It’s ________</a:t>
            </a:r>
            <a:endParaRPr lang="en-US" altLang="zh-CN" sz="480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佳菲猫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724400"/>
            <a:ext cx="3311525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 descr="gif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445125"/>
            <a:ext cx="21605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userid105412time201112210747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2197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166813" y="3978275"/>
            <a:ext cx="18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endParaRPr lang="zh-CN" altLang="zh-CN" sz="4800">
              <a:solidFill>
                <a:srgbClr val="FF3300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124075" y="4149725"/>
            <a:ext cx="20843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4800"/>
              <a:t>snow</a:t>
            </a:r>
            <a:r>
              <a:rPr lang="en-US" altLang="zh-CN" sz="4800">
                <a:solidFill>
                  <a:srgbClr val="0066FF"/>
                </a:solidFill>
              </a:rPr>
              <a:t>y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848350" y="1781175"/>
            <a:ext cx="17446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snow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735013" y="4229100"/>
            <a:ext cx="39544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It’s ________</a:t>
            </a:r>
            <a:endParaRPr lang="en-US" altLang="zh-CN" sz="480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  <p:bldP spid="696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8" name="Picture 6" descr="j01348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13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4048125" y="844550"/>
            <a:ext cx="22542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It’s </a:t>
            </a:r>
            <a:r>
              <a:rPr lang="en-US" altLang="zh-CN" sz="4800">
                <a:solidFill>
                  <a:srgbClr val="0066FF"/>
                </a:solidFill>
              </a:rPr>
              <a:t>wet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u=454614700,3743256850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5148263" y="1700213"/>
            <a:ext cx="21859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4800"/>
              <a:t>It’s </a:t>
            </a:r>
            <a:r>
              <a:rPr lang="en-US" altLang="zh-CN" sz="4800">
                <a:solidFill>
                  <a:srgbClr val="0066FF"/>
                </a:solidFill>
              </a:rPr>
              <a:t>dry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56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632450" y="1852613"/>
            <a:ext cx="24923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It’s cool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07950" y="1266825"/>
            <a:ext cx="889317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400" dirty="0">
                <a:solidFill>
                  <a:srgbClr val="FF3300"/>
                </a:solidFill>
              </a:rPr>
              <a:t>January, February </a:t>
            </a:r>
          </a:p>
          <a:p>
            <a:pPr>
              <a:spcBef>
                <a:spcPct val="20000"/>
              </a:spcBef>
            </a:pPr>
            <a:r>
              <a:rPr lang="en-US" altLang="zh-CN" sz="4400" dirty="0">
                <a:solidFill>
                  <a:srgbClr val="FF3300"/>
                </a:solidFill>
              </a:rPr>
              <a:t>March, April </a:t>
            </a:r>
          </a:p>
          <a:p>
            <a:pPr>
              <a:spcBef>
                <a:spcPct val="20000"/>
              </a:spcBef>
            </a:pPr>
            <a:r>
              <a:rPr lang="en-US" altLang="zh-CN" sz="4400" dirty="0">
                <a:solidFill>
                  <a:srgbClr val="FF3300"/>
                </a:solidFill>
              </a:rPr>
              <a:t>May and June</a:t>
            </a:r>
          </a:p>
          <a:p>
            <a:pPr>
              <a:spcBef>
                <a:spcPct val="20000"/>
              </a:spcBef>
            </a:pPr>
            <a:r>
              <a:rPr lang="en-US" altLang="zh-CN" sz="4400" dirty="0">
                <a:solidFill>
                  <a:srgbClr val="FF3300"/>
                </a:solidFill>
              </a:rPr>
              <a:t>July, August ,September</a:t>
            </a:r>
          </a:p>
          <a:p>
            <a:pPr>
              <a:spcBef>
                <a:spcPct val="20000"/>
              </a:spcBef>
            </a:pPr>
            <a:r>
              <a:rPr lang="en-US" altLang="zh-CN" sz="4400" dirty="0">
                <a:solidFill>
                  <a:srgbClr val="FF3300"/>
                </a:solidFill>
              </a:rPr>
              <a:t>October</a:t>
            </a:r>
            <a:r>
              <a:rPr lang="zh-CN" altLang="en-US" sz="4400" dirty="0">
                <a:solidFill>
                  <a:srgbClr val="FF3300"/>
                </a:solidFill>
              </a:rPr>
              <a:t>，</a:t>
            </a:r>
            <a:r>
              <a:rPr lang="en-US" altLang="zh-CN" sz="4400" dirty="0">
                <a:solidFill>
                  <a:srgbClr val="FF3300"/>
                </a:solidFill>
              </a:rPr>
              <a:t>November</a:t>
            </a:r>
            <a:r>
              <a:rPr lang="zh-CN" altLang="en-US" sz="4400" dirty="0">
                <a:solidFill>
                  <a:srgbClr val="FF3300"/>
                </a:solidFill>
              </a:rPr>
              <a:t>，</a:t>
            </a:r>
            <a:r>
              <a:rPr lang="en-US" altLang="zh-CN" sz="4400" dirty="0">
                <a:solidFill>
                  <a:srgbClr val="FF3300"/>
                </a:solidFill>
              </a:rPr>
              <a:t>December.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rBACFFN0ck7Qb9R8AADeqSj5FKY694_60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054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084888" y="1844675"/>
            <a:ext cx="2828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It’s warm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u=3820532034,4061554785&amp;fm=0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2525"/>
            <a:ext cx="5364163" cy="53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435600" y="2420938"/>
            <a:ext cx="21859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4800"/>
              <a:t>It’s 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4188"/>
            <a:ext cx="4787900" cy="56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5435600" y="2420938"/>
            <a:ext cx="24923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4800"/>
              <a:t>It’s 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771775" y="1125538"/>
            <a:ext cx="23891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Game 1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827584" y="2501900"/>
            <a:ext cx="73088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 dirty="0">
                <a:solidFill>
                  <a:srgbClr val="FF3300"/>
                </a:solidFill>
              </a:rPr>
              <a:t>What’s the weather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79475" y="1633538"/>
            <a:ext cx="797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6000">
                <a:solidFill>
                  <a:srgbClr val="FF3300"/>
                </a:solidFill>
              </a:rPr>
              <a:t>We like to_________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0" y="149225"/>
            <a:ext cx="719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In </a:t>
            </a:r>
            <a:r>
              <a:rPr lang="en-US" altLang="zh-CN" dirty="0">
                <a:solidFill>
                  <a:srgbClr val="0066FF"/>
                </a:solidFill>
              </a:rPr>
              <a:t>May</a:t>
            </a:r>
            <a:r>
              <a:rPr lang="en-US" altLang="zh-CN" dirty="0">
                <a:solidFill>
                  <a:srgbClr val="FF3300"/>
                </a:solidFill>
              </a:rPr>
              <a:t>, we like to play </a:t>
            </a:r>
            <a:r>
              <a:rPr lang="en-US" altLang="zh-CN" dirty="0">
                <a:solidFill>
                  <a:srgbClr val="0066FF"/>
                </a:solidFill>
              </a:rPr>
              <a:t>outdoors.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rgbClr val="FF3300"/>
                </a:solidFill>
              </a:rPr>
              <a:t>December</a:t>
            </a:r>
          </a:p>
        </p:txBody>
      </p:sp>
      <p:pic>
        <p:nvPicPr>
          <p:cNvPr id="103432" name="Picture 8" descr="ertong_chuntian_huwai_wanshua-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0800" y="1168400"/>
            <a:ext cx="65532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0"/>
            <a:ext cx="87423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In _____, we like to ________.</a:t>
            </a:r>
            <a:endParaRPr lang="en-US" altLang="zh-CN" sz="4800">
              <a:solidFill>
                <a:srgbClr val="0066FF"/>
              </a:solidFill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December</a:t>
            </a:r>
          </a:p>
        </p:txBody>
      </p:sp>
      <p:pic>
        <p:nvPicPr>
          <p:cNvPr id="110597" name="Picture 5" descr="1137554_13928673162E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341438"/>
            <a:ext cx="6443662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0" y="149225"/>
            <a:ext cx="760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In _______, we like to __________.</a:t>
            </a:r>
            <a:endParaRPr lang="en-US" altLang="zh-CN">
              <a:solidFill>
                <a:srgbClr val="0066FF"/>
              </a:solidFill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December</a:t>
            </a:r>
          </a:p>
        </p:txBody>
      </p:sp>
      <p:pic>
        <p:nvPicPr>
          <p:cNvPr id="102412" name="Picture 12" descr="8257726_121035552104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1922463"/>
            <a:ext cx="6264275" cy="49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0" y="149225"/>
            <a:ext cx="760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In _______, we like to __________.</a:t>
            </a:r>
            <a:endParaRPr lang="en-US" altLang="zh-CN">
              <a:solidFill>
                <a:srgbClr val="0066FF"/>
              </a:solidFill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December</a:t>
            </a:r>
          </a:p>
        </p:txBody>
      </p:sp>
      <p:pic>
        <p:nvPicPr>
          <p:cNvPr id="111622" name="Picture 6" descr="201212281310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1666875"/>
            <a:ext cx="637222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3255963" y="993775"/>
            <a:ext cx="407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0066FF"/>
                </a:solidFill>
              </a:rPr>
              <a:t>Make a  snowman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0" y="149225"/>
            <a:ext cx="760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In _______, we like to __________.</a:t>
            </a:r>
            <a:endParaRPr lang="en-US" altLang="zh-CN">
              <a:solidFill>
                <a:srgbClr val="0066FF"/>
              </a:solidFill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December</a:t>
            </a:r>
          </a:p>
        </p:txBody>
      </p:sp>
      <p:pic>
        <p:nvPicPr>
          <p:cNvPr id="117767" name="Picture 7" descr="130312184416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566863"/>
            <a:ext cx="6662738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gift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445125"/>
            <a:ext cx="21605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023938" y="773113"/>
            <a:ext cx="48656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Watch the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0" y="149225"/>
            <a:ext cx="760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In _______, we like to __________.</a:t>
            </a:r>
            <a:endParaRPr lang="en-US" altLang="zh-CN">
              <a:solidFill>
                <a:srgbClr val="0066FF"/>
              </a:solidFill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December</a:t>
            </a:r>
          </a:p>
        </p:txBody>
      </p:sp>
      <p:pic>
        <p:nvPicPr>
          <p:cNvPr id="116743" name="Picture 7" descr="2008218162924899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1808163"/>
            <a:ext cx="6084887" cy="49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4716463" y="760413"/>
            <a:ext cx="1243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6000">
                <a:solidFill>
                  <a:srgbClr val="0066FF"/>
                </a:solidFill>
              </a:rPr>
              <a:t>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0" y="149225"/>
            <a:ext cx="760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In _______, we like to __________.</a:t>
            </a:r>
            <a:endParaRPr lang="en-US" altLang="zh-CN">
              <a:solidFill>
                <a:srgbClr val="0066FF"/>
              </a:solidFill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December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716463" y="1773238"/>
            <a:ext cx="21240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25000">
                <a:solidFill>
                  <a:srgbClr val="0066F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0" y="149225"/>
            <a:ext cx="676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In May, we like to wear T-shirt.</a:t>
            </a:r>
            <a:endParaRPr lang="en-US" altLang="zh-CN">
              <a:solidFill>
                <a:srgbClr val="0066FF"/>
              </a:solidFill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December</a:t>
            </a:r>
          </a:p>
        </p:txBody>
      </p:sp>
      <p:pic>
        <p:nvPicPr>
          <p:cNvPr id="129029" name="Picture 5" descr="2531170_19162364300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765175"/>
            <a:ext cx="3140075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4977546_131952061111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3938588"/>
            <a:ext cx="4716462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0" y="149225"/>
            <a:ext cx="826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In ________, we like to wear________</a:t>
            </a:r>
            <a:endParaRPr lang="en-US" altLang="zh-CN">
              <a:solidFill>
                <a:srgbClr val="0066FF"/>
              </a:solidFill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December</a:t>
            </a:r>
          </a:p>
        </p:txBody>
      </p:sp>
      <p:pic>
        <p:nvPicPr>
          <p:cNvPr id="112646" name="Picture 6" descr="2531170_19162364300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765175"/>
            <a:ext cx="3140075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8" name="Picture 8" descr="4977546_131952061111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3938588"/>
            <a:ext cx="4716462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6011863" y="404813"/>
            <a:ext cx="21240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25000">
                <a:solidFill>
                  <a:srgbClr val="0066F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0" y="149225"/>
            <a:ext cx="711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In ______, we like to eat_______</a:t>
            </a:r>
            <a:endParaRPr lang="en-US" altLang="zh-CN">
              <a:solidFill>
                <a:srgbClr val="0066FF"/>
              </a:solidFill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December</a:t>
            </a:r>
          </a:p>
        </p:txBody>
      </p:sp>
      <p:pic>
        <p:nvPicPr>
          <p:cNvPr id="128007" name="Picture 7" descr="4758005_16061480300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1354138"/>
            <a:ext cx="4202113" cy="55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0" y="149225"/>
            <a:ext cx="711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In ______, we like to eat_______</a:t>
            </a:r>
            <a:endParaRPr lang="en-US" altLang="zh-CN">
              <a:solidFill>
                <a:srgbClr val="0066FF"/>
              </a:solidFill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December</a:t>
            </a:r>
          </a:p>
        </p:txBody>
      </p:sp>
      <p:pic>
        <p:nvPicPr>
          <p:cNvPr id="121863" name="Picture 7" descr="6e81de862e844c56ac0229df6fb9a83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4225" y="1990725"/>
            <a:ext cx="708977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0" y="149225"/>
            <a:ext cx="711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In ______, we like to eat_______</a:t>
            </a:r>
            <a:endParaRPr lang="en-US" altLang="zh-CN">
              <a:solidFill>
                <a:srgbClr val="0066FF"/>
              </a:solidFill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December</a:t>
            </a:r>
          </a:p>
        </p:txBody>
      </p:sp>
      <p:pic>
        <p:nvPicPr>
          <p:cNvPr id="113674" name="Picture 10" descr="U7343P1274DT201202171749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733675"/>
            <a:ext cx="6443662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3471863" y="912813"/>
            <a:ext cx="2849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6000">
                <a:solidFill>
                  <a:srgbClr val="0066FF"/>
                </a:solidFill>
              </a:rPr>
              <a:t>Hot 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149225"/>
            <a:ext cx="711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In ______, we like to eat_______</a:t>
            </a:r>
            <a:endParaRPr lang="en-US" altLang="zh-CN">
              <a:solidFill>
                <a:srgbClr val="0066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December</a:t>
            </a:r>
          </a:p>
        </p:txBody>
      </p:sp>
      <p:pic>
        <p:nvPicPr>
          <p:cNvPr id="120837" name="Picture 5" descr="U222P1T1D811288F9DT201306041012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420938"/>
            <a:ext cx="5329237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背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0" y="149225"/>
            <a:ext cx="711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In ______, we like to eat_______</a:t>
            </a:r>
            <a:endParaRPr lang="en-US" altLang="zh-CN">
              <a:solidFill>
                <a:srgbClr val="0066FF"/>
              </a:solidFill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0" y="741363"/>
            <a:ext cx="202406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January 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February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March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April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June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July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August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September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October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November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December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4643438" y="2636838"/>
            <a:ext cx="173513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0">
                <a:solidFill>
                  <a:srgbClr val="FF33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250825" y="1476375"/>
            <a:ext cx="6789738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6000"/>
              <a:t>In ______, </a:t>
            </a:r>
          </a:p>
          <a:p>
            <a:pPr marL="342900" indent="-342900"/>
            <a:r>
              <a:rPr lang="en-US" altLang="zh-CN" sz="6000"/>
              <a:t>we like to _______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3779838" y="3789363"/>
            <a:ext cx="36099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0066FF"/>
                </a:solidFill>
              </a:rPr>
              <a:t>Eat\do\wear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gift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445125"/>
            <a:ext cx="21605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981075"/>
            <a:ext cx="32131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979613" y="333375"/>
            <a:ext cx="51387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Who’s the boy</a:t>
            </a:r>
            <a:r>
              <a:rPr lang="zh-CN" altLang="en-US" sz="4800">
                <a:solidFill>
                  <a:srgbClr val="FF3300"/>
                </a:solidFill>
              </a:rPr>
              <a:t>？ 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567488" y="1565275"/>
            <a:ext cx="17097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Peter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ae51f3deb48f8c540249086b3f292df5e1fe7fd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82906" y="260648"/>
            <a:ext cx="2961094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34851" y="1052736"/>
            <a:ext cx="566501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Hey! </a:t>
            </a:r>
            <a:r>
              <a:rPr lang="en-US" altLang="zh-CN" dirty="0" err="1">
                <a:solidFill>
                  <a:srgbClr val="FF3300"/>
                </a:solidFill>
              </a:rPr>
              <a:t>Mr</a:t>
            </a:r>
            <a:r>
              <a:rPr lang="en-US" altLang="zh-CN" dirty="0">
                <a:solidFill>
                  <a:srgbClr val="FF3300"/>
                </a:solidFill>
              </a:rPr>
              <a:t> Big!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Welcome to China.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In August,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it’s hot and sunny.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We usually go swimming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And eat ice cream</a:t>
            </a:r>
            <a:r>
              <a:rPr lang="en-US" altLang="zh-CN" dirty="0" smtClean="0">
                <a:solidFill>
                  <a:srgbClr val="FF3300"/>
                </a:solidFill>
              </a:rPr>
              <a:t>.</a:t>
            </a:r>
            <a:endParaRPr lang="en-US" altLang="zh-CN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ae51f3deb48f8c540249086b3f292df5e1fe7f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75" y="0"/>
            <a:ext cx="374332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4603750" cy="59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Hey! Mr Big!</a:t>
            </a:r>
          </a:p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Welcome to China.</a:t>
            </a:r>
          </a:p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In _______,</a:t>
            </a:r>
          </a:p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it’s ______.</a:t>
            </a:r>
          </a:p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We usually _______.</a:t>
            </a:r>
          </a:p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…</a:t>
            </a:r>
          </a:p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…</a:t>
            </a:r>
          </a:p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…</a:t>
            </a:r>
          </a:p>
          <a:p>
            <a:pPr>
              <a:spcBef>
                <a:spcPct val="20000"/>
              </a:spcBef>
            </a:pPr>
            <a:endParaRPr lang="en-US" altLang="zh-CN">
              <a:solidFill>
                <a:srgbClr val="FF3300"/>
              </a:solidFill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50825" y="246063"/>
            <a:ext cx="5095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6000">
                <a:solidFill>
                  <a:srgbClr val="0066FF"/>
                </a:solidFill>
              </a:rPr>
              <a:t>Draw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ae51f3deb48f8c540249086b3f292df5e1fe7f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75" y="0"/>
            <a:ext cx="374332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4767331" cy="596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Hey! </a:t>
            </a:r>
            <a:r>
              <a:rPr lang="en-US" altLang="zh-CN" dirty="0" err="1">
                <a:solidFill>
                  <a:srgbClr val="FF3300"/>
                </a:solidFill>
              </a:rPr>
              <a:t>Mr</a:t>
            </a:r>
            <a:r>
              <a:rPr lang="en-US" altLang="zh-CN" dirty="0">
                <a:solidFill>
                  <a:srgbClr val="FF3300"/>
                </a:solidFill>
              </a:rPr>
              <a:t> Big!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Welcome to China.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In _______,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it’s ______.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We usually </a:t>
            </a:r>
            <a:r>
              <a:rPr lang="en-US" altLang="zh-CN" dirty="0" smtClean="0">
                <a:solidFill>
                  <a:srgbClr val="FF3300"/>
                </a:solidFill>
              </a:rPr>
              <a:t>_______. </a:t>
            </a:r>
            <a:endParaRPr lang="en-US" altLang="zh-CN" dirty="0">
              <a:solidFill>
                <a:srgbClr val="FF33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…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…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…</a:t>
            </a:r>
          </a:p>
          <a:p>
            <a:pPr>
              <a:spcBef>
                <a:spcPct val="20000"/>
              </a:spcBef>
            </a:pPr>
            <a:endParaRPr lang="en-US" altLang="zh-CN" dirty="0">
              <a:solidFill>
                <a:srgbClr val="FF3300"/>
              </a:solidFill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50825" y="393700"/>
            <a:ext cx="4832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0066FF"/>
                </a:solidFill>
              </a:rPr>
              <a:t>Listen and draw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958975" y="2867025"/>
            <a:ext cx="412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</a:rPr>
              <a:t>Read the dialogue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gift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445125"/>
            <a:ext cx="21605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41425"/>
            <a:ext cx="32131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392363" y="196850"/>
            <a:ext cx="57467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Where is he from</a:t>
            </a:r>
            <a:r>
              <a:rPr lang="zh-CN" altLang="en-US" sz="4800">
                <a:solidFill>
                  <a:srgbClr val="FF3300"/>
                </a:solidFill>
              </a:rPr>
              <a:t>？</a:t>
            </a:r>
          </a:p>
        </p:txBody>
      </p:sp>
      <p:pic>
        <p:nvPicPr>
          <p:cNvPr id="59399" name="Picture 7" descr="res_A31_15_attpic_brie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628775"/>
            <a:ext cx="52387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832225" y="5453063"/>
            <a:ext cx="25923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0066FF"/>
                </a:solidFill>
              </a:rPr>
              <a:t>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gif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445125"/>
            <a:ext cx="21605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5672" y="628601"/>
            <a:ext cx="866680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000" dirty="0" smtClean="0">
                <a:solidFill>
                  <a:srgbClr val="FF3300"/>
                </a:solidFill>
              </a:rPr>
              <a:t>Peter </a:t>
            </a:r>
            <a:r>
              <a:rPr lang="en-US" altLang="zh-CN" sz="4000" dirty="0">
                <a:solidFill>
                  <a:srgbClr val="FF3300"/>
                </a:solidFill>
              </a:rPr>
              <a:t>give us some tips (</a:t>
            </a:r>
            <a:r>
              <a:rPr lang="zh-CN" altLang="en-US" sz="4000" dirty="0">
                <a:solidFill>
                  <a:srgbClr val="FF3300"/>
                </a:solidFill>
              </a:rPr>
              <a:t>提示</a:t>
            </a:r>
            <a:r>
              <a:rPr lang="en-US" altLang="zh-CN" sz="4000" dirty="0">
                <a:solidFill>
                  <a:srgbClr val="FF3300"/>
                </a:solidFill>
              </a:rPr>
              <a:t>)in England.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0" y="2060575"/>
            <a:ext cx="88042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 dirty="0">
                <a:solidFill>
                  <a:srgbClr val="FF3300"/>
                </a:solidFill>
              </a:rPr>
              <a:t>     </a:t>
            </a:r>
            <a:r>
              <a:rPr lang="en-US" altLang="zh-CN" sz="4800" dirty="0">
                <a:solidFill>
                  <a:srgbClr val="0066FF"/>
                </a:solidFill>
              </a:rPr>
              <a:t>In England, it is usually very sunny and warm in April. And it is very dry, too. So we like to play outdoors.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3692525"/>
            <a:ext cx="9144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 dirty="0">
                <a:solidFill>
                  <a:srgbClr val="FF3300"/>
                </a:solidFill>
              </a:rPr>
              <a:t>Maybe </a:t>
            </a:r>
            <a:r>
              <a:rPr lang="en-US" altLang="zh-CN" sz="4800" dirty="0">
                <a:solidFill>
                  <a:srgbClr val="0066FF"/>
                </a:solidFill>
              </a:rPr>
              <a:t>some day</a:t>
            </a:r>
            <a:r>
              <a:rPr lang="en-US" altLang="zh-CN" sz="4800" dirty="0">
                <a:solidFill>
                  <a:srgbClr val="FF3300"/>
                </a:solidFill>
              </a:rPr>
              <a:t>, he will come to China, so Today, we will make some tips(</a:t>
            </a:r>
            <a:r>
              <a:rPr lang="zh-CN" altLang="en-US" sz="4800" dirty="0">
                <a:solidFill>
                  <a:srgbClr val="FF3300"/>
                </a:solidFill>
              </a:rPr>
              <a:t>提示</a:t>
            </a:r>
            <a:r>
              <a:rPr lang="en-US" altLang="zh-CN" sz="4800" dirty="0">
                <a:solidFill>
                  <a:srgbClr val="FF3300"/>
                </a:solidFill>
              </a:rPr>
              <a:t>) for him in China.</a:t>
            </a: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0"/>
            <a:ext cx="4284662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0" y="1196975"/>
            <a:ext cx="2554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6000">
                <a:solidFill>
                  <a:srgbClr val="0066FF"/>
                </a:solidFill>
              </a:rPr>
              <a:t>Mr Big</a:t>
            </a:r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>
            <a:off x="1403350" y="27813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2700338" y="1557338"/>
            <a:ext cx="1550987" cy="341312"/>
          </a:xfrm>
          <a:prstGeom prst="rightArrow">
            <a:avLst>
              <a:gd name="adj1" fmla="val 50000"/>
              <a:gd name="adj2" fmla="val 11360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/>
      <p:bldP spid="614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佳菲猫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724400"/>
            <a:ext cx="3311525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gif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445125"/>
            <a:ext cx="21605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032000" y="701675"/>
            <a:ext cx="24907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佳菲猫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724400"/>
            <a:ext cx="3311525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gif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445125"/>
            <a:ext cx="21605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81137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000">
                <a:solidFill>
                  <a:srgbClr val="FF3300"/>
                </a:solidFill>
              </a:rPr>
              <a:t>What can you see in the picture?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none" lIns="91440" tIns="45720" rIns="91440" bIns="45720" numCol="1" anchor="t" anchorCtr="0" compatLnSpc="1"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none" lIns="91440" tIns="45720" rIns="91440" bIns="45720" numCol="1" anchor="t" anchorCtr="0" compatLnSpc="1"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全屏显示(4:3)</PresentationFormat>
  <Paragraphs>270</Paragraphs>
  <Slides>43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8" baseType="lpstr">
      <vt:lpstr>宋体</vt:lpstr>
      <vt:lpstr>微软雅黑</vt:lpstr>
      <vt:lpstr>Arial</vt:lpstr>
      <vt:lpstr>Calibri</vt:lpstr>
      <vt:lpstr>WWW.2PPT.COM</vt:lpstr>
      <vt:lpstr>Unit 11 What’s the weather like today!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2006-02-11T05:53:00Z</dcterms:created>
  <dcterms:modified xsi:type="dcterms:W3CDTF">2023-01-16T22:15:37Z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591049904B5E4998BC4AA78FB9A7188B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