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63" r:id="rId5"/>
    <p:sldId id="277" r:id="rId6"/>
    <p:sldId id="259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9" r:id="rId16"/>
    <p:sldId id="280" r:id="rId17"/>
    <p:sldId id="271" r:id="rId18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800000"/>
    <a:srgbClr val="008080"/>
    <a:srgbClr val="66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F07DD-861E-4FBE-AE33-75119C69645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F61B3-2EE0-49A5-B4DF-5F23A20355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61B3-2EE0-49A5-B4DF-5F23A20355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843558"/>
            <a:ext cx="3889375" cy="485775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996633"/>
                </a:solidFill>
              </a:rPr>
              <a:t>Unit 5 </a:t>
            </a:r>
            <a:r>
              <a:rPr lang="zh-CN" altLang="en-US" sz="4000" b="1" i="1" dirty="0">
                <a:solidFill>
                  <a:srgbClr val="996633"/>
                </a:solidFill>
              </a:rPr>
              <a:t>Weather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1141" y="177966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 smtClean="0">
                <a:ea typeface="宋体" panose="02010600030101010101" pitchFamily="2" charset="-122"/>
              </a:rPr>
              <a:t>It's </a:t>
            </a:r>
            <a:r>
              <a:rPr lang="zh-CN" altLang="en-US" sz="6600" dirty="0">
                <a:ea typeface="宋体" panose="02010600030101010101" pitchFamily="2" charset="-122"/>
              </a:rPr>
              <a:t>snowing.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29994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0" y="0"/>
            <a:ext cx="3170238" cy="1404938"/>
          </a:xfrm>
          <a:prstGeom prst="wedgeEllipseCallout">
            <a:avLst>
              <a:gd name="adj1" fmla="val 7370"/>
              <a:gd name="adj2" fmla="val 61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>
                <a:ea typeface="宋体" panose="02010600030101010101" pitchFamily="2" charset="-122"/>
              </a:rPr>
              <a:t>Sorry, dad.It's </a:t>
            </a:r>
          </a:p>
          <a:p>
            <a:pPr algn="ctr"/>
            <a:r>
              <a:rPr lang="zh-CN" altLang="en-US" sz="3200">
                <a:ea typeface="宋体" panose="02010600030101010101" pitchFamily="2" charset="-122"/>
              </a:rPr>
              <a:t>time for school.</a:t>
            </a:r>
            <a:endParaRPr lang="zh-CN" altLang="en-US" sz="320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flipH="1" flipV="1">
            <a:off x="5148263" y="250031"/>
            <a:ext cx="3168650" cy="1295400"/>
          </a:xfrm>
          <a:prstGeom prst="wedgeEllipseCallout">
            <a:avLst>
              <a:gd name="adj1" fmla="val -14708"/>
              <a:gd name="adj2" fmla="val -645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 sz="3200">
                <a:ea typeface="宋体" panose="02010600030101010101" pitchFamily="2" charset="-122"/>
              </a:rPr>
              <a:t>Put on your</a:t>
            </a:r>
          </a:p>
          <a:p>
            <a:pPr algn="ctr"/>
            <a:r>
              <a:rPr lang="zh-CN" altLang="en-US" sz="3200">
                <a:ea typeface="宋体" panose="02010600030101010101" pitchFamily="2" charset="-122"/>
              </a:rPr>
              <a:t>raincoat.</a:t>
            </a:r>
            <a:endParaRPr lang="zh-CN" altLang="en-US" sz="3200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flipH="1">
            <a:off x="323850" y="3651647"/>
            <a:ext cx="1873250" cy="809625"/>
          </a:xfrm>
          <a:prstGeom prst="wedgeEllipseCallout">
            <a:avLst>
              <a:gd name="adj1" fmla="val -50505"/>
              <a:gd name="adj2" fmla="val -771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>
                <a:ea typeface="宋体" panose="02010600030101010101" pitchFamily="2" charset="-122"/>
              </a:rPr>
              <a:t>OK. Bye!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8106"/>
            <a:ext cx="8229600" cy="857250"/>
          </a:xfrm>
        </p:spPr>
        <p:txBody>
          <a:bodyPr/>
          <a:lstStyle/>
          <a:p>
            <a:r>
              <a:rPr lang="zh-CN" altLang="en-US"/>
              <a:t>Role play</a:t>
            </a:r>
          </a:p>
        </p:txBody>
      </p:sp>
      <p:pic>
        <p:nvPicPr>
          <p:cNvPr id="15363" name="Picture 3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06079"/>
            <a:ext cx="6661150" cy="37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Let's talk</a:t>
            </a:r>
          </a:p>
        </p:txBody>
      </p:sp>
      <p:pic>
        <p:nvPicPr>
          <p:cNvPr id="16387" name="Picture 3" descr="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977628"/>
            <a:ext cx="4038600" cy="2271713"/>
          </a:xfrm>
          <a:noFill/>
        </p:spPr>
      </p:pic>
      <p:pic>
        <p:nvPicPr>
          <p:cNvPr id="16388" name="Picture 4" descr="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1977628"/>
            <a:ext cx="4038600" cy="2271713"/>
          </a:xfr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24526" y="1383507"/>
            <a:ext cx="2232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Harbin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60475" y="1438275"/>
            <a:ext cx="284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ea typeface="宋体" panose="02010600030101010101" pitchFamily="2" charset="-122"/>
              </a:rPr>
              <a:t>Shanghai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68003"/>
            <a:ext cx="4038600" cy="2271713"/>
          </a:xfrm>
          <a:noFill/>
        </p:spPr>
      </p:pic>
      <p:pic>
        <p:nvPicPr>
          <p:cNvPr id="17411" name="Picture 3" descr="0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9700" y="141685"/>
            <a:ext cx="2914650" cy="1640681"/>
          </a:xfrm>
          <a:noFill/>
        </p:spPr>
      </p:pic>
      <p:pic>
        <p:nvPicPr>
          <p:cNvPr id="17412" name="Picture 4" descr="0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19700" y="2571751"/>
            <a:ext cx="2914650" cy="1640681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42988" y="519112"/>
            <a:ext cx="1873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Beijing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724526" y="1924050"/>
            <a:ext cx="201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Hainan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80063" y="4354116"/>
            <a:ext cx="1871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Tibet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4" y="88106"/>
            <a:ext cx="6048375" cy="34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55650" y="4354116"/>
            <a:ext cx="357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4" y="4192191"/>
            <a:ext cx="3368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ea typeface="宋体" panose="02010600030101010101" pitchFamily="2" charset="-122"/>
              </a:rPr>
              <a:t>It's raining.</a:t>
            </a:r>
            <a:endParaRPr lang="zh-CN" altLang="en-US" sz="320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8313" y="3759994"/>
            <a:ext cx="600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How's the weather in Shanghai?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478"/>
            <a:ext cx="3181350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0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274219"/>
            <a:ext cx="33512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0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988" y="-15479"/>
            <a:ext cx="3262312" cy="183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0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4800" y="1545432"/>
            <a:ext cx="3322638" cy="18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0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0163" y="3003947"/>
            <a:ext cx="33956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f02a23q11b406_2c3f3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11413" y="250032"/>
            <a:ext cx="4303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99"/>
                </a:solidFill>
                <a:ea typeface="宋体" panose="02010600030101010101" pitchFamily="2" charset="-122"/>
              </a:rPr>
              <a:t>How's the weather in Beijing today?</a:t>
            </a:r>
          </a:p>
          <a:p>
            <a:r>
              <a:rPr lang="zh-CN" altLang="en-US" sz="3200" b="1">
                <a:solidFill>
                  <a:srgbClr val="000099"/>
                </a:solidFill>
                <a:ea typeface="宋体" panose="02010600030101010101" pitchFamily="2" charset="-122"/>
              </a:rPr>
              <a:t>It's sunny.</a:t>
            </a:r>
            <a:endParaRPr lang="zh-CN" altLang="en-US" sz="3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Summary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dirty="0"/>
              <a:t>1. Can you read these words?</a:t>
            </a:r>
          </a:p>
          <a:p>
            <a:pPr>
              <a:buFontTx/>
              <a:buNone/>
            </a:pPr>
            <a:r>
              <a:rPr lang="zh-CN" altLang="en-US" sz="2800" dirty="0"/>
              <a:t>       </a:t>
            </a:r>
            <a:r>
              <a:rPr lang="zh-CN" altLang="en-US" b="1" dirty="0"/>
              <a:t>snow      weather      rain  </a:t>
            </a:r>
          </a:p>
          <a:p>
            <a:pPr>
              <a:buFontTx/>
              <a:buNone/>
            </a:pPr>
            <a:r>
              <a:rPr lang="zh-CN" altLang="en-US" b="1" dirty="0"/>
              <a:t>      sorry      dad             raincoat</a:t>
            </a:r>
          </a:p>
          <a:p>
            <a:r>
              <a:rPr lang="zh-CN" altLang="en-US" sz="2800" dirty="0"/>
              <a:t>2. Can you read these sentences?</a:t>
            </a:r>
          </a:p>
          <a:p>
            <a:pPr>
              <a:buFontTx/>
              <a:buNone/>
            </a:pPr>
            <a:r>
              <a:rPr lang="zh-CN" altLang="en-US" sz="2800" dirty="0"/>
              <a:t>       </a:t>
            </a:r>
            <a:r>
              <a:rPr lang="zh-CN" altLang="en-US" b="1" dirty="0"/>
              <a:t>How's the weather in Beijing?</a:t>
            </a:r>
          </a:p>
          <a:p>
            <a:pPr>
              <a:buFontTx/>
              <a:buNone/>
            </a:pPr>
            <a:r>
              <a:rPr lang="zh-CN" altLang="en-US" b="1" dirty="0"/>
              <a:t>      It's raining.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Let's chant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419622"/>
            <a:ext cx="5673824" cy="2088232"/>
          </a:xfrm>
        </p:spPr>
        <p:txBody>
          <a:bodyPr/>
          <a:lstStyle/>
          <a:p>
            <a:r>
              <a:rPr lang="zh-CN" altLang="en-US" dirty="0"/>
              <a:t>Sunny, sunny, It's sunny.</a:t>
            </a:r>
          </a:p>
          <a:p>
            <a:r>
              <a:rPr lang="zh-CN" altLang="en-US" dirty="0"/>
              <a:t>Cloudy, cloudy, It's cloudy.</a:t>
            </a:r>
          </a:p>
          <a:p>
            <a:r>
              <a:rPr lang="zh-CN" altLang="en-US" dirty="0"/>
              <a:t>Windy, windy, It's windy.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685"/>
            <a:ext cx="8229600" cy="735806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Aims （学习目标）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1. 学会听、说、认读单词</a:t>
            </a:r>
          </a:p>
          <a:p>
            <a:pPr>
              <a:buFontTx/>
              <a:buNone/>
            </a:pPr>
            <a:r>
              <a:rPr lang="zh-CN" altLang="en-US" dirty="0"/>
              <a:t>       snow, weather, rain, sorry, dad, raincoat.</a:t>
            </a:r>
          </a:p>
          <a:p>
            <a:r>
              <a:rPr lang="zh-CN" altLang="en-US" dirty="0"/>
              <a:t>2.学会运用句型</a:t>
            </a:r>
          </a:p>
          <a:p>
            <a:pPr>
              <a:buFontTx/>
              <a:buNone/>
            </a:pPr>
            <a:r>
              <a:rPr lang="zh-CN" altLang="en-US" dirty="0"/>
              <a:t>       How's the weather in ...? </a:t>
            </a:r>
          </a:p>
          <a:p>
            <a:pPr>
              <a:buFontTx/>
              <a:buNone/>
            </a:pPr>
            <a:r>
              <a:rPr lang="zh-CN" altLang="en-US" dirty="0"/>
              <a:t>       It's ...来谈论天气。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=3971410139,3003998920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519112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20078810104145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4" y="411956"/>
            <a:ext cx="4105275" cy="29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09663" y="3693319"/>
            <a:ext cx="2957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ea typeface="宋体" panose="02010600030101010101" pitchFamily="2" charset="-122"/>
              </a:rPr>
              <a:t>snow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940425" y="3598069"/>
            <a:ext cx="2427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ea typeface="宋体" panose="02010600030101010101" pitchFamily="2" charset="-122"/>
              </a:rPr>
              <a:t>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8"/>
            <a:ext cx="8229600" cy="486966"/>
          </a:xfrm>
        </p:spPr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</a:rPr>
              <a:t>Listen and answer（回答问题）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9" y="573881"/>
            <a:ext cx="8353425" cy="7012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When Jenny’s dad want to know the weather in Beijing, what does he ask?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488238" y="1653779"/>
            <a:ext cx="1655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48064" y="1329929"/>
            <a:ext cx="3995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How’s the weather in Beijing, Jenny?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292080" y="2787253"/>
            <a:ext cx="3096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It’s 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88107"/>
            <a:ext cx="8137525" cy="592931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Listen and choose（选择）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086" y="1131590"/>
            <a:ext cx="8004175" cy="400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b="1" dirty="0"/>
              <a:t> How's the weather in Harbin?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3568" y="1923678"/>
            <a:ext cx="74152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ea typeface="宋体" panose="02010600030101010101" pitchFamily="2" charset="-122"/>
              </a:rPr>
              <a:t>A. </a:t>
            </a:r>
            <a:r>
              <a:rPr lang="en-US" sz="3200" dirty="0"/>
              <a:t>It’s snowing.</a:t>
            </a:r>
            <a:r>
              <a:rPr lang="zh-CN" altLang="en-US" sz="3200" dirty="0">
                <a:ea typeface="宋体" panose="02010600030101010101" pitchFamily="2" charset="-122"/>
              </a:rPr>
              <a:t>            B. It's raining.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8106"/>
            <a:ext cx="8229600" cy="857250"/>
          </a:xfrm>
        </p:spPr>
        <p:txBody>
          <a:bodyPr/>
          <a:lstStyle/>
          <a:p>
            <a:r>
              <a:rPr lang="zh-CN" altLang="en-US"/>
              <a:t>Listen and repeat （跟读）</a:t>
            </a:r>
          </a:p>
        </p:txBody>
      </p:sp>
      <p:pic>
        <p:nvPicPr>
          <p:cNvPr id="11267" name="Picture 3" descr="U5L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9" y="1006079"/>
            <a:ext cx="6326187" cy="34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292725" y="844154"/>
            <a:ext cx="3240088" cy="1026319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>
                <a:ea typeface="宋体" panose="02010600030101010101" pitchFamily="2" charset="-122"/>
              </a:rPr>
              <a:t>Oh, it's snowing.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15479"/>
            <a:ext cx="9161463" cy="51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 flipH="1" flipV="1">
            <a:off x="0" y="0"/>
            <a:ext cx="3602038" cy="1510904"/>
          </a:xfrm>
          <a:prstGeom prst="wedgeEllipseCallout">
            <a:avLst>
              <a:gd name="adj1" fmla="val -27856"/>
              <a:gd name="adj2" fmla="val -58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 sz="3200">
                <a:ea typeface="宋体" panose="02010600030101010101" pitchFamily="2" charset="-122"/>
              </a:rPr>
              <a:t>How's the weather </a:t>
            </a:r>
          </a:p>
          <a:p>
            <a:pPr algn="ctr"/>
            <a:r>
              <a:rPr lang="zh-CN" altLang="en-US" sz="3200">
                <a:ea typeface="宋体" panose="02010600030101010101" pitchFamily="2" charset="-122"/>
              </a:rPr>
              <a:t>in Beijing, Jenny?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flipH="1" flipV="1">
            <a:off x="5364164" y="465535"/>
            <a:ext cx="2663825" cy="1188244"/>
          </a:xfrm>
          <a:prstGeom prst="wedgeEllipseCallout">
            <a:avLst>
              <a:gd name="adj1" fmla="val -19417"/>
              <a:gd name="adj2" fmla="val -651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 sz="3200">
                <a:ea typeface="宋体" panose="02010600030101010101" pitchFamily="2" charset="-122"/>
              </a:rPr>
              <a:t>It's 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全屏显示(16:9)</PresentationFormat>
  <Paragraphs>51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WWW.2PPT.COM
</vt:lpstr>
      <vt:lpstr>Unit 5 Weather</vt:lpstr>
      <vt:lpstr>Let's chant</vt:lpstr>
      <vt:lpstr>Aims （学习目标）</vt:lpstr>
      <vt:lpstr>PowerPoint 演示文稿</vt:lpstr>
      <vt:lpstr>PowerPoint 演示文稿</vt:lpstr>
      <vt:lpstr>Listen and answer（回答问题）</vt:lpstr>
      <vt:lpstr>Listen and choose（选择）</vt:lpstr>
      <vt:lpstr>Listen and repeat （跟读）</vt:lpstr>
      <vt:lpstr>PowerPoint 演示文稿</vt:lpstr>
      <vt:lpstr>PowerPoint 演示文稿</vt:lpstr>
      <vt:lpstr>Role play</vt:lpstr>
      <vt:lpstr>Let's talk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2010-05-23T14:28:00Z</dcterms:created>
  <dcterms:modified xsi:type="dcterms:W3CDTF">2023-01-16T22:15:43Z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31BB9177A008487696FEA517CF0EAF94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