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285" r:id="rId2"/>
    <p:sldId id="286" r:id="rId3"/>
    <p:sldId id="436" r:id="rId4"/>
    <p:sldId id="437" r:id="rId5"/>
    <p:sldId id="454" r:id="rId6"/>
    <p:sldId id="458" r:id="rId7"/>
    <p:sldId id="457" r:id="rId8"/>
    <p:sldId id="455" r:id="rId9"/>
    <p:sldId id="460" r:id="rId10"/>
    <p:sldId id="461" r:id="rId11"/>
    <p:sldId id="438" r:id="rId12"/>
    <p:sldId id="456" r:id="rId13"/>
    <p:sldId id="462" r:id="rId14"/>
    <p:sldId id="459" r:id="rId15"/>
    <p:sldId id="463" r:id="rId16"/>
    <p:sldId id="464" r:id="rId17"/>
    <p:sldId id="467" r:id="rId18"/>
    <p:sldId id="468" r:id="rId19"/>
    <p:sldId id="284" r:id="rId20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7F09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-102" y="-65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928F5003-CFDC-4C13-89DD-D1B08BCF4EE1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42904AA8-0ECD-488C-8E64-E0B5DFB868F9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904AA8-0ECD-488C-8E64-E0B5DFB868F9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904AA8-0ECD-488C-8E64-E0B5DFB868F9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904AA8-0ECD-488C-8E64-E0B5DFB868F9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904AA8-0ECD-488C-8E64-E0B5DFB868F9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904AA8-0ECD-488C-8E64-E0B5DFB868F9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904AA8-0ECD-488C-8E64-E0B5DFB868F9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904AA8-0ECD-488C-8E64-E0B5DFB868F9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904AA8-0ECD-488C-8E64-E0B5DFB868F9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904AA8-0ECD-488C-8E64-E0B5DFB868F9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904AA8-0ECD-488C-8E64-E0B5DFB868F9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904AA8-0ECD-488C-8E64-E0B5DFB868F9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904AA8-0ECD-488C-8E64-E0B5DFB868F9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904AA8-0ECD-488C-8E64-E0B5DFB868F9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904AA8-0ECD-488C-8E64-E0B5DFB868F9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904AA8-0ECD-488C-8E64-E0B5DFB868F9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904AA8-0ECD-488C-8E64-E0B5DFB868F9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904AA8-0ECD-488C-8E64-E0B5DFB868F9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904AA8-0ECD-488C-8E64-E0B5DFB868F9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904AA8-0ECD-488C-8E64-E0B5DFB868F9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5065950" y="571071"/>
            <a:ext cx="5581837" cy="3489236"/>
          </a:xfrm>
          <a:custGeom>
            <a:avLst/>
            <a:gdLst>
              <a:gd name="connsiteX0" fmla="*/ 0 w 7442449"/>
              <a:gd name="connsiteY0" fmla="*/ 0 h 4652314"/>
              <a:gd name="connsiteX1" fmla="*/ 7442449 w 7442449"/>
              <a:gd name="connsiteY1" fmla="*/ 0 h 4652314"/>
              <a:gd name="connsiteX2" fmla="*/ 7442449 w 7442449"/>
              <a:gd name="connsiteY2" fmla="*/ 4652314 h 4652314"/>
              <a:gd name="connsiteX3" fmla="*/ 0 w 7442449"/>
              <a:gd name="connsiteY3" fmla="*/ 4652314 h 4652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42449" h="4652314">
                <a:moveTo>
                  <a:pt x="0" y="0"/>
                </a:moveTo>
                <a:lnTo>
                  <a:pt x="7442449" y="0"/>
                </a:lnTo>
                <a:lnTo>
                  <a:pt x="7442449" y="4652314"/>
                </a:lnTo>
                <a:lnTo>
                  <a:pt x="0" y="4652314"/>
                </a:ln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lvl1pPr>
              <a:defRPr lang="en-ID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endParaRPr lang="en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511628" y="327506"/>
            <a:ext cx="348344" cy="348344"/>
          </a:xfrm>
          <a:prstGeom prst="rect">
            <a:avLst/>
          </a:prstGeom>
          <a:noFill/>
          <a:ln w="730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337458" y="437300"/>
            <a:ext cx="348343" cy="34834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511628" y="327506"/>
            <a:ext cx="348344" cy="348344"/>
          </a:xfrm>
          <a:prstGeom prst="rect">
            <a:avLst/>
          </a:prstGeom>
          <a:noFill/>
          <a:ln w="730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337458" y="437300"/>
            <a:ext cx="348343" cy="34834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: Shape 4"/>
          <p:cNvSpPr/>
          <p:nvPr/>
        </p:nvSpPr>
        <p:spPr>
          <a:xfrm>
            <a:off x="5204285" y="163689"/>
            <a:ext cx="4654436" cy="4655661"/>
          </a:xfrm>
          <a:custGeom>
            <a:avLst/>
            <a:gdLst>
              <a:gd name="connsiteX0" fmla="*/ 623894 w 1248040"/>
              <a:gd name="connsiteY0" fmla="*/ 0 h 1248369"/>
              <a:gd name="connsiteX1" fmla="*/ 1065140 w 1248040"/>
              <a:gd name="connsiteY1" fmla="*/ 182828 h 1248369"/>
              <a:gd name="connsiteX2" fmla="*/ 1065724 w 1248040"/>
              <a:gd name="connsiteY2" fmla="*/ 1065324 h 1248369"/>
              <a:gd name="connsiteX3" fmla="*/ 308045 w 1248040"/>
              <a:gd name="connsiteY3" fmla="*/ 1162596 h 1248369"/>
              <a:gd name="connsiteX4" fmla="*/ 306873 w 1248040"/>
              <a:gd name="connsiteY4" fmla="*/ 1161424 h 1248369"/>
              <a:gd name="connsiteX5" fmla="*/ 41422 w 1248040"/>
              <a:gd name="connsiteY5" fmla="*/ 1234087 h 1248369"/>
              <a:gd name="connsiteX6" fmla="*/ 34390 w 1248040"/>
              <a:gd name="connsiteY6" fmla="*/ 1188381 h 1248369"/>
              <a:gd name="connsiteX7" fmla="*/ 162719 w 1248040"/>
              <a:gd name="connsiteY7" fmla="*/ 1043055 h 1248369"/>
              <a:gd name="connsiteX8" fmla="*/ 156275 w 1248040"/>
              <a:gd name="connsiteY8" fmla="*/ 1037783 h 1248369"/>
              <a:gd name="connsiteX9" fmla="*/ 182644 w 1248040"/>
              <a:gd name="connsiteY9" fmla="*/ 182828 h 1248369"/>
              <a:gd name="connsiteX10" fmla="*/ 623894 w 1248040"/>
              <a:gd name="connsiteY10" fmla="*/ 0 h 1248369"/>
              <a:gd name="connsiteX11" fmla="*/ 623894 w 1248040"/>
              <a:gd name="connsiteY11" fmla="*/ 147082 h 1248369"/>
              <a:gd name="connsiteX12" fmla="*/ 146898 w 1248040"/>
              <a:gd name="connsiteY12" fmla="*/ 624078 h 1248369"/>
              <a:gd name="connsiteX13" fmla="*/ 623894 w 1248040"/>
              <a:gd name="connsiteY13" fmla="*/ 1101070 h 1248369"/>
              <a:gd name="connsiteX14" fmla="*/ 1100885 w 1248040"/>
              <a:gd name="connsiteY14" fmla="*/ 624078 h 1248369"/>
              <a:gd name="connsiteX15" fmla="*/ 623894 w 1248040"/>
              <a:gd name="connsiteY15" fmla="*/ 147082 h 1248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48040" h="1248369">
                <a:moveTo>
                  <a:pt x="623894" y="0"/>
                </a:moveTo>
                <a:cubicBezTo>
                  <a:pt x="783575" y="0"/>
                  <a:pt x="943255" y="60943"/>
                  <a:pt x="1065140" y="182828"/>
                </a:cubicBezTo>
                <a:cubicBezTo>
                  <a:pt x="1308910" y="426598"/>
                  <a:pt x="1308910" y="821554"/>
                  <a:pt x="1065724" y="1065324"/>
                </a:cubicBezTo>
                <a:cubicBezTo>
                  <a:pt x="860043" y="1271004"/>
                  <a:pt x="547131" y="1303234"/>
                  <a:pt x="308045" y="1162596"/>
                </a:cubicBezTo>
                <a:lnTo>
                  <a:pt x="306873" y="1161424"/>
                </a:lnTo>
                <a:cubicBezTo>
                  <a:pt x="212529" y="1232915"/>
                  <a:pt x="111741" y="1245219"/>
                  <a:pt x="41422" y="1234087"/>
                </a:cubicBezTo>
                <a:cubicBezTo>
                  <a:pt x="17981" y="1230571"/>
                  <a:pt x="13293" y="1198930"/>
                  <a:pt x="34390" y="1188381"/>
                </a:cubicBezTo>
                <a:cubicBezTo>
                  <a:pt x="98848" y="1156736"/>
                  <a:pt x="139282" y="1094037"/>
                  <a:pt x="162719" y="1043055"/>
                </a:cubicBezTo>
                <a:lnTo>
                  <a:pt x="156275" y="1037783"/>
                </a:lnTo>
                <a:cubicBezTo>
                  <a:pt x="-60538" y="792253"/>
                  <a:pt x="-51750" y="417221"/>
                  <a:pt x="182644" y="182828"/>
                </a:cubicBezTo>
                <a:cubicBezTo>
                  <a:pt x="304529" y="60943"/>
                  <a:pt x="464209" y="0"/>
                  <a:pt x="623894" y="0"/>
                </a:cubicBezTo>
                <a:close/>
                <a:moveTo>
                  <a:pt x="623894" y="147082"/>
                </a:moveTo>
                <a:cubicBezTo>
                  <a:pt x="360783" y="147082"/>
                  <a:pt x="146898" y="360379"/>
                  <a:pt x="146898" y="624078"/>
                </a:cubicBezTo>
                <a:cubicBezTo>
                  <a:pt x="146898" y="887185"/>
                  <a:pt x="360195" y="1101070"/>
                  <a:pt x="623894" y="1101070"/>
                </a:cubicBezTo>
                <a:cubicBezTo>
                  <a:pt x="887585" y="1101070"/>
                  <a:pt x="1100885" y="887769"/>
                  <a:pt x="1100885" y="624078"/>
                </a:cubicBezTo>
                <a:cubicBezTo>
                  <a:pt x="1100885" y="360967"/>
                  <a:pt x="887585" y="147082"/>
                  <a:pt x="623894" y="1470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defRPr/>
            </a:pPr>
            <a:endParaRPr lang="en-ID">
              <a:solidFill>
                <a:prstClr val="white"/>
              </a:solidFill>
              <a:cs typeface="+mn-ea"/>
              <a:sym typeface="+mn-lt"/>
            </a:endParaRPr>
          </a:p>
        </p:txBody>
      </p:sp>
      <p:pic>
        <p:nvPicPr>
          <p:cNvPr id="4" name="图片占位符 3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5753100" y="894840"/>
            <a:ext cx="4795838" cy="2996803"/>
          </a:xfr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4729319" y="687213"/>
            <a:ext cx="6898980" cy="3944948"/>
          </a:xfrm>
          <a:prstGeom prst="rect">
            <a:avLst/>
          </a:prstGeom>
        </p:spPr>
      </p:pic>
      <p:grpSp>
        <p:nvGrpSpPr>
          <p:cNvPr id="24" name="组合 23"/>
          <p:cNvGrpSpPr/>
          <p:nvPr/>
        </p:nvGrpSpPr>
        <p:grpSpPr>
          <a:xfrm>
            <a:off x="406291" y="2217927"/>
            <a:ext cx="4590254" cy="1078915"/>
            <a:chOff x="1571361" y="2753282"/>
            <a:chExt cx="6120338" cy="1438553"/>
          </a:xfrm>
        </p:grpSpPr>
        <p:sp>
          <p:nvSpPr>
            <p:cNvPr id="25" name="矩形 24"/>
            <p:cNvSpPr/>
            <p:nvPr/>
          </p:nvSpPr>
          <p:spPr bwMode="auto">
            <a:xfrm>
              <a:off x="1602936" y="2753282"/>
              <a:ext cx="6088763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342900">
                <a:defRPr/>
              </a:pPr>
              <a:r>
                <a:rPr lang="en-US" altLang="zh-CN" sz="2700" b="1" kern="100" dirty="0">
                  <a:cs typeface="+mn-ea"/>
                  <a:sym typeface="+mn-lt"/>
                </a:rPr>
                <a:t>4.1.1 </a:t>
              </a:r>
              <a:r>
                <a:rPr lang="zh-CN" altLang="en-US" sz="2700" b="1" kern="100" dirty="0">
                  <a:cs typeface="+mn-ea"/>
                  <a:sym typeface="+mn-lt"/>
                </a:rPr>
                <a:t>立体图形和平面图形</a:t>
              </a:r>
            </a:p>
          </p:txBody>
        </p:sp>
        <p:sp>
          <p:nvSpPr>
            <p:cNvPr id="26" name="矩形 25"/>
            <p:cNvSpPr/>
            <p:nvPr/>
          </p:nvSpPr>
          <p:spPr>
            <a:xfrm>
              <a:off x="1571361" y="3637838"/>
              <a:ext cx="3472716" cy="553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342900"/>
              <a:endParaRPr lang="zh-CN" altLang="en-US" sz="2100" dirty="0">
                <a:cs typeface="+mn-ea"/>
                <a:sym typeface="+mn-lt"/>
              </a:endParaRPr>
            </a:p>
          </p:txBody>
        </p:sp>
        <p:cxnSp>
          <p:nvCxnSpPr>
            <p:cNvPr id="27" name="直接连接符 26"/>
            <p:cNvCxnSpPr/>
            <p:nvPr/>
          </p:nvCxnSpPr>
          <p:spPr>
            <a:xfrm>
              <a:off x="1634862" y="3563329"/>
              <a:ext cx="5911692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28" name="矩形 27"/>
          <p:cNvSpPr/>
          <p:nvPr/>
        </p:nvSpPr>
        <p:spPr bwMode="auto">
          <a:xfrm>
            <a:off x="406291" y="1736178"/>
            <a:ext cx="26848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342900">
              <a:defRPr/>
            </a:pPr>
            <a:r>
              <a:rPr lang="zh-CN" altLang="en-US" sz="2100" b="1" kern="100" dirty="0">
                <a:cs typeface="+mn-ea"/>
                <a:sym typeface="+mn-lt"/>
              </a:rPr>
              <a:t>第四章 几何图形初步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406291" y="3226497"/>
            <a:ext cx="3718560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7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15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406291" y="2903192"/>
            <a:ext cx="3118650" cy="28469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dist" defTabSz="342900"/>
            <a:r>
              <a:rPr lang="zh-CN" altLang="en-US" dirty="0">
                <a:cs typeface="+mn-ea"/>
                <a:sym typeface="+mn-lt"/>
              </a:rPr>
              <a:t>（立体图形展开图）</a:t>
            </a:r>
          </a:p>
        </p:txBody>
      </p:sp>
      <p:sp>
        <p:nvSpPr>
          <p:cNvPr id="17" name="矩形 16"/>
          <p:cNvSpPr/>
          <p:nvPr/>
        </p:nvSpPr>
        <p:spPr>
          <a:xfrm>
            <a:off x="1213428" y="4119480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710451" y="983345"/>
            <a:ext cx="8235950" cy="300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 anchor="ctr">
            <a:spAutoFit/>
          </a:bodyPr>
          <a:lstStyle/>
          <a:p>
            <a:pPr defTabSz="685800"/>
            <a:r>
              <a:rPr lang="en-US" altLang="zh-CN" sz="1500" b="1" dirty="0">
                <a:cs typeface="+mn-ea"/>
                <a:sym typeface="+mn-lt"/>
              </a:rPr>
              <a:t>   </a:t>
            </a:r>
            <a:r>
              <a:rPr lang="zh-CN" altLang="en-US" sz="1500" b="1" dirty="0">
                <a:cs typeface="+mn-ea"/>
                <a:sym typeface="+mn-lt"/>
              </a:rPr>
              <a:t>把下列立体图形展开，看它的平面展开图是什么？</a:t>
            </a:r>
          </a:p>
        </p:txBody>
      </p:sp>
      <p:sp>
        <p:nvSpPr>
          <p:cNvPr id="11" name="立方体 10"/>
          <p:cNvSpPr/>
          <p:nvPr/>
        </p:nvSpPr>
        <p:spPr>
          <a:xfrm>
            <a:off x="780258" y="2305739"/>
            <a:ext cx="1378132" cy="1378132"/>
          </a:xfrm>
          <a:prstGeom prst="cub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308261" y="2132452"/>
            <a:ext cx="372291" cy="37229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687085" y="2132452"/>
            <a:ext cx="372291" cy="37229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062038" y="2513728"/>
            <a:ext cx="372291" cy="37229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926784" y="1760159"/>
            <a:ext cx="372291" cy="37229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308261" y="1760159"/>
            <a:ext cx="372291" cy="37229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3687083" y="2504741"/>
            <a:ext cx="372291" cy="37229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3301730" y="3783268"/>
            <a:ext cx="372291" cy="37229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3680552" y="3783268"/>
            <a:ext cx="372291" cy="37229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4059376" y="3783266"/>
            <a:ext cx="372291" cy="37229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4434932" y="4160759"/>
            <a:ext cx="372291" cy="37229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4807223" y="4160759"/>
            <a:ext cx="372291" cy="37229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4059376" y="4154230"/>
            <a:ext cx="372291" cy="37229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61" name="文本框 60"/>
          <p:cNvSpPr txBox="1"/>
          <p:nvPr/>
        </p:nvSpPr>
        <p:spPr>
          <a:xfrm>
            <a:off x="5380719" y="2068979"/>
            <a:ext cx="3331028" cy="3154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1600" b="1" dirty="0">
                <a:cs typeface="+mn-ea"/>
                <a:sym typeface="+mn-lt"/>
              </a:rPr>
              <a:t>中间两连方，两边各二个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5551805" y="3844732"/>
            <a:ext cx="3331028" cy="3154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1600" b="1" dirty="0">
                <a:cs typeface="+mn-ea"/>
                <a:sym typeface="+mn-lt"/>
              </a:rPr>
              <a:t>两排各三个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1051475" y="352487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07F09"/>
                </a:solidFill>
                <a:cs typeface="+mn-ea"/>
                <a:sym typeface="+mn-lt"/>
              </a:rPr>
              <a:t>小组讨论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622394" y="1059607"/>
            <a:ext cx="7694023" cy="339323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lnSpc>
                <a:spcPct val="300000"/>
              </a:lnSpc>
            </a:pPr>
            <a:r>
              <a:rPr lang="en-US" altLang="zh-CN" sz="18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“</a:t>
            </a:r>
            <a:r>
              <a:rPr lang="zh-CN" altLang="en-US" sz="1800" b="1" dirty="0">
                <a:solidFill>
                  <a:srgbClr val="FF0000"/>
                </a:solidFill>
                <a:cs typeface="+mn-ea"/>
                <a:sym typeface="+mn-lt"/>
              </a:rPr>
              <a:t>一四一</a:t>
            </a:r>
            <a:r>
              <a:rPr lang="zh-CN" altLang="en-US" sz="18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”“</a:t>
            </a:r>
            <a:r>
              <a:rPr lang="zh-CN" altLang="en-US" sz="1800" b="1" dirty="0">
                <a:solidFill>
                  <a:srgbClr val="FF0000"/>
                </a:solidFill>
                <a:cs typeface="+mn-ea"/>
                <a:sym typeface="+mn-lt"/>
              </a:rPr>
              <a:t>一三二</a:t>
            </a:r>
            <a:r>
              <a:rPr lang="zh-CN" altLang="en-US" sz="18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”，“</a:t>
            </a:r>
            <a:r>
              <a:rPr lang="zh-CN" altLang="en-US" sz="1800" b="1" dirty="0">
                <a:solidFill>
                  <a:srgbClr val="FF0000"/>
                </a:solidFill>
                <a:cs typeface="+mn-ea"/>
                <a:sym typeface="+mn-lt"/>
              </a:rPr>
              <a:t>一</a:t>
            </a:r>
            <a:r>
              <a:rPr lang="zh-CN" altLang="en-US" sz="18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”在同层可任意</a:t>
            </a:r>
            <a:r>
              <a:rPr lang="en-US" altLang="zh-CN" sz="18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,</a:t>
            </a:r>
          </a:p>
          <a:p>
            <a:pPr algn="ctr" defTabSz="685800">
              <a:lnSpc>
                <a:spcPct val="300000"/>
              </a:lnSpc>
            </a:pPr>
            <a:r>
              <a:rPr lang="en-US" altLang="zh-CN" sz="18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“</a:t>
            </a:r>
            <a:r>
              <a:rPr lang="zh-CN" altLang="en-US" sz="1800" b="1" dirty="0">
                <a:solidFill>
                  <a:srgbClr val="FF0000"/>
                </a:solidFill>
                <a:cs typeface="+mn-ea"/>
                <a:sym typeface="+mn-lt"/>
              </a:rPr>
              <a:t>三个二</a:t>
            </a:r>
            <a:r>
              <a:rPr lang="zh-CN" altLang="en-US" sz="18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”成阶梯</a:t>
            </a:r>
            <a:r>
              <a:rPr lang="en-US" altLang="zh-CN" sz="18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,</a:t>
            </a:r>
          </a:p>
          <a:p>
            <a:pPr algn="ctr" defTabSz="685800">
              <a:lnSpc>
                <a:spcPct val="300000"/>
              </a:lnSpc>
            </a:pPr>
            <a:r>
              <a:rPr lang="en-US" altLang="zh-CN" sz="18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“</a:t>
            </a:r>
            <a:r>
              <a:rPr lang="zh-CN" altLang="en-US" sz="1800" b="1" dirty="0">
                <a:solidFill>
                  <a:srgbClr val="FF0000"/>
                </a:solidFill>
                <a:cs typeface="+mn-ea"/>
                <a:sym typeface="+mn-lt"/>
              </a:rPr>
              <a:t>二个三</a:t>
            </a:r>
            <a:r>
              <a:rPr lang="zh-CN" altLang="en-US" sz="18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”“</a:t>
            </a:r>
            <a:r>
              <a:rPr lang="zh-CN" altLang="en-US" sz="1800" b="1" dirty="0">
                <a:solidFill>
                  <a:srgbClr val="FF0000"/>
                </a:solidFill>
                <a:cs typeface="+mn-ea"/>
                <a:sym typeface="+mn-lt"/>
              </a:rPr>
              <a:t>日</a:t>
            </a:r>
            <a:r>
              <a:rPr lang="zh-CN" altLang="en-US" sz="18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”相连</a:t>
            </a:r>
            <a:r>
              <a:rPr lang="en-US" altLang="zh-CN" sz="18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,</a:t>
            </a:r>
          </a:p>
          <a:p>
            <a:pPr algn="ctr" defTabSz="685800">
              <a:lnSpc>
                <a:spcPct val="300000"/>
              </a:lnSpc>
            </a:pPr>
            <a:r>
              <a:rPr lang="zh-CN" altLang="en-US" sz="18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异层必有“</a:t>
            </a:r>
            <a:r>
              <a:rPr lang="zh-CN" altLang="en-US" sz="1800" b="1" dirty="0">
                <a:solidFill>
                  <a:srgbClr val="FF0000"/>
                </a:solidFill>
                <a:cs typeface="+mn-ea"/>
                <a:sym typeface="+mn-lt"/>
              </a:rPr>
              <a:t>日</a:t>
            </a:r>
            <a:r>
              <a:rPr lang="zh-CN" altLang="en-US" sz="18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”，“</a:t>
            </a:r>
            <a:r>
              <a:rPr lang="zh-CN" altLang="en-US" sz="1800" b="1" dirty="0">
                <a:solidFill>
                  <a:srgbClr val="FF0000"/>
                </a:solidFill>
                <a:cs typeface="+mn-ea"/>
                <a:sym typeface="+mn-lt"/>
              </a:rPr>
              <a:t>凹</a:t>
            </a:r>
            <a:r>
              <a:rPr lang="zh-CN" altLang="en-US" sz="18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”“</a:t>
            </a:r>
            <a:r>
              <a:rPr lang="zh-CN" altLang="en-US" sz="1800" b="1" dirty="0">
                <a:solidFill>
                  <a:srgbClr val="FF0000"/>
                </a:solidFill>
                <a:cs typeface="+mn-ea"/>
                <a:sym typeface="+mn-lt"/>
              </a:rPr>
              <a:t>田</a:t>
            </a:r>
            <a:r>
              <a:rPr lang="zh-CN" altLang="en-US" sz="18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”不能有，掌握此规律，运用定自如。</a:t>
            </a:r>
            <a:endParaRPr lang="zh-CN" altLang="en-US" sz="1800" dirty="0">
              <a:solidFill>
                <a:srgbClr val="50742F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051474" y="352487"/>
            <a:ext cx="323477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07F09"/>
                </a:solidFill>
                <a:cs typeface="+mn-ea"/>
                <a:sym typeface="+mn-lt"/>
              </a:rPr>
              <a:t>正方体展开口诀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597720" y="1002793"/>
            <a:ext cx="8235950" cy="300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 anchor="ctr">
            <a:spAutoFit/>
          </a:bodyPr>
          <a:lstStyle/>
          <a:p>
            <a:pPr defTabSz="685800"/>
            <a:r>
              <a:rPr lang="en-US" altLang="zh-CN" sz="1500" b="1" dirty="0">
                <a:cs typeface="+mn-ea"/>
                <a:sym typeface="+mn-lt"/>
              </a:rPr>
              <a:t>   </a:t>
            </a:r>
            <a:r>
              <a:rPr lang="zh-CN" altLang="en-US" sz="1500" b="1" dirty="0">
                <a:cs typeface="+mn-ea"/>
                <a:sym typeface="+mn-lt"/>
              </a:rPr>
              <a:t>把正方体（对面颜色相同）展开，看它的平面展开图是什么？</a:t>
            </a:r>
          </a:p>
        </p:txBody>
      </p:sp>
      <p:grpSp>
        <p:nvGrpSpPr>
          <p:cNvPr id="6" name="Group 101"/>
          <p:cNvGrpSpPr/>
          <p:nvPr/>
        </p:nvGrpSpPr>
        <p:grpSpPr bwMode="auto">
          <a:xfrm>
            <a:off x="986258" y="1731013"/>
            <a:ext cx="2305050" cy="1775554"/>
            <a:chOff x="3878" y="109"/>
            <a:chExt cx="1724" cy="1262"/>
          </a:xfrm>
        </p:grpSpPr>
        <p:pic>
          <p:nvPicPr>
            <p:cNvPr id="7" name="Picture 102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150" y="109"/>
              <a:ext cx="1098" cy="10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Line 103"/>
            <p:cNvSpPr>
              <a:spLocks noChangeShapeType="1"/>
            </p:cNvSpPr>
            <p:nvPr/>
          </p:nvSpPr>
          <p:spPr bwMode="auto">
            <a:xfrm flipH="1">
              <a:off x="4105" y="790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6858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" name="Line 104"/>
            <p:cNvSpPr>
              <a:spLocks noChangeShapeType="1"/>
            </p:cNvSpPr>
            <p:nvPr/>
          </p:nvSpPr>
          <p:spPr bwMode="auto">
            <a:xfrm flipV="1">
              <a:off x="5148" y="472"/>
              <a:ext cx="227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6858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" name="Text Box 105"/>
            <p:cNvSpPr txBox="1">
              <a:spLocks noChangeArrowheads="1"/>
            </p:cNvSpPr>
            <p:nvPr/>
          </p:nvSpPr>
          <p:spPr bwMode="auto">
            <a:xfrm>
              <a:off x="3878" y="699"/>
              <a:ext cx="227" cy="219"/>
            </a:xfrm>
            <a:prstGeom prst="rect">
              <a:avLst/>
            </a:prstGeom>
            <a:solidFill>
              <a:srgbClr val="0000FF"/>
            </a:solidFill>
            <a:ln w="9525" algn="ctr">
              <a:solidFill>
                <a:srgbClr val="0000FF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defTabSz="685800" eaLnBrk="0" hangingPunct="0">
                <a:spcBef>
                  <a:spcPct val="50000"/>
                </a:spcBef>
              </a:pPr>
              <a:r>
                <a:rPr lang="zh-CN" altLang="en-US" b="1">
                  <a:solidFill>
                    <a:prstClr val="black"/>
                  </a:solidFill>
                  <a:cs typeface="+mn-ea"/>
                  <a:sym typeface="+mn-lt"/>
                </a:rPr>
                <a:t>蓝</a:t>
              </a:r>
            </a:p>
          </p:txBody>
        </p:sp>
        <p:sp>
          <p:nvSpPr>
            <p:cNvPr id="11" name="Text Box 106"/>
            <p:cNvSpPr txBox="1">
              <a:spLocks noChangeArrowheads="1"/>
            </p:cNvSpPr>
            <p:nvPr/>
          </p:nvSpPr>
          <p:spPr bwMode="auto">
            <a:xfrm>
              <a:off x="4920" y="1152"/>
              <a:ext cx="228" cy="219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FFFF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defTabSz="685800" eaLnBrk="0" hangingPunct="0">
                <a:spcBef>
                  <a:spcPct val="50000"/>
                </a:spcBef>
              </a:pPr>
              <a:r>
                <a:rPr lang="zh-CN" altLang="en-US" b="1">
                  <a:solidFill>
                    <a:prstClr val="black"/>
                  </a:solidFill>
                  <a:cs typeface="+mn-ea"/>
                  <a:sym typeface="+mn-lt"/>
                </a:rPr>
                <a:t>黄</a:t>
              </a:r>
            </a:p>
          </p:txBody>
        </p:sp>
        <p:sp>
          <p:nvSpPr>
            <p:cNvPr id="12" name="Text Box 107"/>
            <p:cNvSpPr txBox="1">
              <a:spLocks noChangeArrowheads="1"/>
            </p:cNvSpPr>
            <p:nvPr/>
          </p:nvSpPr>
          <p:spPr bwMode="auto">
            <a:xfrm>
              <a:off x="5375" y="391"/>
              <a:ext cx="227" cy="219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rgbClr val="FFFF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defTabSz="685800" eaLnBrk="0" hangingPunct="0">
                <a:spcBef>
                  <a:spcPct val="50000"/>
                </a:spcBef>
              </a:pPr>
              <a:r>
                <a:rPr lang="zh-CN" altLang="en-US" b="1">
                  <a:solidFill>
                    <a:prstClr val="black"/>
                  </a:solidFill>
                  <a:cs typeface="+mn-ea"/>
                  <a:sym typeface="+mn-lt"/>
                </a:rPr>
                <a:t>红</a:t>
              </a:r>
            </a:p>
          </p:txBody>
        </p:sp>
      </p:grpSp>
      <p:sp>
        <p:nvSpPr>
          <p:cNvPr id="52" name="矩形 51"/>
          <p:cNvSpPr/>
          <p:nvPr/>
        </p:nvSpPr>
        <p:spPr>
          <a:xfrm>
            <a:off x="4225159" y="3928022"/>
            <a:ext cx="291793" cy="29179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542300" y="2193730"/>
            <a:ext cx="291793" cy="29179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839213" y="2193730"/>
            <a:ext cx="291793" cy="29179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5136126" y="2193729"/>
            <a:ext cx="291793" cy="29179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5433038" y="2195009"/>
            <a:ext cx="291793" cy="29179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4542300" y="1901936"/>
            <a:ext cx="291793" cy="29179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4542301" y="2485521"/>
            <a:ext cx="291793" cy="29179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072936" y="2174532"/>
            <a:ext cx="291793" cy="29179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6369849" y="2174532"/>
            <a:ext cx="291793" cy="29179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6666762" y="2174532"/>
            <a:ext cx="291793" cy="29179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963674" y="2175811"/>
            <a:ext cx="291793" cy="29179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6374969" y="1872592"/>
            <a:ext cx="291793" cy="29179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6362403" y="2476473"/>
            <a:ext cx="291793" cy="29179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7651139" y="2174532"/>
            <a:ext cx="291793" cy="29179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7948051" y="2174532"/>
            <a:ext cx="291793" cy="29179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8244963" y="2174532"/>
            <a:ext cx="291793" cy="29179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8541877" y="2175811"/>
            <a:ext cx="291793" cy="29179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7651139" y="1882739"/>
            <a:ext cx="291793" cy="29179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8237055" y="2466323"/>
            <a:ext cx="291793" cy="29179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4547420" y="3199697"/>
            <a:ext cx="291793" cy="29179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4844332" y="3199697"/>
            <a:ext cx="291793" cy="29179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5141245" y="3199696"/>
            <a:ext cx="291793" cy="29179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5438158" y="3200976"/>
            <a:ext cx="291793" cy="29179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4547420" y="2907903"/>
            <a:ext cx="291793" cy="29179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5433038" y="3491489"/>
            <a:ext cx="291793" cy="29179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6078056" y="3186941"/>
            <a:ext cx="291793" cy="29179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6374969" y="3186941"/>
            <a:ext cx="291793" cy="29179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6671881" y="3186940"/>
            <a:ext cx="291793" cy="29179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6968794" y="3188220"/>
            <a:ext cx="291793" cy="29179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6374969" y="2898066"/>
            <a:ext cx="291793" cy="29179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6078057" y="3478733"/>
            <a:ext cx="291793" cy="29179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7638111" y="3185661"/>
            <a:ext cx="291793" cy="29179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7935023" y="3185661"/>
            <a:ext cx="291793" cy="29179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8231936" y="3185661"/>
            <a:ext cx="291793" cy="29179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8528849" y="3186940"/>
            <a:ext cx="291793" cy="29179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8231936" y="2893866"/>
            <a:ext cx="291793" cy="29179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7935023" y="3477453"/>
            <a:ext cx="291793" cy="29179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4524152" y="4219816"/>
            <a:ext cx="291793" cy="29179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4821066" y="4219816"/>
            <a:ext cx="291793" cy="29179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5117978" y="4219815"/>
            <a:ext cx="291793" cy="29179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4524152" y="3928023"/>
            <a:ext cx="291793" cy="29179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4523112" y="4509972"/>
            <a:ext cx="291793" cy="29179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6059909" y="3903752"/>
            <a:ext cx="291793" cy="29179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6351702" y="4200619"/>
            <a:ext cx="291793" cy="29179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6648614" y="4200618"/>
            <a:ext cx="291793" cy="29179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6945527" y="4201899"/>
            <a:ext cx="291793" cy="29179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6356822" y="3898678"/>
            <a:ext cx="291793" cy="29179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6652047" y="4491105"/>
            <a:ext cx="291793" cy="29179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61" name="矩形 60"/>
          <p:cNvSpPr/>
          <p:nvPr/>
        </p:nvSpPr>
        <p:spPr>
          <a:xfrm>
            <a:off x="7632991" y="3908825"/>
            <a:ext cx="291793" cy="29179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7929903" y="4200619"/>
            <a:ext cx="291793" cy="29179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8226816" y="4200618"/>
            <a:ext cx="291793" cy="29179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8523729" y="4201899"/>
            <a:ext cx="291793" cy="29179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7935024" y="3908825"/>
            <a:ext cx="291793" cy="29179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8528849" y="4488522"/>
            <a:ext cx="291793" cy="29179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67" name="矩形 66"/>
          <p:cNvSpPr/>
          <p:nvPr/>
        </p:nvSpPr>
        <p:spPr>
          <a:xfrm>
            <a:off x="2797974" y="4132420"/>
            <a:ext cx="291793" cy="29179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68" name="矩形 67"/>
          <p:cNvSpPr/>
          <p:nvPr/>
        </p:nvSpPr>
        <p:spPr>
          <a:xfrm>
            <a:off x="3094887" y="4132420"/>
            <a:ext cx="291793" cy="29179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69" name="矩形 68"/>
          <p:cNvSpPr/>
          <p:nvPr/>
        </p:nvSpPr>
        <p:spPr>
          <a:xfrm>
            <a:off x="3388767" y="4431255"/>
            <a:ext cx="291793" cy="29179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70" name="矩形 69"/>
          <p:cNvSpPr/>
          <p:nvPr/>
        </p:nvSpPr>
        <p:spPr>
          <a:xfrm>
            <a:off x="2498982" y="3840626"/>
            <a:ext cx="291793" cy="29179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71" name="矩形 70"/>
          <p:cNvSpPr/>
          <p:nvPr/>
        </p:nvSpPr>
        <p:spPr>
          <a:xfrm>
            <a:off x="2797974" y="3840626"/>
            <a:ext cx="291793" cy="29179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72" name="矩形 71"/>
          <p:cNvSpPr/>
          <p:nvPr/>
        </p:nvSpPr>
        <p:spPr>
          <a:xfrm>
            <a:off x="3094886" y="4424212"/>
            <a:ext cx="291793" cy="29179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73" name="矩形 72"/>
          <p:cNvSpPr/>
          <p:nvPr/>
        </p:nvSpPr>
        <p:spPr>
          <a:xfrm>
            <a:off x="601951" y="4004113"/>
            <a:ext cx="291793" cy="29179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74" name="矩形 73"/>
          <p:cNvSpPr/>
          <p:nvPr/>
        </p:nvSpPr>
        <p:spPr>
          <a:xfrm>
            <a:off x="898863" y="4004113"/>
            <a:ext cx="291793" cy="29179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75" name="矩形 74"/>
          <p:cNvSpPr/>
          <p:nvPr/>
        </p:nvSpPr>
        <p:spPr>
          <a:xfrm>
            <a:off x="1195776" y="4004112"/>
            <a:ext cx="291793" cy="29179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76" name="矩形 75"/>
          <p:cNvSpPr/>
          <p:nvPr/>
        </p:nvSpPr>
        <p:spPr>
          <a:xfrm>
            <a:off x="1490129" y="4299983"/>
            <a:ext cx="291793" cy="29179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77" name="矩形 76"/>
          <p:cNvSpPr/>
          <p:nvPr/>
        </p:nvSpPr>
        <p:spPr>
          <a:xfrm>
            <a:off x="1781922" y="4299982"/>
            <a:ext cx="291793" cy="29179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78" name="矩形 77"/>
          <p:cNvSpPr/>
          <p:nvPr/>
        </p:nvSpPr>
        <p:spPr>
          <a:xfrm>
            <a:off x="1195776" y="4294865"/>
            <a:ext cx="291793" cy="29179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0" name="文本框 79"/>
          <p:cNvSpPr txBox="1"/>
          <p:nvPr/>
        </p:nvSpPr>
        <p:spPr>
          <a:xfrm>
            <a:off x="1077121" y="387276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07F09"/>
                </a:solidFill>
                <a:cs typeface="+mn-ea"/>
                <a:sym typeface="+mn-lt"/>
              </a:rPr>
              <a:t>变式</a:t>
            </a:r>
            <a:r>
              <a:rPr lang="en-US" altLang="zh-CN" sz="2700" b="1" dirty="0">
                <a:solidFill>
                  <a:srgbClr val="F07F09"/>
                </a:solidFill>
                <a:cs typeface="+mn-ea"/>
                <a:sym typeface="+mn-lt"/>
              </a:rPr>
              <a:t>1</a:t>
            </a:r>
            <a:endParaRPr lang="zh-CN" altLang="en-US" sz="2700" b="1" dirty="0">
              <a:solidFill>
                <a:srgbClr val="F07F09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2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2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2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7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7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8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2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2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7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8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8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642774" y="1153997"/>
            <a:ext cx="8235950" cy="300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 anchor="ctr">
            <a:spAutoFit/>
          </a:bodyPr>
          <a:lstStyle/>
          <a:p>
            <a:pPr defTabSz="685800"/>
            <a:r>
              <a:rPr lang="zh-CN" altLang="en-US" sz="1500" b="1" dirty="0">
                <a:cs typeface="+mn-ea"/>
                <a:sym typeface="+mn-lt"/>
              </a:rPr>
              <a:t>把正方体展开，看它的平面展开图是什么，并标注数字？</a:t>
            </a:r>
            <a:r>
              <a:rPr lang="zh-CN" altLang="en-US" b="1" dirty="0">
                <a:cs typeface="+mn-ea"/>
                <a:sym typeface="+mn-lt"/>
              </a:rPr>
              <a:t>（背</a:t>
            </a:r>
            <a:r>
              <a:rPr lang="en-US" altLang="zh-CN" b="1" dirty="0">
                <a:cs typeface="+mn-ea"/>
                <a:sym typeface="+mn-lt"/>
              </a:rPr>
              <a:t>3</a:t>
            </a:r>
            <a:r>
              <a:rPr lang="zh-CN" altLang="en-US" b="1" dirty="0">
                <a:cs typeface="+mn-ea"/>
                <a:sym typeface="+mn-lt"/>
              </a:rPr>
              <a:t>，左</a:t>
            </a:r>
            <a:r>
              <a:rPr lang="en-US" altLang="zh-CN" b="1" dirty="0">
                <a:cs typeface="+mn-ea"/>
                <a:sym typeface="+mn-lt"/>
              </a:rPr>
              <a:t>4</a:t>
            </a:r>
            <a:r>
              <a:rPr lang="zh-CN" altLang="en-US" b="1" dirty="0">
                <a:cs typeface="+mn-ea"/>
                <a:sym typeface="+mn-lt"/>
              </a:rPr>
              <a:t>，底</a:t>
            </a:r>
            <a:r>
              <a:rPr lang="en-US" altLang="zh-CN" b="1" dirty="0">
                <a:cs typeface="+mn-ea"/>
                <a:sym typeface="+mn-lt"/>
              </a:rPr>
              <a:t>6</a:t>
            </a:r>
            <a:r>
              <a:rPr lang="zh-CN" altLang="en-US" b="1" dirty="0">
                <a:cs typeface="+mn-ea"/>
                <a:sym typeface="+mn-lt"/>
              </a:rPr>
              <a:t>）</a:t>
            </a:r>
            <a:endParaRPr lang="zh-CN" altLang="en-US" sz="1500" b="1" dirty="0">
              <a:cs typeface="+mn-ea"/>
              <a:sym typeface="+mn-lt"/>
            </a:endParaRPr>
          </a:p>
        </p:txBody>
      </p:sp>
      <p:sp>
        <p:nvSpPr>
          <p:cNvPr id="69" name="矩形 68"/>
          <p:cNvSpPr/>
          <p:nvPr/>
        </p:nvSpPr>
        <p:spPr>
          <a:xfrm>
            <a:off x="3242887" y="4446515"/>
            <a:ext cx="304168" cy="30416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 defTabSz="6858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088295" y="2024705"/>
            <a:ext cx="304168" cy="30416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 defTabSz="6858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397799" y="2024705"/>
            <a:ext cx="304168" cy="30416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 defTabSz="6858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707303" y="2024703"/>
            <a:ext cx="304168" cy="30416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 defTabSz="6858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5016807" y="2026038"/>
            <a:ext cx="304168" cy="30416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 defTabSz="6858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4088295" y="1720536"/>
            <a:ext cx="304168" cy="30416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 defTabSz="6858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4088295" y="2328871"/>
            <a:ext cx="304168" cy="30416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 defTabSz="6858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6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5683842" y="2004693"/>
            <a:ext cx="304168" cy="30416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 defTabSz="6858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5993346" y="2004693"/>
            <a:ext cx="304168" cy="30416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 defTabSz="6858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6302850" y="2004693"/>
            <a:ext cx="304168" cy="30416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 defTabSz="6858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612354" y="2006027"/>
            <a:ext cx="304168" cy="30416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 defTabSz="6858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5998684" y="1689948"/>
            <a:ext cx="304168" cy="30416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 defTabSz="6858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5985585" y="2319438"/>
            <a:ext cx="304168" cy="30416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 defTabSz="6858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6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7328973" y="2004693"/>
            <a:ext cx="304168" cy="30416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 defTabSz="6858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7638477" y="2004693"/>
            <a:ext cx="304168" cy="30416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 defTabSz="6858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7947981" y="2004693"/>
            <a:ext cx="304168" cy="30416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 defTabSz="6858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8257485" y="2006027"/>
            <a:ext cx="304168" cy="30416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 defTabSz="6858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7328973" y="1700526"/>
            <a:ext cx="304168" cy="30416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 defTabSz="6858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7939737" y="2308858"/>
            <a:ext cx="304168" cy="30416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 defTabSz="6858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6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4093632" y="3073333"/>
            <a:ext cx="304168" cy="30416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 defTabSz="6858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4403136" y="3073333"/>
            <a:ext cx="304168" cy="30416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 defTabSz="6858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4712640" y="3073332"/>
            <a:ext cx="304168" cy="30416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 defTabSz="6858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5022144" y="3074667"/>
            <a:ext cx="304168" cy="30416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 defTabSz="6858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4093632" y="2769165"/>
            <a:ext cx="304168" cy="30416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 defTabSz="6858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5016807" y="3377499"/>
            <a:ext cx="304168" cy="30416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 defTabSz="6858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6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5689179" y="3060036"/>
            <a:ext cx="304168" cy="30416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 defTabSz="6858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5998683" y="3060036"/>
            <a:ext cx="304168" cy="30416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 defTabSz="6858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6308187" y="3060036"/>
            <a:ext cx="304168" cy="30416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 defTabSz="6858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6617692" y="3061370"/>
            <a:ext cx="304168" cy="30416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 defTabSz="6858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5998683" y="2758911"/>
            <a:ext cx="304168" cy="30416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 defTabSz="6858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5689180" y="3364202"/>
            <a:ext cx="304168" cy="30416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 defTabSz="6858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6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7315392" y="3058702"/>
            <a:ext cx="304168" cy="30416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 defTabSz="6858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7624896" y="3058702"/>
            <a:ext cx="304168" cy="30416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 defTabSz="6858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7934401" y="3058701"/>
            <a:ext cx="304168" cy="30416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 defTabSz="6858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8243905" y="3060036"/>
            <a:ext cx="304168" cy="30416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 defTabSz="6858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7934401" y="2754533"/>
            <a:ext cx="304168" cy="30416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 defTabSz="6858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7624896" y="3362868"/>
            <a:ext cx="304168" cy="30416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 defTabSz="6858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6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4069377" y="4136714"/>
            <a:ext cx="304168" cy="30416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 defTabSz="6858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4378882" y="4136714"/>
            <a:ext cx="304168" cy="30416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 defTabSz="6858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4688386" y="4136713"/>
            <a:ext cx="304168" cy="30416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 defTabSz="6858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3757704" y="3832545"/>
            <a:ext cx="304168" cy="30416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 defTabSz="6858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4069377" y="3832545"/>
            <a:ext cx="304168" cy="30416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 defTabSz="6858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4068294" y="4439174"/>
            <a:ext cx="304168" cy="30416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 defTabSz="6858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6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5670262" y="3807246"/>
            <a:ext cx="304168" cy="30416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 defTabSz="6858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5974429" y="4116702"/>
            <a:ext cx="304168" cy="30416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 defTabSz="6858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6283933" y="4116702"/>
            <a:ext cx="304168" cy="30416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 defTabSz="6858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6593437" y="4118036"/>
            <a:ext cx="304168" cy="30416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 defTabSz="6858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5979767" y="3801957"/>
            <a:ext cx="304168" cy="30416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 defTabSz="6858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6287513" y="4419508"/>
            <a:ext cx="304168" cy="30416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 defTabSz="6858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6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61" name="矩形 60"/>
          <p:cNvSpPr/>
          <p:nvPr/>
        </p:nvSpPr>
        <p:spPr>
          <a:xfrm>
            <a:off x="7310056" y="3812535"/>
            <a:ext cx="304168" cy="30416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 defTabSz="6858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7619560" y="4116702"/>
            <a:ext cx="304168" cy="30416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 defTabSz="6858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7929064" y="4116702"/>
            <a:ext cx="304168" cy="30416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 defTabSz="6858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8238568" y="4118036"/>
            <a:ext cx="304168" cy="30416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 defTabSz="6858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7624898" y="3812535"/>
            <a:ext cx="304168" cy="30416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 defTabSz="6858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8243905" y="4416814"/>
            <a:ext cx="304168" cy="30416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 defTabSz="6858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6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67" name="矩形 66"/>
          <p:cNvSpPr/>
          <p:nvPr/>
        </p:nvSpPr>
        <p:spPr>
          <a:xfrm>
            <a:off x="2627040" y="4135006"/>
            <a:ext cx="304168" cy="30416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 defTabSz="6858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68" name="矩形 67"/>
          <p:cNvSpPr/>
          <p:nvPr/>
        </p:nvSpPr>
        <p:spPr>
          <a:xfrm>
            <a:off x="2936544" y="4135006"/>
            <a:ext cx="304168" cy="30416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 defTabSz="6858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70" name="矩形 69"/>
          <p:cNvSpPr/>
          <p:nvPr/>
        </p:nvSpPr>
        <p:spPr>
          <a:xfrm>
            <a:off x="2315367" y="3830837"/>
            <a:ext cx="304168" cy="30416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 defTabSz="6858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71" name="矩形 70"/>
          <p:cNvSpPr/>
          <p:nvPr/>
        </p:nvSpPr>
        <p:spPr>
          <a:xfrm>
            <a:off x="2627040" y="3830838"/>
            <a:ext cx="304168" cy="30416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 defTabSz="6858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72" name="矩形 71"/>
          <p:cNvSpPr/>
          <p:nvPr/>
        </p:nvSpPr>
        <p:spPr>
          <a:xfrm>
            <a:off x="2936542" y="4439172"/>
            <a:ext cx="304168" cy="30416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 defTabSz="6858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6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73" name="矩形 72"/>
          <p:cNvSpPr/>
          <p:nvPr/>
        </p:nvSpPr>
        <p:spPr>
          <a:xfrm>
            <a:off x="612642" y="3989505"/>
            <a:ext cx="304168" cy="30416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 defTabSz="6858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6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74" name="矩形 73"/>
          <p:cNvSpPr/>
          <p:nvPr/>
        </p:nvSpPr>
        <p:spPr>
          <a:xfrm>
            <a:off x="922146" y="3989505"/>
            <a:ext cx="304168" cy="30416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 defTabSz="6858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75" name="矩形 74"/>
          <p:cNvSpPr/>
          <p:nvPr/>
        </p:nvSpPr>
        <p:spPr>
          <a:xfrm>
            <a:off x="1231651" y="3989503"/>
            <a:ext cx="304168" cy="30416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 defTabSz="6858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76" name="矩形 75"/>
          <p:cNvSpPr/>
          <p:nvPr/>
        </p:nvSpPr>
        <p:spPr>
          <a:xfrm>
            <a:off x="1538486" y="4297920"/>
            <a:ext cx="304168" cy="30416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 defTabSz="6858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77" name="矩形 76"/>
          <p:cNvSpPr/>
          <p:nvPr/>
        </p:nvSpPr>
        <p:spPr>
          <a:xfrm>
            <a:off x="1842653" y="4297920"/>
            <a:ext cx="304168" cy="30416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 defTabSz="6858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78" name="矩形 77"/>
          <p:cNvSpPr/>
          <p:nvPr/>
        </p:nvSpPr>
        <p:spPr>
          <a:xfrm>
            <a:off x="1231651" y="4292586"/>
            <a:ext cx="304168" cy="30416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 defTabSz="6858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79" name="立方体 78"/>
          <p:cNvSpPr/>
          <p:nvPr/>
        </p:nvSpPr>
        <p:spPr>
          <a:xfrm>
            <a:off x="1380890" y="1876576"/>
            <a:ext cx="1378132" cy="1378132"/>
          </a:xfrm>
          <a:prstGeom prst="cub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0" name="文本框 79"/>
          <p:cNvSpPr txBox="1"/>
          <p:nvPr/>
        </p:nvSpPr>
        <p:spPr>
          <a:xfrm>
            <a:off x="1722134" y="2496880"/>
            <a:ext cx="29117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1" name="文本框 80"/>
          <p:cNvSpPr txBox="1"/>
          <p:nvPr/>
        </p:nvSpPr>
        <p:spPr>
          <a:xfrm>
            <a:off x="2435194" y="2305183"/>
            <a:ext cx="29117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2" name="文本框 81"/>
          <p:cNvSpPr txBox="1"/>
          <p:nvPr/>
        </p:nvSpPr>
        <p:spPr>
          <a:xfrm>
            <a:off x="1846289" y="1828788"/>
            <a:ext cx="29117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3" name="文本框 82"/>
          <p:cNvSpPr txBox="1"/>
          <p:nvPr/>
        </p:nvSpPr>
        <p:spPr>
          <a:xfrm>
            <a:off x="2814835" y="1691323"/>
            <a:ext cx="29117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4" name="文本框 83"/>
          <p:cNvSpPr txBox="1"/>
          <p:nvPr/>
        </p:nvSpPr>
        <p:spPr>
          <a:xfrm>
            <a:off x="1021055" y="2428735"/>
            <a:ext cx="29117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5" name="文本框 84"/>
          <p:cNvSpPr txBox="1"/>
          <p:nvPr/>
        </p:nvSpPr>
        <p:spPr>
          <a:xfrm>
            <a:off x="1722134" y="3187659"/>
            <a:ext cx="29117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6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6" name="文本框 85"/>
          <p:cNvSpPr txBox="1"/>
          <p:nvPr/>
        </p:nvSpPr>
        <p:spPr>
          <a:xfrm>
            <a:off x="1077121" y="387276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07F09"/>
                </a:solidFill>
                <a:cs typeface="+mn-ea"/>
                <a:sym typeface="+mn-lt"/>
              </a:rPr>
              <a:t>变式</a:t>
            </a:r>
            <a:r>
              <a:rPr lang="en-US" altLang="zh-CN" sz="2700" b="1" dirty="0">
                <a:solidFill>
                  <a:srgbClr val="F07F09"/>
                </a:solidFill>
                <a:cs typeface="+mn-ea"/>
                <a:sym typeface="+mn-lt"/>
              </a:rPr>
              <a:t>2</a:t>
            </a:r>
            <a:endParaRPr lang="zh-CN" altLang="en-US" sz="2700" b="1" dirty="0">
              <a:solidFill>
                <a:srgbClr val="F07F09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9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/>
      <p:bldP spid="81" grpId="0"/>
      <p:bldP spid="82" grpId="0"/>
      <p:bldP spid="83" grpId="0"/>
      <p:bldP spid="84" grpId="0"/>
      <p:bldP spid="85" grpId="0"/>
      <p:bldP spid="8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615988" y="812247"/>
            <a:ext cx="8316416" cy="136191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ctr">
              <a:lnSpc>
                <a:spcPct val="200000"/>
              </a:lnSpc>
            </a:pPr>
            <a:r>
              <a:rPr lang="en-US" altLang="zh-CN" kern="1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zh-CN" kern="100" dirty="0">
                <a:solidFill>
                  <a:prstClr val="black"/>
                </a:solidFill>
                <a:cs typeface="+mn-ea"/>
                <a:sym typeface="+mn-lt"/>
              </a:rPr>
              <a:t>．一个正方体的每个面上都标注了数字，如图是这个正方体的一个展开图，若数字为</a:t>
            </a:r>
            <a:r>
              <a:rPr lang="en-US" altLang="zh-CN" kern="100" dirty="0">
                <a:solidFill>
                  <a:prstClr val="black"/>
                </a:solidFill>
                <a:cs typeface="+mn-ea"/>
                <a:sym typeface="+mn-lt"/>
              </a:rPr>
              <a:t>6</a:t>
            </a:r>
            <a:r>
              <a:rPr lang="zh-CN" altLang="zh-CN" kern="100" dirty="0">
                <a:solidFill>
                  <a:prstClr val="black"/>
                </a:solidFill>
                <a:cs typeface="+mn-ea"/>
                <a:sym typeface="+mn-lt"/>
              </a:rPr>
              <a:t>的面是正方体朝下的面，则朝上一面所标注的数字为（</a:t>
            </a:r>
            <a:r>
              <a:rPr lang="en-US" altLang="zh-CN" kern="100" dirty="0">
                <a:solidFill>
                  <a:prstClr val="black"/>
                </a:solidFill>
                <a:cs typeface="+mn-ea"/>
                <a:sym typeface="+mn-lt"/>
              </a:rPr>
              <a:t>   </a:t>
            </a:r>
            <a:r>
              <a:rPr lang="zh-CN" altLang="zh-CN" kern="1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</a:p>
          <a:p>
            <a:pPr defTabSz="685800">
              <a:lnSpc>
                <a:spcPct val="200000"/>
              </a:lnSpc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A.2                     	B.4	                      C.5	                     D.6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pic>
        <p:nvPicPr>
          <p:cNvPr id="6" name="图片 5" descr="figure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88778" y="2683698"/>
            <a:ext cx="3045617" cy="2088415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4225132" y="2417621"/>
            <a:ext cx="4572000" cy="2332081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 defTabSz="685800" fontAlgn="ctr">
              <a:lnSpc>
                <a:spcPct val="150000"/>
              </a:lnSpc>
            </a:pPr>
            <a:r>
              <a:rPr lang="zh-CN" altLang="zh-CN" kern="100" dirty="0">
                <a:cs typeface="+mn-ea"/>
                <a:sym typeface="+mn-lt"/>
              </a:rPr>
              <a:t>【答案】</a:t>
            </a:r>
            <a:r>
              <a:rPr lang="en-US" altLang="zh-CN" kern="100" dirty="0">
                <a:cs typeface="+mn-ea"/>
                <a:sym typeface="+mn-lt"/>
              </a:rPr>
              <a:t>A</a:t>
            </a:r>
            <a:endParaRPr lang="zh-CN" altLang="zh-CN" kern="100" dirty="0">
              <a:cs typeface="+mn-ea"/>
              <a:sym typeface="+mn-lt"/>
            </a:endParaRPr>
          </a:p>
          <a:p>
            <a:pPr defTabSz="685800" fontAlgn="ctr">
              <a:lnSpc>
                <a:spcPct val="150000"/>
              </a:lnSpc>
            </a:pPr>
            <a:r>
              <a:rPr lang="zh-CN" altLang="zh-CN" kern="100" dirty="0">
                <a:cs typeface="+mn-ea"/>
                <a:sym typeface="+mn-lt"/>
              </a:rPr>
              <a:t>【详解】</a:t>
            </a:r>
          </a:p>
          <a:p>
            <a:pPr defTabSz="685800" fontAlgn="ctr">
              <a:lnSpc>
                <a:spcPct val="150000"/>
              </a:lnSpc>
            </a:pPr>
            <a:r>
              <a:rPr lang="zh-CN" altLang="zh-CN" kern="100" dirty="0">
                <a:cs typeface="+mn-ea"/>
                <a:sym typeface="+mn-lt"/>
              </a:rPr>
              <a:t>解：这是一个正方体的表面展开图，共有六个面，其中面</a:t>
            </a:r>
            <a:r>
              <a:rPr lang="en-US" altLang="zh-CN" kern="100" dirty="0">
                <a:cs typeface="+mn-ea"/>
                <a:sym typeface="+mn-lt"/>
              </a:rPr>
              <a:t>“6”</a:t>
            </a:r>
            <a:r>
              <a:rPr lang="zh-CN" altLang="zh-CN" kern="100" dirty="0">
                <a:cs typeface="+mn-ea"/>
                <a:sym typeface="+mn-lt"/>
              </a:rPr>
              <a:t>与面</a:t>
            </a:r>
            <a:r>
              <a:rPr lang="en-US" altLang="zh-CN" kern="100" dirty="0">
                <a:cs typeface="+mn-ea"/>
                <a:sym typeface="+mn-lt"/>
              </a:rPr>
              <a:t>“2”</a:t>
            </a:r>
            <a:r>
              <a:rPr lang="zh-CN" altLang="zh-CN" kern="100" dirty="0">
                <a:cs typeface="+mn-ea"/>
                <a:sym typeface="+mn-lt"/>
              </a:rPr>
              <a:t>相对，面</a:t>
            </a:r>
            <a:r>
              <a:rPr lang="en-US" altLang="zh-CN" kern="100" dirty="0">
                <a:cs typeface="+mn-ea"/>
                <a:sym typeface="+mn-lt"/>
              </a:rPr>
              <a:t>“5”</a:t>
            </a:r>
            <a:r>
              <a:rPr lang="zh-CN" altLang="zh-CN" kern="100" dirty="0">
                <a:cs typeface="+mn-ea"/>
                <a:sym typeface="+mn-lt"/>
              </a:rPr>
              <a:t>与面</a:t>
            </a:r>
            <a:r>
              <a:rPr lang="en-US" altLang="zh-CN" kern="100" dirty="0">
                <a:cs typeface="+mn-ea"/>
                <a:sym typeface="+mn-lt"/>
              </a:rPr>
              <a:t>“3”</a:t>
            </a:r>
            <a:r>
              <a:rPr lang="zh-CN" altLang="zh-CN" kern="100" dirty="0">
                <a:cs typeface="+mn-ea"/>
                <a:sym typeface="+mn-lt"/>
              </a:rPr>
              <a:t>相对，面</a:t>
            </a:r>
            <a:r>
              <a:rPr lang="en-US" altLang="zh-CN" kern="100" dirty="0">
                <a:cs typeface="+mn-ea"/>
                <a:sym typeface="+mn-lt"/>
              </a:rPr>
              <a:t>“4”</a:t>
            </a:r>
            <a:r>
              <a:rPr lang="zh-CN" altLang="zh-CN" kern="100" dirty="0">
                <a:cs typeface="+mn-ea"/>
                <a:sym typeface="+mn-lt"/>
              </a:rPr>
              <a:t>与面</a:t>
            </a:r>
            <a:r>
              <a:rPr lang="en-US" altLang="zh-CN" kern="100" dirty="0">
                <a:cs typeface="+mn-ea"/>
                <a:sym typeface="+mn-lt"/>
              </a:rPr>
              <a:t>“1”</a:t>
            </a:r>
            <a:r>
              <a:rPr lang="zh-CN" altLang="zh-CN" kern="100" dirty="0">
                <a:cs typeface="+mn-ea"/>
                <a:sym typeface="+mn-lt"/>
              </a:rPr>
              <a:t>相对．</a:t>
            </a:r>
          </a:p>
          <a:p>
            <a:pPr defTabSz="685800" fontAlgn="ctr">
              <a:lnSpc>
                <a:spcPct val="150000"/>
              </a:lnSpc>
            </a:pPr>
            <a:r>
              <a:rPr lang="zh-CN" altLang="zh-CN" kern="100" dirty="0">
                <a:cs typeface="+mn-ea"/>
                <a:sym typeface="+mn-lt"/>
              </a:rPr>
              <a:t>所以与标有数字</a:t>
            </a:r>
            <a:r>
              <a:rPr lang="en-US" altLang="zh-CN" kern="100" dirty="0">
                <a:cs typeface="+mn-ea"/>
                <a:sym typeface="+mn-lt"/>
              </a:rPr>
              <a:t>6</a:t>
            </a:r>
            <a:r>
              <a:rPr lang="zh-CN" altLang="zh-CN" kern="100" dirty="0">
                <a:cs typeface="+mn-ea"/>
                <a:sym typeface="+mn-lt"/>
              </a:rPr>
              <a:t>的面相对的一面所标注的数字为</a:t>
            </a:r>
            <a:r>
              <a:rPr lang="en-US" altLang="zh-CN" kern="100" dirty="0">
                <a:cs typeface="+mn-ea"/>
                <a:sym typeface="+mn-lt"/>
              </a:rPr>
              <a:t>2</a:t>
            </a:r>
            <a:r>
              <a:rPr lang="zh-CN" altLang="zh-CN" kern="100" dirty="0">
                <a:cs typeface="+mn-ea"/>
                <a:sym typeface="+mn-lt"/>
              </a:rPr>
              <a:t>．</a:t>
            </a:r>
          </a:p>
          <a:p>
            <a:pPr defTabSz="685800" fontAlgn="ctr">
              <a:lnSpc>
                <a:spcPct val="150000"/>
              </a:lnSpc>
            </a:pPr>
            <a:r>
              <a:rPr lang="zh-CN" altLang="zh-CN" kern="100" dirty="0">
                <a:cs typeface="+mn-ea"/>
                <a:sym typeface="+mn-lt"/>
              </a:rPr>
              <a:t>故选：</a:t>
            </a:r>
            <a:r>
              <a:rPr lang="en-US" altLang="zh-CN" kern="100" dirty="0">
                <a:cs typeface="+mn-ea"/>
                <a:sym typeface="+mn-lt"/>
              </a:rPr>
              <a:t>A</a:t>
            </a:r>
            <a:r>
              <a:rPr lang="zh-CN" altLang="zh-CN" kern="100" dirty="0">
                <a:cs typeface="+mn-ea"/>
                <a:sym typeface="+mn-lt"/>
              </a:rPr>
              <a:t>．</a:t>
            </a:r>
          </a:p>
        </p:txBody>
      </p:sp>
      <p:sp>
        <p:nvSpPr>
          <p:cNvPr id="8" name="笑脸 7"/>
          <p:cNvSpPr/>
          <p:nvPr/>
        </p:nvSpPr>
        <p:spPr>
          <a:xfrm>
            <a:off x="457280" y="1738548"/>
            <a:ext cx="355298" cy="334692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077121" y="387276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07F09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650573" y="940819"/>
            <a:ext cx="8255223" cy="41549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ctr">
              <a:lnSpc>
                <a:spcPct val="150000"/>
              </a:lnSpc>
            </a:pPr>
            <a:r>
              <a:rPr lang="en-US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．如图，是一个正方形纸盒的外表面展开图，则这个正方体纸盒是（</a:t>
            </a:r>
            <a:r>
              <a:rPr lang="en-US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    </a:t>
            </a:r>
            <a:r>
              <a:rPr lang="zh-CN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04914" y="1534667"/>
            <a:ext cx="6016594" cy="1941565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4225132" y="2759261"/>
            <a:ext cx="4572000" cy="1685558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 defTabSz="685800" fontAlgn="ctr">
              <a:lnSpc>
                <a:spcPct val="150000"/>
              </a:lnSpc>
            </a:pPr>
            <a:r>
              <a:rPr lang="zh-CN" altLang="zh-CN" kern="100" dirty="0">
                <a:cs typeface="+mn-ea"/>
                <a:sym typeface="+mn-lt"/>
              </a:rPr>
              <a:t>【答案】</a:t>
            </a:r>
            <a:r>
              <a:rPr lang="en-US" altLang="zh-CN" kern="100" dirty="0">
                <a:cs typeface="+mn-ea"/>
                <a:sym typeface="+mn-lt"/>
              </a:rPr>
              <a:t>A</a:t>
            </a:r>
            <a:endParaRPr lang="zh-CN" altLang="zh-CN" kern="100" dirty="0">
              <a:cs typeface="+mn-ea"/>
              <a:sym typeface="+mn-lt"/>
            </a:endParaRPr>
          </a:p>
          <a:p>
            <a:pPr defTabSz="685800" fontAlgn="ctr">
              <a:lnSpc>
                <a:spcPct val="150000"/>
              </a:lnSpc>
            </a:pPr>
            <a:r>
              <a:rPr lang="zh-CN" altLang="zh-CN" kern="100" dirty="0">
                <a:cs typeface="+mn-ea"/>
                <a:sym typeface="+mn-lt"/>
              </a:rPr>
              <a:t>【详解】</a:t>
            </a:r>
          </a:p>
          <a:p>
            <a:pPr defTabSz="685800" fontAlgn="ctr">
              <a:lnSpc>
                <a:spcPct val="150000"/>
              </a:lnSpc>
            </a:pPr>
            <a:r>
              <a:rPr lang="zh-CN" altLang="zh-CN" kern="100" dirty="0">
                <a:cs typeface="+mn-ea"/>
                <a:sym typeface="+mn-lt"/>
              </a:rPr>
              <a:t>解：根据展开图可知：两个</a:t>
            </a:r>
            <a:r>
              <a:rPr lang="en-US" altLang="zh-CN" kern="100" dirty="0">
                <a:cs typeface="+mn-ea"/>
                <a:sym typeface="+mn-lt"/>
              </a:rPr>
              <a:t>a</a:t>
            </a:r>
            <a:r>
              <a:rPr lang="zh-CN" altLang="zh-CN" kern="100" dirty="0">
                <a:cs typeface="+mn-ea"/>
                <a:sym typeface="+mn-lt"/>
              </a:rPr>
              <a:t>是相对的位置，故</a:t>
            </a:r>
            <a:r>
              <a:rPr lang="en-US" altLang="zh-CN" kern="100" dirty="0">
                <a:cs typeface="+mn-ea"/>
                <a:sym typeface="+mn-lt"/>
              </a:rPr>
              <a:t>B,C</a:t>
            </a:r>
            <a:r>
              <a:rPr lang="zh-CN" altLang="zh-CN" kern="100" dirty="0">
                <a:cs typeface="+mn-ea"/>
                <a:sym typeface="+mn-lt"/>
              </a:rPr>
              <a:t>错误；</a:t>
            </a:r>
            <a:r>
              <a:rPr lang="en-US" altLang="zh-CN" kern="100" dirty="0">
                <a:cs typeface="+mn-ea"/>
                <a:sym typeface="+mn-lt"/>
              </a:rPr>
              <a:t/>
            </a:r>
            <a:br>
              <a:rPr lang="en-US" altLang="zh-CN" kern="100" dirty="0">
                <a:cs typeface="+mn-ea"/>
                <a:sym typeface="+mn-lt"/>
              </a:rPr>
            </a:br>
            <a:r>
              <a:rPr lang="zh-CN" altLang="zh-CN" kern="100" dirty="0">
                <a:cs typeface="+mn-ea"/>
                <a:sym typeface="+mn-lt"/>
              </a:rPr>
              <a:t>相邻的两个面必定有一个</a:t>
            </a:r>
            <a:r>
              <a:rPr lang="en-US" altLang="zh-CN" kern="100" dirty="0">
                <a:cs typeface="+mn-ea"/>
                <a:sym typeface="+mn-lt"/>
              </a:rPr>
              <a:t>a</a:t>
            </a:r>
            <a:r>
              <a:rPr lang="zh-CN" altLang="zh-CN" kern="100" dirty="0">
                <a:cs typeface="+mn-ea"/>
                <a:sym typeface="+mn-lt"/>
              </a:rPr>
              <a:t>或</a:t>
            </a:r>
            <a:r>
              <a:rPr lang="en-US" altLang="zh-CN" kern="100" dirty="0">
                <a:cs typeface="+mn-ea"/>
                <a:sym typeface="+mn-lt"/>
              </a:rPr>
              <a:t>b</a:t>
            </a:r>
            <a:r>
              <a:rPr lang="zh-CN" altLang="zh-CN" kern="100" dirty="0">
                <a:cs typeface="+mn-ea"/>
                <a:sym typeface="+mn-lt"/>
              </a:rPr>
              <a:t>故</a:t>
            </a:r>
            <a:r>
              <a:rPr lang="en-US" altLang="zh-CN" kern="100" dirty="0">
                <a:cs typeface="+mn-ea"/>
                <a:sym typeface="+mn-lt"/>
              </a:rPr>
              <a:t>D</a:t>
            </a:r>
            <a:r>
              <a:rPr lang="zh-CN" altLang="zh-CN" kern="100" dirty="0">
                <a:cs typeface="+mn-ea"/>
                <a:sym typeface="+mn-lt"/>
              </a:rPr>
              <a:t>错误；</a:t>
            </a:r>
            <a:r>
              <a:rPr lang="en-US" altLang="zh-CN" kern="100" dirty="0">
                <a:cs typeface="+mn-ea"/>
                <a:sym typeface="+mn-lt"/>
              </a:rPr>
              <a:t/>
            </a:r>
            <a:br>
              <a:rPr lang="en-US" altLang="zh-CN" kern="100" dirty="0">
                <a:cs typeface="+mn-ea"/>
                <a:sym typeface="+mn-lt"/>
              </a:rPr>
            </a:br>
            <a:r>
              <a:rPr lang="zh-CN" altLang="zh-CN" kern="100" dirty="0">
                <a:cs typeface="+mn-ea"/>
                <a:sym typeface="+mn-lt"/>
              </a:rPr>
              <a:t>故选：</a:t>
            </a:r>
            <a:r>
              <a:rPr lang="en-US" altLang="zh-CN" kern="100" dirty="0">
                <a:cs typeface="+mn-ea"/>
                <a:sym typeface="+mn-lt"/>
              </a:rPr>
              <a:t>A</a:t>
            </a:r>
            <a:r>
              <a:rPr lang="zh-CN" altLang="zh-CN" kern="100" dirty="0">
                <a:cs typeface="+mn-ea"/>
                <a:sym typeface="+mn-lt"/>
              </a:rPr>
              <a:t>．</a:t>
            </a:r>
          </a:p>
        </p:txBody>
      </p:sp>
      <p:sp>
        <p:nvSpPr>
          <p:cNvPr id="17" name="笑脸 16"/>
          <p:cNvSpPr/>
          <p:nvPr/>
        </p:nvSpPr>
        <p:spPr>
          <a:xfrm>
            <a:off x="1356939" y="1699588"/>
            <a:ext cx="531109" cy="463328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077121" y="387276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07F09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736811" y="843559"/>
            <a:ext cx="7991554" cy="145424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ctr">
              <a:lnSpc>
                <a:spcPct val="200000"/>
              </a:lnSpc>
            </a:pPr>
            <a:r>
              <a:rPr lang="en-US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3.</a:t>
            </a:r>
            <a:r>
              <a:rPr lang="zh-CN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2019·</a:t>
            </a:r>
            <a:r>
              <a:rPr lang="zh-CN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万杰朝阳学校初一期中）如图是每个面上都有一个汉字的正方体的一种展开图，那么在原正方体的表面上，与</a:t>
            </a:r>
            <a:r>
              <a:rPr lang="en-US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“</a:t>
            </a:r>
            <a:r>
              <a:rPr lang="zh-CN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看</a:t>
            </a:r>
            <a:r>
              <a:rPr lang="en-US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”</a:t>
            </a:r>
            <a:r>
              <a:rPr lang="zh-CN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相对的面上的汉字是</a:t>
            </a:r>
            <a:r>
              <a:rPr lang="en-US" altLang="zh-CN" sz="1500" kern="100" dirty="0">
                <a:solidFill>
                  <a:prstClr val="black"/>
                </a:solidFill>
                <a:cs typeface="+mn-ea"/>
                <a:sym typeface="+mn-lt"/>
              </a:rPr>
              <a:t>(   )</a:t>
            </a:r>
            <a:endParaRPr lang="zh-CN" altLang="zh-CN" sz="1500" kern="1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685800">
              <a:lnSpc>
                <a:spcPct val="200000"/>
              </a:lnSpc>
            </a:pP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A.</a:t>
            </a:r>
            <a:r>
              <a:rPr lang="zh-CN" altLang="zh-CN" sz="1500" dirty="0">
                <a:solidFill>
                  <a:prstClr val="black"/>
                </a:solidFill>
                <a:cs typeface="+mn-ea"/>
                <a:sym typeface="+mn-lt"/>
              </a:rPr>
              <a:t>伦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	                   B.</a:t>
            </a:r>
            <a:r>
              <a:rPr lang="zh-CN" altLang="zh-CN" sz="1500" dirty="0">
                <a:solidFill>
                  <a:prstClr val="black"/>
                </a:solidFill>
                <a:cs typeface="+mn-ea"/>
                <a:sym typeface="+mn-lt"/>
              </a:rPr>
              <a:t>奥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	          C.</a:t>
            </a:r>
            <a:r>
              <a:rPr lang="zh-CN" altLang="zh-CN" sz="1500" dirty="0">
                <a:solidFill>
                  <a:prstClr val="black"/>
                </a:solidFill>
                <a:cs typeface="+mn-ea"/>
                <a:sym typeface="+mn-lt"/>
              </a:rPr>
              <a:t>运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	                   D.</a:t>
            </a:r>
            <a:r>
              <a:rPr lang="zh-CN" altLang="zh-CN" sz="1500" dirty="0">
                <a:solidFill>
                  <a:prstClr val="black"/>
                </a:solidFill>
                <a:cs typeface="+mn-ea"/>
                <a:sym typeface="+mn-lt"/>
              </a:rPr>
              <a:t>会</a:t>
            </a:r>
            <a:endParaRPr lang="zh-CN" altLang="en-US" sz="15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pic>
        <p:nvPicPr>
          <p:cNvPr id="6" name="图片 5" descr="figure"/>
          <p:cNvPicPr/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7120" y="2692815"/>
            <a:ext cx="2012098" cy="1607127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3759621" y="2417589"/>
            <a:ext cx="4572000" cy="2008820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 defTabSz="685800" fontAlgn="ctr">
              <a:lnSpc>
                <a:spcPct val="150000"/>
              </a:lnSpc>
            </a:pPr>
            <a:r>
              <a:rPr lang="zh-CN" altLang="zh-CN" kern="100" dirty="0">
                <a:cs typeface="+mn-ea"/>
                <a:sym typeface="+mn-lt"/>
              </a:rPr>
              <a:t>【答案】</a:t>
            </a:r>
            <a:r>
              <a:rPr lang="en-US" altLang="zh-CN" kern="100" dirty="0">
                <a:cs typeface="+mn-ea"/>
                <a:sym typeface="+mn-lt"/>
              </a:rPr>
              <a:t>C</a:t>
            </a:r>
            <a:endParaRPr lang="zh-CN" altLang="zh-CN" kern="100" dirty="0">
              <a:cs typeface="+mn-ea"/>
              <a:sym typeface="+mn-lt"/>
            </a:endParaRPr>
          </a:p>
          <a:p>
            <a:pPr defTabSz="685800" fontAlgn="ctr">
              <a:lnSpc>
                <a:spcPct val="150000"/>
              </a:lnSpc>
            </a:pPr>
            <a:r>
              <a:rPr lang="zh-CN" altLang="zh-CN" kern="100" dirty="0">
                <a:cs typeface="+mn-ea"/>
                <a:sym typeface="+mn-lt"/>
              </a:rPr>
              <a:t>【详解】</a:t>
            </a:r>
          </a:p>
          <a:p>
            <a:pPr defTabSz="685800" fontAlgn="ctr">
              <a:lnSpc>
                <a:spcPct val="150000"/>
              </a:lnSpc>
            </a:pPr>
            <a:r>
              <a:rPr lang="zh-CN" altLang="zh-CN" kern="100" dirty="0">
                <a:cs typeface="+mn-ea"/>
                <a:sym typeface="+mn-lt"/>
              </a:rPr>
              <a:t>解：这是一个正方体的平面展开图，共有六个面，其中面</a:t>
            </a:r>
            <a:r>
              <a:rPr lang="en-US" altLang="zh-CN" kern="100" dirty="0">
                <a:cs typeface="+mn-ea"/>
                <a:sym typeface="+mn-lt"/>
              </a:rPr>
              <a:t>“</a:t>
            </a:r>
            <a:r>
              <a:rPr lang="zh-CN" altLang="zh-CN" kern="100" dirty="0">
                <a:cs typeface="+mn-ea"/>
                <a:sym typeface="+mn-lt"/>
              </a:rPr>
              <a:t>伦</a:t>
            </a:r>
            <a:r>
              <a:rPr lang="en-US" altLang="zh-CN" kern="100" dirty="0">
                <a:cs typeface="+mn-ea"/>
                <a:sym typeface="+mn-lt"/>
              </a:rPr>
              <a:t>”</a:t>
            </a:r>
            <a:r>
              <a:rPr lang="zh-CN" altLang="zh-CN" kern="100" dirty="0">
                <a:cs typeface="+mn-ea"/>
                <a:sym typeface="+mn-lt"/>
              </a:rPr>
              <a:t>与面</a:t>
            </a:r>
            <a:r>
              <a:rPr lang="en-US" altLang="zh-CN" kern="100" dirty="0">
                <a:cs typeface="+mn-ea"/>
                <a:sym typeface="+mn-lt"/>
              </a:rPr>
              <a:t>“”</a:t>
            </a:r>
            <a:r>
              <a:rPr lang="zh-CN" altLang="zh-CN" kern="100" dirty="0">
                <a:cs typeface="+mn-ea"/>
                <a:sym typeface="+mn-lt"/>
              </a:rPr>
              <a:t>相对，面</a:t>
            </a:r>
            <a:r>
              <a:rPr lang="en-US" altLang="zh-CN" kern="100" dirty="0">
                <a:cs typeface="+mn-ea"/>
                <a:sym typeface="+mn-lt"/>
              </a:rPr>
              <a:t>“</a:t>
            </a:r>
            <a:r>
              <a:rPr lang="zh-CN" altLang="zh-CN" kern="100" dirty="0">
                <a:cs typeface="+mn-ea"/>
                <a:sym typeface="+mn-lt"/>
              </a:rPr>
              <a:t>会</a:t>
            </a:r>
            <a:r>
              <a:rPr lang="en-US" altLang="zh-CN" kern="100" dirty="0">
                <a:cs typeface="+mn-ea"/>
                <a:sym typeface="+mn-lt"/>
              </a:rPr>
              <a:t>”</a:t>
            </a:r>
            <a:r>
              <a:rPr lang="zh-CN" altLang="zh-CN" kern="100" dirty="0">
                <a:cs typeface="+mn-ea"/>
                <a:sym typeface="+mn-lt"/>
              </a:rPr>
              <a:t>与面</a:t>
            </a:r>
            <a:r>
              <a:rPr lang="en-US" altLang="zh-CN" kern="100" dirty="0">
                <a:cs typeface="+mn-ea"/>
                <a:sym typeface="+mn-lt"/>
              </a:rPr>
              <a:t>“</a:t>
            </a:r>
            <a:r>
              <a:rPr lang="zh-CN" altLang="zh-CN" kern="100" dirty="0">
                <a:cs typeface="+mn-ea"/>
                <a:sym typeface="+mn-lt"/>
              </a:rPr>
              <a:t>敦</a:t>
            </a:r>
            <a:r>
              <a:rPr lang="en-US" altLang="zh-CN" kern="100" dirty="0">
                <a:cs typeface="+mn-ea"/>
                <a:sym typeface="+mn-lt"/>
              </a:rPr>
              <a:t>”</a:t>
            </a:r>
            <a:r>
              <a:rPr lang="zh-CN" altLang="zh-CN" kern="100" dirty="0">
                <a:cs typeface="+mn-ea"/>
                <a:sym typeface="+mn-lt"/>
              </a:rPr>
              <a:t>相对，</a:t>
            </a:r>
            <a:r>
              <a:rPr lang="en-US" altLang="zh-CN" kern="100" dirty="0">
                <a:cs typeface="+mn-ea"/>
                <a:sym typeface="+mn-lt"/>
              </a:rPr>
              <a:t>“</a:t>
            </a:r>
            <a:r>
              <a:rPr lang="zh-CN" altLang="zh-CN" kern="100" dirty="0">
                <a:cs typeface="+mn-ea"/>
                <a:sym typeface="+mn-lt"/>
              </a:rPr>
              <a:t>看</a:t>
            </a:r>
            <a:r>
              <a:rPr lang="en-US" altLang="zh-CN" kern="100" dirty="0">
                <a:cs typeface="+mn-ea"/>
                <a:sym typeface="+mn-lt"/>
              </a:rPr>
              <a:t>”</a:t>
            </a:r>
            <a:r>
              <a:rPr lang="zh-CN" altLang="zh-CN" kern="100" dirty="0">
                <a:cs typeface="+mn-ea"/>
                <a:sym typeface="+mn-lt"/>
              </a:rPr>
              <a:t>与面</a:t>
            </a:r>
            <a:r>
              <a:rPr lang="en-US" altLang="zh-CN" kern="100" dirty="0">
                <a:cs typeface="+mn-ea"/>
                <a:sym typeface="+mn-lt"/>
              </a:rPr>
              <a:t>“</a:t>
            </a:r>
            <a:r>
              <a:rPr lang="zh-CN" altLang="zh-CN" kern="100" dirty="0">
                <a:cs typeface="+mn-ea"/>
                <a:sym typeface="+mn-lt"/>
              </a:rPr>
              <a:t>运</a:t>
            </a:r>
            <a:r>
              <a:rPr lang="en-US" altLang="zh-CN" kern="100" dirty="0">
                <a:cs typeface="+mn-ea"/>
                <a:sym typeface="+mn-lt"/>
              </a:rPr>
              <a:t>”</a:t>
            </a:r>
            <a:r>
              <a:rPr lang="zh-CN" altLang="zh-CN" kern="100" dirty="0">
                <a:cs typeface="+mn-ea"/>
                <a:sym typeface="+mn-lt"/>
              </a:rPr>
              <a:t>相对．</a:t>
            </a:r>
            <a:r>
              <a:rPr lang="en-US" altLang="zh-CN" kern="100" dirty="0">
                <a:cs typeface="+mn-ea"/>
                <a:sym typeface="+mn-lt"/>
              </a:rPr>
              <a:t/>
            </a:r>
            <a:br>
              <a:rPr lang="en-US" altLang="zh-CN" kern="100" dirty="0">
                <a:cs typeface="+mn-ea"/>
                <a:sym typeface="+mn-lt"/>
              </a:rPr>
            </a:br>
            <a:r>
              <a:rPr lang="zh-CN" altLang="zh-CN" kern="100" dirty="0">
                <a:cs typeface="+mn-ea"/>
                <a:sym typeface="+mn-lt"/>
              </a:rPr>
              <a:t>故选：</a:t>
            </a:r>
            <a:r>
              <a:rPr lang="en-US" altLang="zh-CN" kern="100" dirty="0">
                <a:cs typeface="+mn-ea"/>
                <a:sym typeface="+mn-lt"/>
              </a:rPr>
              <a:t>C</a:t>
            </a:r>
            <a:r>
              <a:rPr lang="zh-CN" altLang="zh-CN" kern="100" dirty="0">
                <a:cs typeface="+mn-ea"/>
                <a:sym typeface="+mn-lt"/>
              </a:rPr>
              <a:t>．</a:t>
            </a:r>
          </a:p>
        </p:txBody>
      </p:sp>
      <p:sp>
        <p:nvSpPr>
          <p:cNvPr id="8" name="笑脸 7"/>
          <p:cNvSpPr/>
          <p:nvPr/>
        </p:nvSpPr>
        <p:spPr>
          <a:xfrm>
            <a:off x="3189886" y="1897021"/>
            <a:ext cx="346074" cy="334562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077121" y="387276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07F09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827585" y="830464"/>
            <a:ext cx="7592452" cy="99257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>
              <a:lnSpc>
                <a:spcPct val="200000"/>
              </a:lnSpc>
            </a:pP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4.</a:t>
            </a:r>
            <a:r>
              <a:rPr lang="zh-CN" altLang="zh-CN" sz="15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2019·</a:t>
            </a:r>
            <a:r>
              <a:rPr lang="zh-CN" altLang="zh-CN" sz="1500" dirty="0">
                <a:solidFill>
                  <a:prstClr val="black"/>
                </a:solidFill>
                <a:cs typeface="+mn-ea"/>
                <a:sym typeface="+mn-lt"/>
              </a:rPr>
              <a:t>郑州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市</a:t>
            </a:r>
            <a:r>
              <a:rPr lang="zh-CN" altLang="zh-CN" sz="1500" dirty="0">
                <a:solidFill>
                  <a:prstClr val="black"/>
                </a:solidFill>
                <a:cs typeface="+mn-ea"/>
                <a:sym typeface="+mn-lt"/>
              </a:rPr>
              <a:t>期中）如图，一个正方体纸盒的六个面上分别印有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zh-CN" sz="15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zh-CN" sz="15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zh-CN" sz="15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r>
              <a:rPr lang="zh-CN" altLang="zh-CN" sz="15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r>
              <a:rPr lang="zh-CN" altLang="zh-CN" sz="15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6</a:t>
            </a:r>
            <a:r>
              <a:rPr lang="zh-CN" altLang="zh-CN" sz="1500" dirty="0">
                <a:solidFill>
                  <a:prstClr val="black"/>
                </a:solidFill>
                <a:cs typeface="+mn-ea"/>
                <a:sym typeface="+mn-lt"/>
              </a:rPr>
              <a:t>，并且相对面上的两数之和为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7</a:t>
            </a:r>
            <a:r>
              <a:rPr lang="zh-CN" altLang="zh-CN" sz="1500" dirty="0">
                <a:solidFill>
                  <a:prstClr val="black"/>
                </a:solidFill>
                <a:cs typeface="+mn-ea"/>
                <a:sym typeface="+mn-lt"/>
              </a:rPr>
              <a:t>，它的表面展开图可能是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（  ）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8849" y="1786896"/>
            <a:ext cx="6493815" cy="1419413"/>
          </a:xfrm>
          <a:prstGeom prst="rect">
            <a:avLst/>
          </a:prstGeom>
        </p:spPr>
      </p:pic>
      <p:pic>
        <p:nvPicPr>
          <p:cNvPr id="11" name="图片 10" descr="figure"/>
          <p:cNvPicPr/>
          <p:nvPr/>
        </p:nvPicPr>
        <p:blipFill>
          <a:blip r:embed="rId4" cstate="email"/>
          <a:stretch>
            <a:fillRect/>
          </a:stretch>
        </p:blipFill>
        <p:spPr>
          <a:xfrm>
            <a:off x="769994" y="2843254"/>
            <a:ext cx="1686039" cy="1888111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2951018" y="3112176"/>
            <a:ext cx="5988942" cy="180049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ctr">
              <a:lnSpc>
                <a:spcPct val="150000"/>
              </a:lnSpc>
            </a:pPr>
            <a:r>
              <a:rPr lang="zh-CN" altLang="zh-CN" sz="1500" b="1" kern="100" dirty="0">
                <a:cs typeface="+mn-ea"/>
                <a:sym typeface="+mn-lt"/>
              </a:rPr>
              <a:t>【详解】</a:t>
            </a:r>
          </a:p>
          <a:p>
            <a:pPr defTabSz="685800" fontAlgn="ctr">
              <a:lnSpc>
                <a:spcPct val="150000"/>
              </a:lnSpc>
            </a:pPr>
            <a:r>
              <a:rPr lang="zh-CN" altLang="zh-CN" sz="1500" b="1" kern="100" dirty="0">
                <a:cs typeface="+mn-ea"/>
                <a:sym typeface="+mn-lt"/>
              </a:rPr>
              <a:t>正方体的表面展开图，相对的面之间一定相隔一个正方形，</a:t>
            </a:r>
          </a:p>
          <a:p>
            <a:pPr defTabSz="685800" fontAlgn="ctr">
              <a:lnSpc>
                <a:spcPct val="150000"/>
              </a:lnSpc>
            </a:pPr>
            <a:r>
              <a:rPr lang="en-US" altLang="zh-CN" sz="1500" b="1" kern="100" dirty="0">
                <a:cs typeface="+mn-ea"/>
                <a:sym typeface="+mn-lt"/>
              </a:rPr>
              <a:t>∵</a:t>
            </a:r>
            <a:r>
              <a:rPr lang="zh-CN" altLang="zh-CN" sz="1500" b="1" kern="100" dirty="0">
                <a:cs typeface="+mn-ea"/>
                <a:sym typeface="+mn-lt"/>
              </a:rPr>
              <a:t>相对面上的两数之和为</a:t>
            </a:r>
            <a:r>
              <a:rPr lang="en-US" altLang="zh-CN" sz="1500" b="1" kern="100" dirty="0">
                <a:cs typeface="+mn-ea"/>
                <a:sym typeface="+mn-lt"/>
              </a:rPr>
              <a:t>7</a:t>
            </a:r>
            <a:r>
              <a:rPr lang="zh-CN" altLang="zh-CN" sz="1500" b="1" kern="100" dirty="0">
                <a:cs typeface="+mn-ea"/>
                <a:sym typeface="+mn-lt"/>
              </a:rPr>
              <a:t>，</a:t>
            </a:r>
          </a:p>
          <a:p>
            <a:pPr defTabSz="685800" fontAlgn="ctr">
              <a:lnSpc>
                <a:spcPct val="150000"/>
              </a:lnSpc>
            </a:pPr>
            <a:r>
              <a:rPr lang="en-US" altLang="zh-CN" sz="1500" b="1" kern="100" dirty="0">
                <a:cs typeface="+mn-ea"/>
                <a:sym typeface="+mn-lt"/>
              </a:rPr>
              <a:t>∴3</a:t>
            </a:r>
            <a:r>
              <a:rPr lang="zh-CN" altLang="zh-CN" sz="1500" b="1" kern="100" dirty="0">
                <a:cs typeface="+mn-ea"/>
                <a:sym typeface="+mn-lt"/>
              </a:rPr>
              <a:t>与</a:t>
            </a:r>
            <a:r>
              <a:rPr lang="en-US" altLang="zh-CN" sz="1500" b="1" kern="100" dirty="0">
                <a:cs typeface="+mn-ea"/>
                <a:sym typeface="+mn-lt"/>
              </a:rPr>
              <a:t>4</a:t>
            </a:r>
            <a:r>
              <a:rPr lang="zh-CN" altLang="zh-CN" sz="1500" b="1" kern="100" dirty="0">
                <a:cs typeface="+mn-ea"/>
                <a:sym typeface="+mn-lt"/>
              </a:rPr>
              <a:t>相对，</a:t>
            </a:r>
            <a:r>
              <a:rPr lang="en-US" altLang="zh-CN" sz="1500" b="1" kern="100" dirty="0">
                <a:cs typeface="+mn-ea"/>
                <a:sym typeface="+mn-lt"/>
              </a:rPr>
              <a:t>5</a:t>
            </a:r>
            <a:r>
              <a:rPr lang="zh-CN" altLang="zh-CN" sz="1500" b="1" kern="100" dirty="0">
                <a:cs typeface="+mn-ea"/>
                <a:sym typeface="+mn-lt"/>
              </a:rPr>
              <a:t>与</a:t>
            </a:r>
            <a:r>
              <a:rPr lang="en-US" altLang="zh-CN" sz="1500" b="1" kern="100" dirty="0">
                <a:cs typeface="+mn-ea"/>
                <a:sym typeface="+mn-lt"/>
              </a:rPr>
              <a:t>2</a:t>
            </a:r>
            <a:r>
              <a:rPr lang="zh-CN" altLang="zh-CN" sz="1500" b="1" kern="100" dirty="0">
                <a:cs typeface="+mn-ea"/>
                <a:sym typeface="+mn-lt"/>
              </a:rPr>
              <a:t>相对，</a:t>
            </a:r>
            <a:r>
              <a:rPr lang="en-US" altLang="zh-CN" sz="1500" b="1" kern="100" dirty="0">
                <a:cs typeface="+mn-ea"/>
                <a:sym typeface="+mn-lt"/>
              </a:rPr>
              <a:t>6</a:t>
            </a:r>
            <a:r>
              <a:rPr lang="zh-CN" altLang="zh-CN" sz="1500" b="1" kern="100" dirty="0">
                <a:cs typeface="+mn-ea"/>
                <a:sym typeface="+mn-lt"/>
              </a:rPr>
              <a:t>与</a:t>
            </a:r>
            <a:r>
              <a:rPr lang="en-US" altLang="zh-CN" sz="1500" b="1" kern="100" dirty="0">
                <a:cs typeface="+mn-ea"/>
                <a:sym typeface="+mn-lt"/>
              </a:rPr>
              <a:t>1</a:t>
            </a:r>
            <a:r>
              <a:rPr lang="zh-CN" altLang="zh-CN" sz="1500" b="1" kern="100" dirty="0">
                <a:cs typeface="+mn-ea"/>
                <a:sym typeface="+mn-lt"/>
              </a:rPr>
              <a:t>相对</a:t>
            </a:r>
          </a:p>
          <a:p>
            <a:pPr defTabSz="685800" fontAlgn="ctr">
              <a:lnSpc>
                <a:spcPct val="150000"/>
              </a:lnSpc>
            </a:pPr>
            <a:r>
              <a:rPr lang="zh-CN" altLang="zh-CN" sz="1500" b="1" kern="100" dirty="0">
                <a:cs typeface="+mn-ea"/>
                <a:sym typeface="+mn-lt"/>
              </a:rPr>
              <a:t>观察选项，只有选项</a:t>
            </a:r>
            <a:r>
              <a:rPr lang="en-US" altLang="zh-CN" sz="1500" b="1" kern="100" dirty="0">
                <a:cs typeface="+mn-ea"/>
                <a:sym typeface="+mn-lt"/>
              </a:rPr>
              <a:t>D</a:t>
            </a:r>
            <a:r>
              <a:rPr lang="zh-CN" altLang="zh-CN" sz="1500" b="1" kern="100" dirty="0">
                <a:cs typeface="+mn-ea"/>
                <a:sym typeface="+mn-lt"/>
              </a:rPr>
              <a:t>符合题意．故选</a:t>
            </a:r>
            <a:r>
              <a:rPr lang="en-US" altLang="zh-CN" sz="1500" b="1" kern="100" dirty="0">
                <a:cs typeface="+mn-ea"/>
                <a:sym typeface="+mn-lt"/>
              </a:rPr>
              <a:t>D</a:t>
            </a:r>
            <a:r>
              <a:rPr lang="zh-CN" altLang="zh-CN" sz="1500" b="1" kern="100" dirty="0">
                <a:cs typeface="+mn-ea"/>
                <a:sym typeface="+mn-lt"/>
              </a:rPr>
              <a:t>．</a:t>
            </a:r>
          </a:p>
        </p:txBody>
      </p:sp>
      <p:sp>
        <p:nvSpPr>
          <p:cNvPr id="13" name="笑脸 12"/>
          <p:cNvSpPr/>
          <p:nvPr/>
        </p:nvSpPr>
        <p:spPr>
          <a:xfrm>
            <a:off x="7423132" y="2340086"/>
            <a:ext cx="444518" cy="463328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077121" y="387276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07F09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/>
              <p:cNvSpPr/>
              <p:nvPr/>
            </p:nvSpPr>
            <p:spPr>
              <a:xfrm>
                <a:off x="758500" y="957888"/>
                <a:ext cx="7495143" cy="1258421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pPr defTabSz="685800" fontAlgn="ctr">
                  <a:lnSpc>
                    <a:spcPct val="150000"/>
                  </a:lnSpc>
                </a:pPr>
                <a:r>
                  <a:rPr lang="en-US" altLang="zh-CN" sz="15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5</a:t>
                </a:r>
                <a:r>
                  <a:rPr lang="zh-CN" altLang="zh-CN" sz="15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．如图是一个正方体纸盒的展开图，按虚线拆成正方体后，相对面上的两个数互为</a:t>
                </a:r>
                <a:r>
                  <a:rPr lang="zh-CN" altLang="zh-CN" sz="1500" kern="100" dirty="0">
                    <a:solidFill>
                      <a:srgbClr val="FF0000"/>
                    </a:solidFill>
                    <a:cs typeface="+mn-ea"/>
                    <a:sym typeface="+mn-lt"/>
                  </a:rPr>
                  <a:t>倒数</a:t>
                </a:r>
                <a:r>
                  <a:rPr lang="zh-CN" altLang="zh-CN" sz="15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，则</a:t>
                </a:r>
                <a:r>
                  <a:rPr lang="en-US" altLang="zh-CN" sz="1500" i="1" kern="100" dirty="0" err="1">
                    <a:solidFill>
                      <a:prstClr val="black"/>
                    </a:solidFill>
                    <a:cs typeface="+mn-ea"/>
                    <a:sym typeface="+mn-lt"/>
                  </a:rPr>
                  <a:t>a</a:t>
                </a:r>
                <a:r>
                  <a:rPr lang="en-US" altLang="zh-CN" sz="1500" kern="100" dirty="0" err="1">
                    <a:solidFill>
                      <a:prstClr val="black"/>
                    </a:solidFill>
                    <a:cs typeface="+mn-ea"/>
                    <a:sym typeface="+mn-lt"/>
                  </a:rPr>
                  <a:t>+</a:t>
                </a:r>
                <a:r>
                  <a:rPr lang="en-US" altLang="zh-CN" sz="1500" i="1" kern="100" dirty="0" err="1">
                    <a:solidFill>
                      <a:prstClr val="black"/>
                    </a:solidFill>
                    <a:cs typeface="+mn-ea"/>
                    <a:sym typeface="+mn-lt"/>
                  </a:rPr>
                  <a:t>b</a:t>
                </a:r>
                <a:r>
                  <a:rPr lang="zh-CN" altLang="zh-CN" sz="15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﹣</a:t>
                </a:r>
                <a:r>
                  <a:rPr lang="en-US" altLang="zh-CN" sz="1500" i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c</a:t>
                </a:r>
                <a:r>
                  <a:rPr lang="zh-CN" altLang="zh-CN" sz="15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（　　）</a:t>
                </a:r>
              </a:p>
              <a:p>
                <a:pPr defTabSz="685800">
                  <a:lnSpc>
                    <a:spcPct val="150000"/>
                  </a:lnSpc>
                </a:pPr>
                <a:r>
                  <a:rPr lang="en-US" altLang="zh-CN" sz="1500" dirty="0">
                    <a:solidFill>
                      <a:prstClr val="black"/>
                    </a:solidFill>
                    <a:cs typeface="+mn-ea"/>
                    <a:sym typeface="+mn-lt"/>
                  </a:rPr>
                  <a:t>A.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15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15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15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altLang="zh-CN" sz="1500" dirty="0">
                    <a:solidFill>
                      <a:prstClr val="black"/>
                    </a:solidFill>
                    <a:cs typeface="+mn-ea"/>
                    <a:sym typeface="+mn-lt"/>
                  </a:rPr>
                  <a:t>	       B.</a:t>
                </a:r>
                <a14:m>
                  <m:oMath xmlns:m="http://schemas.openxmlformats.org/officeDocument/2006/math">
                    <m:r>
                      <a:rPr lang="en-US" altLang="zh-CN" sz="15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f>
                      <m:fPr>
                        <m:ctrlPr>
                          <a:rPr lang="zh-CN" altLang="zh-CN" sz="15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15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15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altLang="zh-CN" sz="1500" dirty="0">
                    <a:solidFill>
                      <a:prstClr val="black"/>
                    </a:solidFill>
                    <a:cs typeface="+mn-ea"/>
                    <a:sym typeface="+mn-lt"/>
                  </a:rPr>
                  <a:t>	             C.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15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15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5</m:t>
                        </m:r>
                      </m:num>
                      <m:den>
                        <m:r>
                          <a:rPr lang="en-US" altLang="zh-CN" sz="15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altLang="zh-CN" sz="1500" dirty="0">
                    <a:solidFill>
                      <a:prstClr val="black"/>
                    </a:solidFill>
                    <a:cs typeface="+mn-ea"/>
                    <a:sym typeface="+mn-lt"/>
                  </a:rPr>
                  <a:t>	                 D.</a:t>
                </a:r>
                <a14:m>
                  <m:oMath xmlns:m="http://schemas.openxmlformats.org/officeDocument/2006/math">
                    <m:r>
                      <a:rPr lang="en-US" altLang="zh-CN" sz="15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f>
                      <m:fPr>
                        <m:ctrlPr>
                          <a:rPr lang="zh-CN" altLang="zh-CN" sz="15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15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5</m:t>
                        </m:r>
                      </m:num>
                      <m:den>
                        <m:r>
                          <a:rPr lang="en-US" altLang="zh-CN" sz="15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6</m:t>
                        </m:r>
                      </m:den>
                    </m:f>
                  </m:oMath>
                </a14:m>
                <a:endParaRPr lang="zh-CN" altLang="en-US" sz="15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500" y="957888"/>
                <a:ext cx="7495143" cy="1258421"/>
              </a:xfrm>
              <a:prstGeom prst="rect">
                <a:avLst/>
              </a:prstGeom>
              <a:blipFill rotWithShape="1">
                <a:blip r:embed="rId3"/>
                <a:stretch>
                  <a:fillRect l="-4" t="-24" r="-1450" b="1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图片 5" descr="figure"/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547998" y="2456134"/>
            <a:ext cx="3140456" cy="2338332"/>
          </a:xfrm>
          <a:prstGeom prst="rect">
            <a:avLst/>
          </a:prstGeom>
        </p:spPr>
      </p:pic>
      <p:sp>
        <p:nvSpPr>
          <p:cNvPr id="18" name="笑脸 17"/>
          <p:cNvSpPr/>
          <p:nvPr/>
        </p:nvSpPr>
        <p:spPr>
          <a:xfrm>
            <a:off x="632527" y="1814549"/>
            <a:ext cx="314981" cy="309773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/>
              <p:cNvSpPr/>
              <p:nvPr/>
            </p:nvSpPr>
            <p:spPr>
              <a:xfrm>
                <a:off x="455546" y="2297509"/>
                <a:ext cx="6446520" cy="2382335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pPr marL="173355" algn="just" defTabSz="685800">
                  <a:lnSpc>
                    <a:spcPct val="150000"/>
                  </a:lnSpc>
                </a:pPr>
                <a:r>
                  <a:rPr lang="zh-CN" altLang="zh-CN" kern="100" dirty="0">
                    <a:cs typeface="+mn-ea"/>
                    <a:sym typeface="+mn-lt"/>
                  </a:rPr>
                  <a:t>【解答】解：正方体的表面展开图，相对的面之间一定相隔一个正方形，</a:t>
                </a:r>
              </a:p>
              <a:p>
                <a:pPr marL="173355" algn="just" defTabSz="685800">
                  <a:lnSpc>
                    <a:spcPct val="150000"/>
                  </a:lnSpc>
                </a:pPr>
                <a:r>
                  <a:rPr lang="zh-CN" altLang="zh-CN" kern="100" dirty="0">
                    <a:cs typeface="+mn-ea"/>
                    <a:sym typeface="+mn-lt"/>
                  </a:rPr>
                  <a:t>∴</a:t>
                </a:r>
                <a:r>
                  <a:rPr lang="en-US" altLang="zh-CN" i="1" kern="100" dirty="0">
                    <a:cs typeface="+mn-ea"/>
                    <a:sym typeface="+mn-lt"/>
                  </a:rPr>
                  <a:t>a</a:t>
                </a:r>
                <a:r>
                  <a:rPr lang="zh-CN" altLang="zh-CN" kern="100" dirty="0">
                    <a:cs typeface="+mn-ea"/>
                    <a:sym typeface="+mn-lt"/>
                  </a:rPr>
                  <a:t>与</a:t>
                </a:r>
                <a:r>
                  <a:rPr lang="en-US" altLang="zh-CN" kern="100" dirty="0">
                    <a:cs typeface="+mn-ea"/>
                    <a:sym typeface="+mn-lt"/>
                  </a:rPr>
                  <a:t>1</a:t>
                </a:r>
                <a:r>
                  <a:rPr lang="zh-CN" altLang="zh-CN" kern="100" dirty="0">
                    <a:cs typeface="+mn-ea"/>
                    <a:sym typeface="+mn-lt"/>
                  </a:rPr>
                  <a:t>是相对面，</a:t>
                </a:r>
                <a:r>
                  <a:rPr lang="en-US" altLang="zh-CN" kern="100" dirty="0">
                    <a:cs typeface="+mn-ea"/>
                    <a:sym typeface="+mn-lt"/>
                  </a:rPr>
                  <a:t>2</a:t>
                </a:r>
                <a:r>
                  <a:rPr lang="zh-CN" altLang="zh-CN" kern="100" dirty="0">
                    <a:cs typeface="+mn-ea"/>
                    <a:sym typeface="+mn-lt"/>
                  </a:rPr>
                  <a:t>与</a:t>
                </a:r>
                <a:r>
                  <a:rPr lang="en-US" altLang="zh-CN" i="1" kern="100" dirty="0">
                    <a:cs typeface="+mn-ea"/>
                    <a:sym typeface="+mn-lt"/>
                  </a:rPr>
                  <a:t>c</a:t>
                </a:r>
                <a:r>
                  <a:rPr lang="zh-CN" altLang="zh-CN" kern="100" dirty="0">
                    <a:cs typeface="+mn-ea"/>
                    <a:sym typeface="+mn-lt"/>
                  </a:rPr>
                  <a:t>是相对面，</a:t>
                </a:r>
                <a:r>
                  <a:rPr lang="en-US" altLang="zh-CN" i="1" kern="100" dirty="0">
                    <a:cs typeface="+mn-ea"/>
                    <a:sym typeface="+mn-lt"/>
                  </a:rPr>
                  <a:t>b</a:t>
                </a:r>
                <a:r>
                  <a:rPr lang="zh-CN" altLang="zh-CN" kern="100" dirty="0">
                    <a:cs typeface="+mn-ea"/>
                    <a:sym typeface="+mn-lt"/>
                  </a:rPr>
                  <a:t>与﹣</a:t>
                </a:r>
                <a:r>
                  <a:rPr lang="en-US" altLang="zh-CN" kern="100" dirty="0">
                    <a:cs typeface="+mn-ea"/>
                    <a:sym typeface="+mn-lt"/>
                  </a:rPr>
                  <a:t>3</a:t>
                </a:r>
                <a:r>
                  <a:rPr lang="zh-CN" altLang="zh-CN" kern="100" dirty="0">
                    <a:cs typeface="+mn-ea"/>
                    <a:sym typeface="+mn-lt"/>
                  </a:rPr>
                  <a:t>是相对面，</a:t>
                </a:r>
              </a:p>
              <a:p>
                <a:pPr marL="173355" algn="just" defTabSz="685800">
                  <a:lnSpc>
                    <a:spcPct val="150000"/>
                  </a:lnSpc>
                </a:pPr>
                <a:r>
                  <a:rPr lang="zh-CN" altLang="zh-CN" kern="100" dirty="0">
                    <a:cs typeface="+mn-ea"/>
                    <a:sym typeface="+mn-lt"/>
                  </a:rPr>
                  <a:t>∵相对面上的两个数互为倒数，</a:t>
                </a:r>
              </a:p>
              <a:p>
                <a:pPr marL="173355" algn="just" defTabSz="685800">
                  <a:lnSpc>
                    <a:spcPct val="150000"/>
                  </a:lnSpc>
                </a:pPr>
                <a:r>
                  <a:rPr lang="zh-CN" altLang="zh-CN" kern="100" dirty="0">
                    <a:cs typeface="+mn-ea"/>
                    <a:sym typeface="+mn-lt"/>
                  </a:rPr>
                  <a:t>∴</a:t>
                </a:r>
                <a:r>
                  <a:rPr lang="en-US" altLang="zh-CN" i="1" kern="100" dirty="0">
                    <a:cs typeface="+mn-ea"/>
                    <a:sym typeface="+mn-lt"/>
                  </a:rPr>
                  <a:t>a</a:t>
                </a:r>
                <a:r>
                  <a:rPr lang="zh-CN" altLang="zh-CN" kern="100" dirty="0">
                    <a:cs typeface="+mn-ea"/>
                    <a:sym typeface="+mn-lt"/>
                  </a:rPr>
                  <a:t>＝</a:t>
                </a:r>
                <a:r>
                  <a:rPr lang="en-US" altLang="zh-CN" kern="100" dirty="0">
                    <a:cs typeface="+mn-ea"/>
                    <a:sym typeface="+mn-lt"/>
                  </a:rPr>
                  <a:t>1</a:t>
                </a:r>
                <a:r>
                  <a:rPr lang="zh-CN" altLang="zh-CN" kern="100" dirty="0">
                    <a:cs typeface="+mn-ea"/>
                    <a:sym typeface="+mn-lt"/>
                  </a:rPr>
                  <a:t>，</a:t>
                </a:r>
                <a:r>
                  <a:rPr lang="en-US" altLang="zh-CN" i="1" kern="100" dirty="0">
                    <a:cs typeface="+mn-ea"/>
                    <a:sym typeface="+mn-lt"/>
                  </a:rPr>
                  <a:t>b</a:t>
                </a:r>
                <a14:m>
                  <m:oMath xmlns:m="http://schemas.openxmlformats.org/officeDocument/2006/math">
                    <m:r>
                      <a:rPr lang="en-US" altLang="zh-CN" i="1" kern="10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r>
                      <a:rPr lang="zh-CN" altLang="en-US" i="1" kern="10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f>
                      <m:fPr>
                        <m:ctrlPr>
                          <a:rPr lang="zh-CN" altLang="zh-CN" sz="20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0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den>
                    </m:f>
                  </m:oMath>
                </a14:m>
                <a:r>
                  <a:rPr lang="zh-CN" altLang="zh-CN" kern="100" dirty="0">
                    <a:cs typeface="+mn-ea"/>
                    <a:sym typeface="+mn-lt"/>
                  </a:rPr>
                  <a:t>，</a:t>
                </a:r>
                <a:r>
                  <a:rPr lang="en-US" altLang="zh-CN" i="1" kern="100" dirty="0">
                    <a:cs typeface="+mn-ea"/>
                    <a:sym typeface="+mn-lt"/>
                  </a:rPr>
                  <a:t>c</a:t>
                </a:r>
                <a14:m>
                  <m:oMath xmlns:m="http://schemas.openxmlformats.org/officeDocument/2006/math">
                    <m:r>
                      <a:rPr lang="en-US" altLang="zh-CN" i="1" kern="10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f>
                      <m:fPr>
                        <m:ctrlPr>
                          <a:rPr lang="zh-CN" altLang="zh-CN" sz="20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0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</m:oMath>
                </a14:m>
                <a:r>
                  <a:rPr lang="zh-CN" altLang="zh-CN" kern="100" dirty="0">
                    <a:cs typeface="+mn-ea"/>
                    <a:sym typeface="+mn-lt"/>
                  </a:rPr>
                  <a:t>，</a:t>
                </a:r>
              </a:p>
              <a:p>
                <a:pPr marL="173355" algn="just" defTabSz="685800">
                  <a:lnSpc>
                    <a:spcPct val="150000"/>
                  </a:lnSpc>
                </a:pPr>
                <a:r>
                  <a:rPr lang="zh-CN" altLang="zh-CN" kern="100" dirty="0">
                    <a:cs typeface="+mn-ea"/>
                    <a:sym typeface="+mn-lt"/>
                  </a:rPr>
                  <a:t>∴</a:t>
                </a:r>
                <a:r>
                  <a:rPr lang="en-US" altLang="zh-CN" i="1" kern="100" dirty="0" err="1">
                    <a:cs typeface="+mn-ea"/>
                    <a:sym typeface="+mn-lt"/>
                  </a:rPr>
                  <a:t>a</a:t>
                </a:r>
                <a:r>
                  <a:rPr lang="en-US" altLang="zh-CN" kern="100" dirty="0" err="1">
                    <a:cs typeface="+mn-ea"/>
                    <a:sym typeface="+mn-lt"/>
                  </a:rPr>
                  <a:t>+</a:t>
                </a:r>
                <a:r>
                  <a:rPr lang="en-US" altLang="zh-CN" i="1" kern="100" dirty="0" err="1">
                    <a:cs typeface="+mn-ea"/>
                    <a:sym typeface="+mn-lt"/>
                  </a:rPr>
                  <a:t>b</a:t>
                </a:r>
                <a:r>
                  <a:rPr lang="zh-CN" altLang="zh-CN" kern="100" dirty="0">
                    <a:cs typeface="+mn-ea"/>
                    <a:sym typeface="+mn-lt"/>
                  </a:rPr>
                  <a:t>﹣</a:t>
                </a:r>
                <a:r>
                  <a:rPr lang="en-US" altLang="zh-CN" i="1" kern="100" dirty="0">
                    <a:cs typeface="+mn-ea"/>
                    <a:sym typeface="+mn-lt"/>
                  </a:rPr>
                  <a:t>c</a:t>
                </a:r>
                <a:r>
                  <a:rPr lang="zh-CN" altLang="zh-CN" kern="100" dirty="0">
                    <a:cs typeface="+mn-ea"/>
                    <a:sym typeface="+mn-lt"/>
                  </a:rPr>
                  <a:t>＝</a:t>
                </a:r>
                <a:r>
                  <a:rPr lang="en-US" altLang="zh-CN" kern="100" dirty="0">
                    <a:cs typeface="+mn-ea"/>
                    <a:sym typeface="+mn-lt"/>
                  </a:rPr>
                  <a:t>1</a:t>
                </a:r>
                <a14:m>
                  <m:oMath xmlns:m="http://schemas.openxmlformats.org/officeDocument/2006/math">
                    <m:r>
                      <a:rPr lang="zh-CN" altLang="en-US" i="1" kern="10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f>
                      <m:fPr>
                        <m:ctrlPr>
                          <a:rPr lang="zh-CN" altLang="zh-CN" sz="20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0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den>
                    </m:f>
                    <m:r>
                      <a:rPr lang="en-US" altLang="zh-CN" i="1" kern="10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f>
                      <m:fPr>
                        <m:ctrlPr>
                          <a:rPr lang="zh-CN" altLang="zh-CN" sz="20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0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r>
                      <a:rPr lang="en-US" altLang="zh-CN" i="1" kern="10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f>
                      <m:fPr>
                        <m:ctrlPr>
                          <a:rPr lang="zh-CN" altLang="zh-CN" sz="20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0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6</m:t>
                        </m:r>
                      </m:den>
                    </m:f>
                  </m:oMath>
                </a14:m>
                <a:r>
                  <a:rPr lang="zh-CN" altLang="zh-CN" kern="100" dirty="0">
                    <a:cs typeface="+mn-ea"/>
                    <a:sym typeface="+mn-lt"/>
                  </a:rPr>
                  <a:t>．</a:t>
                </a:r>
              </a:p>
              <a:p>
                <a:pPr marL="173355" algn="just" defTabSz="685800">
                  <a:lnSpc>
                    <a:spcPct val="150000"/>
                  </a:lnSpc>
                </a:pPr>
                <a:r>
                  <a:rPr lang="zh-CN" altLang="zh-CN" kern="100" dirty="0">
                    <a:cs typeface="+mn-ea"/>
                    <a:sym typeface="+mn-lt"/>
                  </a:rPr>
                  <a:t>故选：</a:t>
                </a:r>
                <a:r>
                  <a:rPr lang="en-US" altLang="zh-CN" i="1" kern="100" dirty="0">
                    <a:cs typeface="+mn-ea"/>
                    <a:sym typeface="+mn-lt"/>
                  </a:rPr>
                  <a:t>A</a:t>
                </a:r>
                <a:r>
                  <a:rPr lang="zh-CN" altLang="zh-CN" kern="100" dirty="0">
                    <a:cs typeface="+mn-ea"/>
                    <a:sym typeface="+mn-lt"/>
                  </a:rPr>
                  <a:t>．</a:t>
                </a:r>
              </a:p>
            </p:txBody>
          </p:sp>
        </mc:Choice>
        <mc:Fallback xmlns=""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546" y="2297509"/>
                <a:ext cx="6446520" cy="2382335"/>
              </a:xfrm>
              <a:prstGeom prst="rect">
                <a:avLst/>
              </a:prstGeom>
              <a:blipFill rotWithShape="1">
                <a:blip r:embed="rId5"/>
                <a:stretch>
                  <a:fillRect l="-4" t="-3" r="4" b="2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文本框 8"/>
          <p:cNvSpPr txBox="1"/>
          <p:nvPr/>
        </p:nvSpPr>
        <p:spPr>
          <a:xfrm>
            <a:off x="1077121" y="387276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07F09"/>
                </a:solidFill>
                <a:cs typeface="+mn-ea"/>
                <a:sym typeface="+mn-lt"/>
              </a:rPr>
              <a:t>探索提高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: Shape 4"/>
          <p:cNvSpPr/>
          <p:nvPr/>
        </p:nvSpPr>
        <p:spPr>
          <a:xfrm>
            <a:off x="5204285" y="163689"/>
            <a:ext cx="4654436" cy="4655661"/>
          </a:xfrm>
          <a:custGeom>
            <a:avLst/>
            <a:gdLst>
              <a:gd name="connsiteX0" fmla="*/ 623894 w 1248040"/>
              <a:gd name="connsiteY0" fmla="*/ 0 h 1248369"/>
              <a:gd name="connsiteX1" fmla="*/ 1065140 w 1248040"/>
              <a:gd name="connsiteY1" fmla="*/ 182828 h 1248369"/>
              <a:gd name="connsiteX2" fmla="*/ 1065724 w 1248040"/>
              <a:gd name="connsiteY2" fmla="*/ 1065324 h 1248369"/>
              <a:gd name="connsiteX3" fmla="*/ 308045 w 1248040"/>
              <a:gd name="connsiteY3" fmla="*/ 1162596 h 1248369"/>
              <a:gd name="connsiteX4" fmla="*/ 306873 w 1248040"/>
              <a:gd name="connsiteY4" fmla="*/ 1161424 h 1248369"/>
              <a:gd name="connsiteX5" fmla="*/ 41422 w 1248040"/>
              <a:gd name="connsiteY5" fmla="*/ 1234087 h 1248369"/>
              <a:gd name="connsiteX6" fmla="*/ 34390 w 1248040"/>
              <a:gd name="connsiteY6" fmla="*/ 1188381 h 1248369"/>
              <a:gd name="connsiteX7" fmla="*/ 162719 w 1248040"/>
              <a:gd name="connsiteY7" fmla="*/ 1043055 h 1248369"/>
              <a:gd name="connsiteX8" fmla="*/ 156275 w 1248040"/>
              <a:gd name="connsiteY8" fmla="*/ 1037783 h 1248369"/>
              <a:gd name="connsiteX9" fmla="*/ 182644 w 1248040"/>
              <a:gd name="connsiteY9" fmla="*/ 182828 h 1248369"/>
              <a:gd name="connsiteX10" fmla="*/ 623894 w 1248040"/>
              <a:gd name="connsiteY10" fmla="*/ 0 h 1248369"/>
              <a:gd name="connsiteX11" fmla="*/ 623894 w 1248040"/>
              <a:gd name="connsiteY11" fmla="*/ 147082 h 1248369"/>
              <a:gd name="connsiteX12" fmla="*/ 146898 w 1248040"/>
              <a:gd name="connsiteY12" fmla="*/ 624078 h 1248369"/>
              <a:gd name="connsiteX13" fmla="*/ 623894 w 1248040"/>
              <a:gd name="connsiteY13" fmla="*/ 1101070 h 1248369"/>
              <a:gd name="connsiteX14" fmla="*/ 1100885 w 1248040"/>
              <a:gd name="connsiteY14" fmla="*/ 624078 h 1248369"/>
              <a:gd name="connsiteX15" fmla="*/ 623894 w 1248040"/>
              <a:gd name="connsiteY15" fmla="*/ 147082 h 1248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48040" h="1248369">
                <a:moveTo>
                  <a:pt x="623894" y="0"/>
                </a:moveTo>
                <a:cubicBezTo>
                  <a:pt x="783575" y="0"/>
                  <a:pt x="943255" y="60943"/>
                  <a:pt x="1065140" y="182828"/>
                </a:cubicBezTo>
                <a:cubicBezTo>
                  <a:pt x="1308910" y="426598"/>
                  <a:pt x="1308910" y="821554"/>
                  <a:pt x="1065724" y="1065324"/>
                </a:cubicBezTo>
                <a:cubicBezTo>
                  <a:pt x="860043" y="1271004"/>
                  <a:pt x="547131" y="1303234"/>
                  <a:pt x="308045" y="1162596"/>
                </a:cubicBezTo>
                <a:lnTo>
                  <a:pt x="306873" y="1161424"/>
                </a:lnTo>
                <a:cubicBezTo>
                  <a:pt x="212529" y="1232915"/>
                  <a:pt x="111741" y="1245219"/>
                  <a:pt x="41422" y="1234087"/>
                </a:cubicBezTo>
                <a:cubicBezTo>
                  <a:pt x="17981" y="1230571"/>
                  <a:pt x="13293" y="1198930"/>
                  <a:pt x="34390" y="1188381"/>
                </a:cubicBezTo>
                <a:cubicBezTo>
                  <a:pt x="98848" y="1156736"/>
                  <a:pt x="139282" y="1094037"/>
                  <a:pt x="162719" y="1043055"/>
                </a:cubicBezTo>
                <a:lnTo>
                  <a:pt x="156275" y="1037783"/>
                </a:lnTo>
                <a:cubicBezTo>
                  <a:pt x="-60538" y="792253"/>
                  <a:pt x="-51750" y="417221"/>
                  <a:pt x="182644" y="182828"/>
                </a:cubicBezTo>
                <a:cubicBezTo>
                  <a:pt x="304529" y="60943"/>
                  <a:pt x="464209" y="0"/>
                  <a:pt x="623894" y="0"/>
                </a:cubicBezTo>
                <a:close/>
                <a:moveTo>
                  <a:pt x="623894" y="147082"/>
                </a:moveTo>
                <a:cubicBezTo>
                  <a:pt x="360783" y="147082"/>
                  <a:pt x="146898" y="360379"/>
                  <a:pt x="146898" y="624078"/>
                </a:cubicBezTo>
                <a:cubicBezTo>
                  <a:pt x="146898" y="887185"/>
                  <a:pt x="360195" y="1101070"/>
                  <a:pt x="623894" y="1101070"/>
                </a:cubicBezTo>
                <a:cubicBezTo>
                  <a:pt x="887585" y="1101070"/>
                  <a:pt x="1100885" y="887769"/>
                  <a:pt x="1100885" y="624078"/>
                </a:cubicBezTo>
                <a:cubicBezTo>
                  <a:pt x="1100885" y="360967"/>
                  <a:pt x="887585" y="147082"/>
                  <a:pt x="623894" y="1470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defRPr/>
            </a:pPr>
            <a:endParaRPr lang="en-ID">
              <a:solidFill>
                <a:prstClr val="white"/>
              </a:solidFill>
              <a:cs typeface="+mn-ea"/>
              <a:sym typeface="+mn-lt"/>
            </a:endParaRPr>
          </a:p>
        </p:txBody>
      </p:sp>
      <p:pic>
        <p:nvPicPr>
          <p:cNvPr id="4" name="图片占位符 3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5753100" y="894840"/>
            <a:ext cx="4795838" cy="2996803"/>
          </a:xfr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4729319" y="687213"/>
            <a:ext cx="6898980" cy="3944948"/>
          </a:xfrm>
          <a:prstGeom prst="rect">
            <a:avLst/>
          </a:prstGeom>
        </p:spPr>
      </p:pic>
      <p:grpSp>
        <p:nvGrpSpPr>
          <p:cNvPr id="24" name="组合 23"/>
          <p:cNvGrpSpPr/>
          <p:nvPr/>
        </p:nvGrpSpPr>
        <p:grpSpPr>
          <a:xfrm>
            <a:off x="406291" y="2217927"/>
            <a:ext cx="4590254" cy="1078915"/>
            <a:chOff x="1571361" y="2753282"/>
            <a:chExt cx="6120338" cy="1438553"/>
          </a:xfrm>
        </p:grpSpPr>
        <p:sp>
          <p:nvSpPr>
            <p:cNvPr id="25" name="矩形 24"/>
            <p:cNvSpPr/>
            <p:nvPr/>
          </p:nvSpPr>
          <p:spPr bwMode="auto">
            <a:xfrm>
              <a:off x="1602936" y="2753282"/>
              <a:ext cx="6088763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342900">
                <a:defRPr/>
              </a:pPr>
              <a:r>
                <a:rPr lang="zh-CN" altLang="en-US" sz="3000" b="1" kern="100" dirty="0">
                  <a:cs typeface="+mn-ea"/>
                  <a:sym typeface="+mn-lt"/>
                </a:rPr>
                <a:t>感谢各位的仔细聆听</a:t>
              </a:r>
            </a:p>
          </p:txBody>
        </p:sp>
        <p:sp>
          <p:nvSpPr>
            <p:cNvPr id="26" name="矩形 25"/>
            <p:cNvSpPr/>
            <p:nvPr/>
          </p:nvSpPr>
          <p:spPr>
            <a:xfrm>
              <a:off x="1571361" y="3637838"/>
              <a:ext cx="3472716" cy="553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342900"/>
              <a:endParaRPr lang="zh-CN" altLang="en-US" sz="2100" dirty="0">
                <a:cs typeface="+mn-ea"/>
                <a:sym typeface="+mn-lt"/>
              </a:endParaRPr>
            </a:p>
          </p:txBody>
        </p:sp>
        <p:cxnSp>
          <p:nvCxnSpPr>
            <p:cNvPr id="27" name="直接连接符 26"/>
            <p:cNvCxnSpPr/>
            <p:nvPr/>
          </p:nvCxnSpPr>
          <p:spPr>
            <a:xfrm>
              <a:off x="1634862" y="3563329"/>
              <a:ext cx="5911692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29" name="文本框 28"/>
          <p:cNvSpPr txBox="1"/>
          <p:nvPr/>
        </p:nvSpPr>
        <p:spPr>
          <a:xfrm>
            <a:off x="406291" y="3226497"/>
            <a:ext cx="3718560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7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15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482161" y="383007"/>
            <a:ext cx="827315" cy="276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dirty="0">
                <a:cs typeface="+mn-ea"/>
                <a:sym typeface="+mn-lt"/>
              </a:rPr>
              <a:t>LOGO</a:t>
            </a:r>
            <a:endParaRPr lang="zh-CN" altLang="en-US" dirty="0"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051475" y="352487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07F09"/>
                </a:solidFill>
                <a:cs typeface="+mn-ea"/>
                <a:sym typeface="+mn-lt"/>
              </a:rPr>
              <a:t>前 言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921289" y="1343152"/>
            <a:ext cx="3497911" cy="355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F07F09"/>
                </a:solidFill>
                <a:cs typeface="+mn-ea"/>
                <a:sym typeface="+mn-lt"/>
              </a:rPr>
              <a:t>学习目标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921289" y="2033144"/>
            <a:ext cx="7761388" cy="823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1</a:t>
            </a:r>
            <a:r>
              <a:rPr lang="zh-CN" altLang="en-US" dirty="0">
                <a:cs typeface="+mn-ea"/>
                <a:sym typeface="+mn-lt"/>
              </a:rPr>
              <a:t>、能直观认识立体图形和展开图。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2</a:t>
            </a:r>
            <a:r>
              <a:rPr lang="zh-CN" altLang="en-US" dirty="0">
                <a:cs typeface="+mn-ea"/>
                <a:sym typeface="+mn-lt"/>
              </a:rPr>
              <a:t>、通过观察和动手操作，经历和体验平面图形和立体图形相互转换的过程，培养动手操作能力。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921289" y="3126804"/>
            <a:ext cx="3497911" cy="355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F07F09"/>
                </a:solidFill>
                <a:cs typeface="+mn-ea"/>
                <a:sym typeface="+mn-lt"/>
              </a:rPr>
              <a:t>重点难点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921289" y="3816797"/>
            <a:ext cx="7533962" cy="761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500" dirty="0">
                <a:solidFill>
                  <a:srgbClr val="000000"/>
                </a:solidFill>
                <a:cs typeface="+mn-ea"/>
                <a:sym typeface="+mn-lt"/>
              </a:rPr>
              <a:t>重点：</a:t>
            </a:r>
            <a:r>
              <a:rPr lang="zh-CN" altLang="en-US" sz="1500" dirty="0">
                <a:cs typeface="+mn-ea"/>
                <a:sym typeface="+mn-lt"/>
              </a:rPr>
              <a:t>研究正方体的平面展开图。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1500" dirty="0">
                <a:solidFill>
                  <a:srgbClr val="000000"/>
                </a:solidFill>
                <a:cs typeface="+mn-ea"/>
                <a:sym typeface="+mn-lt"/>
              </a:rPr>
              <a:t>难点：</a:t>
            </a:r>
            <a:r>
              <a:rPr lang="zh-CN" altLang="en-US" sz="1500" dirty="0">
                <a:cs typeface="+mn-ea"/>
                <a:sym typeface="+mn-lt"/>
              </a:rPr>
              <a:t>探索正方体平面展开图规律。</a:t>
            </a:r>
          </a:p>
        </p:txBody>
      </p:sp>
      <p:sp>
        <p:nvSpPr>
          <p:cNvPr id="8" name="矩形 7"/>
          <p:cNvSpPr/>
          <p:nvPr/>
        </p:nvSpPr>
        <p:spPr>
          <a:xfrm>
            <a:off x="511628" y="327506"/>
            <a:ext cx="348344" cy="348344"/>
          </a:xfrm>
          <a:prstGeom prst="rect">
            <a:avLst/>
          </a:prstGeom>
          <a:noFill/>
          <a:ln w="730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337458" y="437300"/>
            <a:ext cx="348343" cy="34834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180616" y="1991871"/>
            <a:ext cx="1920972" cy="155362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3" name="文本框 12"/>
          <p:cNvSpPr txBox="1"/>
          <p:nvPr/>
        </p:nvSpPr>
        <p:spPr>
          <a:xfrm>
            <a:off x="714376" y="1175838"/>
            <a:ext cx="7861412" cy="41549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某工件立体图如下图所示，现工厂想制作一批这样的工件，你知道设计图纸是什么样的吗？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926447" y="1865843"/>
            <a:ext cx="1702954" cy="2009486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3653161" y="3875329"/>
            <a:ext cx="4773748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dirty="0">
                <a:cs typeface="+mn-ea"/>
                <a:sym typeface="+mn-lt"/>
              </a:rPr>
              <a:t>设计图纸可以精确提供该工件设计时需要的参数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1043971" y="4490931"/>
            <a:ext cx="6926698" cy="30008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1500" b="1" dirty="0">
                <a:cs typeface="+mn-ea"/>
                <a:sym typeface="+mn-lt"/>
              </a:rPr>
              <a:t>对于一些立体图形，常把它们转化为平面图形来研究和处理。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051475" y="352487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07F09"/>
                </a:solidFill>
                <a:cs typeface="+mn-ea"/>
                <a:sym typeface="+mn-lt"/>
              </a:rPr>
              <a:t>情景引入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741796" y="992827"/>
            <a:ext cx="8235950" cy="300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 anchor="ctr">
            <a:spAutoFit/>
          </a:bodyPr>
          <a:lstStyle/>
          <a:p>
            <a:pPr defTabSz="685800"/>
            <a:r>
              <a:rPr lang="en-US" altLang="zh-CN" sz="1500" b="1" dirty="0">
                <a:cs typeface="+mn-ea"/>
                <a:sym typeface="+mn-lt"/>
              </a:rPr>
              <a:t>   </a:t>
            </a:r>
            <a:r>
              <a:rPr lang="zh-CN" altLang="en-US" sz="1500" b="1" dirty="0">
                <a:cs typeface="+mn-ea"/>
                <a:sym typeface="+mn-lt"/>
              </a:rPr>
              <a:t>把下列立体图形展开，看它的平面展开图是什么？</a:t>
            </a:r>
          </a:p>
        </p:txBody>
      </p:sp>
      <p:sp>
        <p:nvSpPr>
          <p:cNvPr id="8" name="圆柱体 7"/>
          <p:cNvSpPr/>
          <p:nvPr/>
        </p:nvSpPr>
        <p:spPr>
          <a:xfrm>
            <a:off x="1128374" y="2463235"/>
            <a:ext cx="969168" cy="1308100"/>
          </a:xfrm>
          <a:prstGeom prst="can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11" name="组合 10"/>
          <p:cNvGrpSpPr/>
          <p:nvPr/>
        </p:nvGrpSpPr>
        <p:grpSpPr bwMode="auto">
          <a:xfrm>
            <a:off x="6347748" y="1148091"/>
            <a:ext cx="1112440" cy="1600199"/>
            <a:chOff x="839" y="1933"/>
            <a:chExt cx="907" cy="953"/>
          </a:xfrm>
        </p:grpSpPr>
        <p:sp>
          <p:nvSpPr>
            <p:cNvPr id="12" name="等腰三角形 359435"/>
            <p:cNvSpPr>
              <a:spLocks noChangeArrowheads="1"/>
            </p:cNvSpPr>
            <p:nvPr/>
          </p:nvSpPr>
          <p:spPr bwMode="auto">
            <a:xfrm>
              <a:off x="839" y="1933"/>
              <a:ext cx="907" cy="814"/>
            </a:xfrm>
            <a:prstGeom prst="triangle">
              <a:avLst>
                <a:gd name="adj" fmla="val 50000"/>
              </a:avLst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 defTabSz="685800" eaLnBrk="0" hangingPunct="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3" name="椭圆 359436"/>
            <p:cNvSpPr>
              <a:spLocks noChangeArrowheads="1"/>
            </p:cNvSpPr>
            <p:nvPr/>
          </p:nvSpPr>
          <p:spPr bwMode="auto">
            <a:xfrm>
              <a:off x="839" y="2615"/>
              <a:ext cx="907" cy="271"/>
            </a:xfrm>
            <a:prstGeom prst="ellipse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 defTabSz="685800" eaLnBrk="0" hangingPunct="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4" name="矩形 13"/>
          <p:cNvSpPr/>
          <p:nvPr/>
        </p:nvSpPr>
        <p:spPr>
          <a:xfrm>
            <a:off x="2555085" y="2656911"/>
            <a:ext cx="2603500" cy="920750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2549889" y="1965828"/>
            <a:ext cx="692150" cy="692150"/>
          </a:xfrm>
          <a:prstGeom prst="ellipse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2549889" y="3589456"/>
            <a:ext cx="692150" cy="692150"/>
          </a:xfrm>
          <a:prstGeom prst="ellipse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4554901" y="1952965"/>
            <a:ext cx="692150" cy="692150"/>
          </a:xfrm>
          <a:prstGeom prst="ellipse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3615101" y="1947268"/>
            <a:ext cx="692150" cy="692150"/>
          </a:xfrm>
          <a:prstGeom prst="ellipse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5662544" y="3577661"/>
            <a:ext cx="514350" cy="514350"/>
          </a:xfrm>
          <a:prstGeom prst="ellipse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4" name="任意多边形: 形状 23"/>
          <p:cNvSpPr/>
          <p:nvPr/>
        </p:nvSpPr>
        <p:spPr>
          <a:xfrm rot="8925696">
            <a:off x="6161997" y="2803645"/>
            <a:ext cx="1604594" cy="1343411"/>
          </a:xfrm>
          <a:custGeom>
            <a:avLst/>
            <a:gdLst>
              <a:gd name="connsiteX0" fmla="*/ 744476 w 1604594"/>
              <a:gd name="connsiteY0" fmla="*/ 0 h 1343411"/>
              <a:gd name="connsiteX1" fmla="*/ 1604594 w 1604594"/>
              <a:gd name="connsiteY1" fmla="*/ 860118 h 1343411"/>
              <a:gd name="connsiteX2" fmla="*/ 1457700 w 1604594"/>
              <a:gd name="connsiteY2" fmla="*/ 1341018 h 1343411"/>
              <a:gd name="connsiteX3" fmla="*/ 1455725 w 1604594"/>
              <a:gd name="connsiteY3" fmla="*/ 1343411 h 1343411"/>
              <a:gd name="connsiteX4" fmla="*/ 0 w 1604594"/>
              <a:gd name="connsiteY4" fmla="*/ 436798 h 1343411"/>
              <a:gd name="connsiteX5" fmla="*/ 31253 w 1604594"/>
              <a:gd name="connsiteY5" fmla="*/ 379218 h 1343411"/>
              <a:gd name="connsiteX6" fmla="*/ 744476 w 1604594"/>
              <a:gd name="connsiteY6" fmla="*/ 0 h 1343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4594" h="1343411">
                <a:moveTo>
                  <a:pt x="744476" y="0"/>
                </a:moveTo>
                <a:cubicBezTo>
                  <a:pt x="1219506" y="0"/>
                  <a:pt x="1604594" y="385088"/>
                  <a:pt x="1604594" y="860118"/>
                </a:cubicBezTo>
                <a:cubicBezTo>
                  <a:pt x="1604594" y="1038255"/>
                  <a:pt x="1550441" y="1203743"/>
                  <a:pt x="1457700" y="1341018"/>
                </a:cubicBezTo>
                <a:lnTo>
                  <a:pt x="1455725" y="1343411"/>
                </a:lnTo>
                <a:lnTo>
                  <a:pt x="0" y="436798"/>
                </a:lnTo>
                <a:lnTo>
                  <a:pt x="31253" y="379218"/>
                </a:lnTo>
                <a:cubicBezTo>
                  <a:pt x="185822" y="150425"/>
                  <a:pt x="447583" y="0"/>
                  <a:pt x="744476" y="0"/>
                </a:cubicBezTo>
                <a:close/>
              </a:path>
            </a:pathLst>
          </a:cu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5" name="椭圆 24"/>
          <p:cNvSpPr/>
          <p:nvPr/>
        </p:nvSpPr>
        <p:spPr>
          <a:xfrm>
            <a:off x="6646793" y="4149161"/>
            <a:ext cx="514350" cy="514350"/>
          </a:xfrm>
          <a:prstGeom prst="ellipse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6" name="椭圆 25"/>
          <p:cNvSpPr/>
          <p:nvPr/>
        </p:nvSpPr>
        <p:spPr>
          <a:xfrm>
            <a:off x="7637393" y="3577661"/>
            <a:ext cx="514350" cy="514350"/>
          </a:xfrm>
          <a:prstGeom prst="ellipse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1051475" y="352487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07F09"/>
                </a:solidFill>
                <a:cs typeface="+mn-ea"/>
                <a:sym typeface="+mn-lt"/>
              </a:rPr>
              <a:t>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5" grpId="1" animBg="1"/>
      <p:bldP spid="16" grpId="0" animBg="1"/>
      <p:bldP spid="17" grpId="0" animBg="1"/>
      <p:bldP spid="18" grpId="0" animBg="1"/>
      <p:bldP spid="18" grpId="1" animBg="1"/>
      <p:bldP spid="20" grpId="0" animBg="1"/>
      <p:bldP spid="20" grpId="1" animBg="1"/>
      <p:bldP spid="24" grpId="0" animBg="1"/>
      <p:bldP spid="25" grpId="0" animBg="1"/>
      <p:bldP spid="25" grpId="1" animBg="1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508513" y="1127020"/>
            <a:ext cx="8235950" cy="300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 anchor="ctr">
            <a:spAutoFit/>
          </a:bodyPr>
          <a:lstStyle/>
          <a:p>
            <a:pPr defTabSz="685800"/>
            <a:r>
              <a:rPr lang="en-US" altLang="zh-CN" sz="1500" b="1" dirty="0">
                <a:cs typeface="+mn-ea"/>
                <a:sym typeface="+mn-lt"/>
              </a:rPr>
              <a:t>   </a:t>
            </a:r>
            <a:r>
              <a:rPr lang="zh-CN" altLang="en-US" sz="1500" b="1" dirty="0">
                <a:cs typeface="+mn-ea"/>
                <a:sym typeface="+mn-lt"/>
              </a:rPr>
              <a:t>把下列立体图形展开，看它的平面展开图是什么？</a:t>
            </a:r>
          </a:p>
        </p:txBody>
      </p:sp>
      <p:sp>
        <p:nvSpPr>
          <p:cNvPr id="9" name="立方体 8"/>
          <p:cNvSpPr>
            <a:spLocks noChangeArrowheads="1"/>
          </p:cNvSpPr>
          <p:nvPr/>
        </p:nvSpPr>
        <p:spPr bwMode="auto">
          <a:xfrm>
            <a:off x="949870" y="1855197"/>
            <a:ext cx="1313452" cy="748372"/>
          </a:xfrm>
          <a:prstGeom prst="cube">
            <a:avLst>
              <a:gd name="adj" fmla="val 25000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68580" tIns="34290" rIns="68580" bIns="34290"/>
          <a:lstStyle/>
          <a:p>
            <a:pPr algn="ctr" defTabSz="685800" eaLnBrk="0" hangingPunct="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1113744" y="3122839"/>
            <a:ext cx="985703" cy="1493242"/>
            <a:chOff x="1352550" y="2806700"/>
            <a:chExt cx="985703" cy="1493242"/>
          </a:xfrm>
        </p:grpSpPr>
        <p:sp>
          <p:nvSpPr>
            <p:cNvPr id="6" name="五边形 5"/>
            <p:cNvSpPr/>
            <p:nvPr/>
          </p:nvSpPr>
          <p:spPr>
            <a:xfrm>
              <a:off x="1352550" y="2806700"/>
              <a:ext cx="973002" cy="381000"/>
            </a:xfrm>
            <a:prstGeom prst="pentagon">
              <a:avLst/>
            </a:prstGeom>
            <a:solidFill>
              <a:schemeClr val="bg1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4" name="五边形 13"/>
            <p:cNvSpPr/>
            <p:nvPr/>
          </p:nvSpPr>
          <p:spPr>
            <a:xfrm>
              <a:off x="1352550" y="3918942"/>
              <a:ext cx="973002" cy="381000"/>
            </a:xfrm>
            <a:prstGeom prst="pentagon">
              <a:avLst/>
            </a:prstGeom>
            <a:solidFill>
              <a:schemeClr val="bg1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cxnSp>
          <p:nvCxnSpPr>
            <p:cNvPr id="16" name="直接连接符 15"/>
            <p:cNvCxnSpPr>
              <a:stCxn id="6" idx="1"/>
              <a:endCxn id="14" idx="1"/>
            </p:cNvCxnSpPr>
            <p:nvPr/>
          </p:nvCxnSpPr>
          <p:spPr>
            <a:xfrm>
              <a:off x="1352551" y="2952229"/>
              <a:ext cx="0" cy="1112242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>
              <a:off x="1543051" y="3187700"/>
              <a:ext cx="0" cy="1112242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>
              <a:off x="2127251" y="3187700"/>
              <a:ext cx="0" cy="1112242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>
              <a:off x="2338253" y="2952229"/>
              <a:ext cx="0" cy="1112242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>
              <a:stCxn id="6" idx="0"/>
              <a:endCxn id="14" idx="0"/>
            </p:cNvCxnSpPr>
            <p:nvPr/>
          </p:nvCxnSpPr>
          <p:spPr>
            <a:xfrm>
              <a:off x="1839051" y="2806700"/>
              <a:ext cx="0" cy="1112242"/>
            </a:xfrm>
            <a:prstGeom prst="line">
              <a:avLst/>
            </a:prstGeom>
            <a:ln w="9525" cap="flat" cmpd="sng" algn="ctr">
              <a:solidFill>
                <a:schemeClr val="accent4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grpSp>
        <p:nvGrpSpPr>
          <p:cNvPr id="62" name="组合 61"/>
          <p:cNvGrpSpPr/>
          <p:nvPr/>
        </p:nvGrpSpPr>
        <p:grpSpPr>
          <a:xfrm>
            <a:off x="3448306" y="1735783"/>
            <a:ext cx="4543170" cy="1028936"/>
            <a:chOff x="3133461" y="1530894"/>
            <a:chExt cx="5371573" cy="1216552"/>
          </a:xfrm>
        </p:grpSpPr>
        <p:grpSp>
          <p:nvGrpSpPr>
            <p:cNvPr id="23" name="组合 22"/>
            <p:cNvGrpSpPr/>
            <p:nvPr/>
          </p:nvGrpSpPr>
          <p:grpSpPr bwMode="auto">
            <a:xfrm rot="5400000">
              <a:off x="3055063" y="1611151"/>
              <a:ext cx="1214591" cy="1057796"/>
              <a:chOff x="2290" y="1207"/>
              <a:chExt cx="818" cy="1044"/>
            </a:xfrm>
          </p:grpSpPr>
          <p:sp>
            <p:nvSpPr>
              <p:cNvPr id="24" name="矩形 10244"/>
              <p:cNvSpPr>
                <a:spLocks noChangeArrowheads="1"/>
              </p:cNvSpPr>
              <p:nvPr/>
            </p:nvSpPr>
            <p:spPr bwMode="auto">
              <a:xfrm>
                <a:off x="2290" y="1344"/>
                <a:ext cx="272" cy="781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/>
              <a:lstStyle/>
              <a:p>
                <a:pPr algn="ctr" defTabSz="685800" eaLnBrk="0" hangingPunct="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5" name="矩形 10245"/>
              <p:cNvSpPr>
                <a:spLocks noChangeArrowheads="1"/>
              </p:cNvSpPr>
              <p:nvPr/>
            </p:nvSpPr>
            <p:spPr bwMode="auto">
              <a:xfrm>
                <a:off x="2290" y="1207"/>
                <a:ext cx="272" cy="137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/>
              <a:lstStyle/>
              <a:p>
                <a:pPr algn="ctr" defTabSz="685800" eaLnBrk="0" hangingPunct="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6" name="矩形 10246"/>
              <p:cNvSpPr>
                <a:spLocks noChangeArrowheads="1"/>
              </p:cNvSpPr>
              <p:nvPr/>
            </p:nvSpPr>
            <p:spPr bwMode="auto">
              <a:xfrm>
                <a:off x="2699" y="2115"/>
                <a:ext cx="272" cy="136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/>
              <a:lstStyle/>
              <a:p>
                <a:pPr algn="ctr" defTabSz="685800" eaLnBrk="0" hangingPunct="0"/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7" name="矩形 10247"/>
              <p:cNvSpPr>
                <a:spLocks noChangeArrowheads="1"/>
              </p:cNvSpPr>
              <p:nvPr/>
            </p:nvSpPr>
            <p:spPr bwMode="auto">
              <a:xfrm>
                <a:off x="2699" y="1344"/>
                <a:ext cx="272" cy="781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/>
              <a:lstStyle/>
              <a:p>
                <a:pPr algn="ctr" defTabSz="685800" eaLnBrk="0" hangingPunct="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8" name="矩形 10248"/>
              <p:cNvSpPr>
                <a:spLocks noChangeArrowheads="1"/>
              </p:cNvSpPr>
              <p:nvPr/>
            </p:nvSpPr>
            <p:spPr bwMode="auto">
              <a:xfrm>
                <a:off x="2562" y="1344"/>
                <a:ext cx="137" cy="781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/>
              <a:lstStyle/>
              <a:p>
                <a:pPr algn="ctr" defTabSz="685800" eaLnBrk="0" hangingPunct="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9" name="矩形 10249"/>
              <p:cNvSpPr>
                <a:spLocks noChangeArrowheads="1"/>
              </p:cNvSpPr>
              <p:nvPr/>
            </p:nvSpPr>
            <p:spPr bwMode="auto">
              <a:xfrm>
                <a:off x="2971" y="1344"/>
                <a:ext cx="137" cy="781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/>
              <a:lstStyle/>
              <a:p>
                <a:pPr algn="ctr" defTabSz="685800" eaLnBrk="0" hangingPunct="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39" name="矩形 10244"/>
            <p:cNvSpPr>
              <a:spLocks noChangeArrowheads="1"/>
            </p:cNvSpPr>
            <p:nvPr/>
          </p:nvSpPr>
          <p:spPr bwMode="auto">
            <a:xfrm rot="5400000">
              <a:off x="4884045" y="1339131"/>
              <a:ext cx="403874" cy="791321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pPr algn="ctr" defTabSz="685800" eaLnBrk="0" hangingPunct="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0" name="矩形 10245"/>
            <p:cNvSpPr>
              <a:spLocks noChangeArrowheads="1"/>
            </p:cNvSpPr>
            <p:nvPr/>
          </p:nvSpPr>
          <p:spPr bwMode="auto">
            <a:xfrm rot="5400000">
              <a:off x="5349110" y="1665386"/>
              <a:ext cx="403874" cy="13881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pPr algn="ctr" defTabSz="685800" eaLnBrk="0" hangingPunct="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2" name="矩形 10247"/>
            <p:cNvSpPr>
              <a:spLocks noChangeArrowheads="1"/>
            </p:cNvSpPr>
            <p:nvPr/>
          </p:nvSpPr>
          <p:spPr bwMode="auto">
            <a:xfrm rot="5400000">
              <a:off x="4884045" y="1946427"/>
              <a:ext cx="403874" cy="791321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pPr algn="ctr" defTabSz="685800" eaLnBrk="0" hangingPunct="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3" name="矩形 10248"/>
            <p:cNvSpPr>
              <a:spLocks noChangeArrowheads="1"/>
            </p:cNvSpPr>
            <p:nvPr/>
          </p:nvSpPr>
          <p:spPr bwMode="auto">
            <a:xfrm rot="5400000">
              <a:off x="4984271" y="1642779"/>
              <a:ext cx="203422" cy="791321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pPr algn="ctr" defTabSz="685800" eaLnBrk="0" hangingPunct="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4" name="矩形 10249"/>
            <p:cNvSpPr>
              <a:spLocks noChangeArrowheads="1"/>
            </p:cNvSpPr>
            <p:nvPr/>
          </p:nvSpPr>
          <p:spPr bwMode="auto">
            <a:xfrm rot="5400000">
              <a:off x="4984271" y="2250074"/>
              <a:ext cx="203422" cy="791321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pPr algn="ctr" defTabSz="685800" eaLnBrk="0" hangingPunct="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6" name="矩形 10244"/>
            <p:cNvSpPr>
              <a:spLocks noChangeArrowheads="1"/>
            </p:cNvSpPr>
            <p:nvPr/>
          </p:nvSpPr>
          <p:spPr bwMode="auto">
            <a:xfrm rot="5400000">
              <a:off x="6309986" y="1339031"/>
              <a:ext cx="403874" cy="791321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pPr algn="ctr" defTabSz="685800" eaLnBrk="0" hangingPunct="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8" name="矩形 10246"/>
            <p:cNvSpPr>
              <a:spLocks noChangeArrowheads="1"/>
            </p:cNvSpPr>
            <p:nvPr/>
          </p:nvSpPr>
          <p:spPr bwMode="auto">
            <a:xfrm rot="5400000">
              <a:off x="5855559" y="2273088"/>
              <a:ext cx="403874" cy="137797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pPr algn="ctr" defTabSz="685800" eaLnBrk="0" hangingPunct="0"/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9" name="矩形 10247"/>
            <p:cNvSpPr>
              <a:spLocks noChangeArrowheads="1"/>
            </p:cNvSpPr>
            <p:nvPr/>
          </p:nvSpPr>
          <p:spPr bwMode="auto">
            <a:xfrm rot="5400000">
              <a:off x="6309986" y="1946327"/>
              <a:ext cx="403874" cy="791321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pPr algn="ctr" defTabSz="685800" eaLnBrk="0" hangingPunct="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0" name="矩形 10248"/>
            <p:cNvSpPr>
              <a:spLocks noChangeArrowheads="1"/>
            </p:cNvSpPr>
            <p:nvPr/>
          </p:nvSpPr>
          <p:spPr bwMode="auto">
            <a:xfrm rot="5400000">
              <a:off x="6410212" y="1642679"/>
              <a:ext cx="203422" cy="791321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pPr algn="ctr" defTabSz="685800" eaLnBrk="0" hangingPunct="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1" name="矩形 10249"/>
            <p:cNvSpPr>
              <a:spLocks noChangeArrowheads="1"/>
            </p:cNvSpPr>
            <p:nvPr/>
          </p:nvSpPr>
          <p:spPr bwMode="auto">
            <a:xfrm rot="5400000">
              <a:off x="6410212" y="2249974"/>
              <a:ext cx="203422" cy="791321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pPr algn="ctr" defTabSz="685800" eaLnBrk="0" hangingPunct="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3" name="矩形 10244"/>
            <p:cNvSpPr>
              <a:spLocks noChangeArrowheads="1"/>
            </p:cNvSpPr>
            <p:nvPr/>
          </p:nvSpPr>
          <p:spPr bwMode="auto">
            <a:xfrm rot="5400000">
              <a:off x="7768626" y="1339031"/>
              <a:ext cx="403874" cy="791321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pPr algn="ctr" defTabSz="685800" eaLnBrk="0" hangingPunct="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4" name="矩形 10245"/>
            <p:cNvSpPr>
              <a:spLocks noChangeArrowheads="1"/>
            </p:cNvSpPr>
            <p:nvPr/>
          </p:nvSpPr>
          <p:spPr bwMode="auto">
            <a:xfrm rot="5400000">
              <a:off x="8233692" y="2272580"/>
              <a:ext cx="403874" cy="13881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pPr algn="ctr" defTabSz="685800" eaLnBrk="0" hangingPunct="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5" name="矩形 10246"/>
            <p:cNvSpPr>
              <a:spLocks noChangeArrowheads="1"/>
            </p:cNvSpPr>
            <p:nvPr/>
          </p:nvSpPr>
          <p:spPr bwMode="auto">
            <a:xfrm rot="5400000">
              <a:off x="7304066" y="1663933"/>
              <a:ext cx="403874" cy="137797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pPr algn="ctr" defTabSz="685800" eaLnBrk="0" hangingPunct="0"/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6" name="矩形 10247"/>
            <p:cNvSpPr>
              <a:spLocks noChangeArrowheads="1"/>
            </p:cNvSpPr>
            <p:nvPr/>
          </p:nvSpPr>
          <p:spPr bwMode="auto">
            <a:xfrm rot="5400000">
              <a:off x="7768626" y="1946327"/>
              <a:ext cx="403874" cy="791321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pPr algn="ctr" defTabSz="685800" eaLnBrk="0" hangingPunct="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7" name="矩形 10248"/>
            <p:cNvSpPr>
              <a:spLocks noChangeArrowheads="1"/>
            </p:cNvSpPr>
            <p:nvPr/>
          </p:nvSpPr>
          <p:spPr bwMode="auto">
            <a:xfrm rot="5400000">
              <a:off x="7868852" y="1642679"/>
              <a:ext cx="203422" cy="791321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pPr algn="ctr" defTabSz="685800" eaLnBrk="0" hangingPunct="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8" name="矩形 10249"/>
            <p:cNvSpPr>
              <a:spLocks noChangeArrowheads="1"/>
            </p:cNvSpPr>
            <p:nvPr/>
          </p:nvSpPr>
          <p:spPr bwMode="auto">
            <a:xfrm rot="5400000">
              <a:off x="7868852" y="2249974"/>
              <a:ext cx="203422" cy="791321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pPr algn="ctr" defTabSz="685800" eaLnBrk="0" hangingPunct="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9" name="矩形 10246"/>
            <p:cNvSpPr>
              <a:spLocks noChangeArrowheads="1"/>
            </p:cNvSpPr>
            <p:nvPr/>
          </p:nvSpPr>
          <p:spPr bwMode="auto">
            <a:xfrm rot="5400000">
              <a:off x="4424551" y="1663932"/>
              <a:ext cx="403874" cy="137797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pPr algn="ctr" defTabSz="685800" eaLnBrk="0" hangingPunct="0"/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60" name="矩形 10245"/>
            <p:cNvSpPr>
              <a:spLocks noChangeArrowheads="1"/>
            </p:cNvSpPr>
            <p:nvPr/>
          </p:nvSpPr>
          <p:spPr bwMode="auto">
            <a:xfrm rot="5400000">
              <a:off x="6775051" y="2277445"/>
              <a:ext cx="403874" cy="13881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pPr algn="ctr" defTabSz="685800" eaLnBrk="0" hangingPunct="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pic>
        <p:nvPicPr>
          <p:cNvPr id="64" name="图片 63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46867" y="3193882"/>
            <a:ext cx="1335334" cy="1732155"/>
          </a:xfrm>
          <a:prstGeom prst="rect">
            <a:avLst/>
          </a:prstGeom>
        </p:spPr>
      </p:pic>
      <p:sp>
        <p:nvSpPr>
          <p:cNvPr id="65" name="文本框 64"/>
          <p:cNvSpPr txBox="1"/>
          <p:nvPr/>
        </p:nvSpPr>
        <p:spPr>
          <a:xfrm>
            <a:off x="5099709" y="4008790"/>
            <a:ext cx="3429000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你能画出其他五棱柱的展开图吗？</a:t>
            </a:r>
          </a:p>
        </p:txBody>
      </p:sp>
      <p:sp>
        <p:nvSpPr>
          <p:cNvPr id="45" name="文本框 44"/>
          <p:cNvSpPr txBox="1"/>
          <p:nvPr/>
        </p:nvSpPr>
        <p:spPr>
          <a:xfrm>
            <a:off x="1051475" y="352487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07F09"/>
                </a:solidFill>
                <a:cs typeface="+mn-ea"/>
                <a:sym typeface="+mn-lt"/>
              </a:rPr>
              <a:t>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528362" y="1054217"/>
            <a:ext cx="7783016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 anchor="ctr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en-US" altLang="zh-CN" sz="1500" b="1" dirty="0">
                <a:cs typeface="+mn-ea"/>
                <a:sym typeface="+mn-lt"/>
              </a:rPr>
              <a:t>   </a:t>
            </a:r>
            <a:r>
              <a:rPr lang="zh-CN" altLang="en-US" sz="1500" b="1" dirty="0">
                <a:cs typeface="+mn-ea"/>
                <a:sym typeface="+mn-lt"/>
              </a:rPr>
              <a:t>分别从正面、左面、上面观察这个由正方体组成的立体图形，各能得到什么平面图形？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4657" y="2351203"/>
            <a:ext cx="2346184" cy="1784422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3668079" y="3478155"/>
            <a:ext cx="372291" cy="37229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046903" y="3478155"/>
            <a:ext cx="372291" cy="37229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425725" y="3478154"/>
            <a:ext cx="372291" cy="37229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804548" y="3479787"/>
            <a:ext cx="372291" cy="37229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668079" y="3105863"/>
            <a:ext cx="372291" cy="37229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668078" y="2733572"/>
            <a:ext cx="372291" cy="37229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5970054" y="3491101"/>
            <a:ext cx="372291" cy="37229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6348878" y="3491101"/>
            <a:ext cx="372291" cy="37229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5970053" y="2721852"/>
            <a:ext cx="372291" cy="37229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6355410" y="3105863"/>
            <a:ext cx="372291" cy="37229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5970554" y="3105862"/>
            <a:ext cx="372291" cy="37229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7239428" y="3475052"/>
            <a:ext cx="372291" cy="37229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7618251" y="3475052"/>
            <a:ext cx="372291" cy="37229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7997074" y="3475051"/>
            <a:ext cx="372291" cy="37229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8375897" y="3476684"/>
            <a:ext cx="372291" cy="37229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7239428" y="3102760"/>
            <a:ext cx="372291" cy="37229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8375897" y="3096163"/>
            <a:ext cx="372291" cy="37229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3961993" y="1987374"/>
            <a:ext cx="914400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b="1" dirty="0">
                <a:cs typeface="+mn-ea"/>
                <a:sym typeface="+mn-lt"/>
              </a:rPr>
              <a:t>从正面看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5858296" y="1996115"/>
            <a:ext cx="914400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b="1" dirty="0">
                <a:cs typeface="+mn-ea"/>
                <a:sym typeface="+mn-lt"/>
              </a:rPr>
              <a:t>从左面看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7533342" y="2049679"/>
            <a:ext cx="914400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b="1" dirty="0">
                <a:cs typeface="+mn-ea"/>
                <a:sym typeface="+mn-lt"/>
              </a:rPr>
              <a:t>从上面看</a:t>
            </a:r>
          </a:p>
        </p:txBody>
      </p:sp>
      <p:sp>
        <p:nvSpPr>
          <p:cNvPr id="29" name="矩形 28"/>
          <p:cNvSpPr/>
          <p:nvPr/>
        </p:nvSpPr>
        <p:spPr>
          <a:xfrm>
            <a:off x="4804547" y="3105863"/>
            <a:ext cx="372291" cy="37229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7618251" y="3105037"/>
            <a:ext cx="372291" cy="37229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grpSp>
        <p:nvGrpSpPr>
          <p:cNvPr id="38" name="组合 37"/>
          <p:cNvGrpSpPr/>
          <p:nvPr/>
        </p:nvGrpSpPr>
        <p:grpSpPr>
          <a:xfrm>
            <a:off x="676434" y="2514636"/>
            <a:ext cx="2157034" cy="1584724"/>
            <a:chOff x="770468" y="2357552"/>
            <a:chExt cx="2157034" cy="1584724"/>
          </a:xfrm>
        </p:grpSpPr>
        <p:sp>
          <p:nvSpPr>
            <p:cNvPr id="31" name="矩形 30"/>
            <p:cNvSpPr/>
            <p:nvPr/>
          </p:nvSpPr>
          <p:spPr>
            <a:xfrm>
              <a:off x="912659" y="2357552"/>
              <a:ext cx="504000" cy="461848"/>
            </a:xfrm>
            <a:prstGeom prst="rect">
              <a:avLst/>
            </a:prstGeom>
            <a:solidFill>
              <a:schemeClr val="tx2">
                <a:lumMod val="25000"/>
                <a:lumOff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>
              <a:off x="770468" y="2972860"/>
              <a:ext cx="504000" cy="461848"/>
            </a:xfrm>
            <a:prstGeom prst="rect">
              <a:avLst/>
            </a:prstGeom>
            <a:solidFill>
              <a:schemeClr val="tx2">
                <a:lumMod val="25000"/>
                <a:lumOff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>
              <a:off x="770468" y="3480428"/>
              <a:ext cx="504000" cy="461848"/>
            </a:xfrm>
            <a:prstGeom prst="rect">
              <a:avLst/>
            </a:prstGeom>
            <a:solidFill>
              <a:schemeClr val="tx2">
                <a:lumMod val="25000"/>
                <a:lumOff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4" name="矩形 33"/>
            <p:cNvSpPr/>
            <p:nvPr/>
          </p:nvSpPr>
          <p:spPr>
            <a:xfrm>
              <a:off x="1274468" y="3480428"/>
              <a:ext cx="504000" cy="461848"/>
            </a:xfrm>
            <a:prstGeom prst="rect">
              <a:avLst/>
            </a:prstGeom>
            <a:solidFill>
              <a:schemeClr val="tx2">
                <a:lumMod val="25000"/>
                <a:lumOff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5" name="矩形 34"/>
            <p:cNvSpPr/>
            <p:nvPr/>
          </p:nvSpPr>
          <p:spPr>
            <a:xfrm>
              <a:off x="1778184" y="3468076"/>
              <a:ext cx="504000" cy="461848"/>
            </a:xfrm>
            <a:prstGeom prst="rect">
              <a:avLst/>
            </a:prstGeom>
            <a:solidFill>
              <a:schemeClr val="tx2">
                <a:lumMod val="25000"/>
                <a:lumOff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2291791" y="3477030"/>
              <a:ext cx="504000" cy="461848"/>
            </a:xfrm>
            <a:prstGeom prst="rect">
              <a:avLst/>
            </a:prstGeom>
            <a:solidFill>
              <a:schemeClr val="tx2">
                <a:lumMod val="25000"/>
                <a:lumOff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2423502" y="2856119"/>
              <a:ext cx="504000" cy="461848"/>
            </a:xfrm>
            <a:prstGeom prst="rect">
              <a:avLst/>
            </a:prstGeom>
            <a:solidFill>
              <a:schemeClr val="tx2">
                <a:lumMod val="25000"/>
                <a:lumOff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sp>
        <p:nvSpPr>
          <p:cNvPr id="45" name="椭圆 44"/>
          <p:cNvSpPr/>
          <p:nvPr/>
        </p:nvSpPr>
        <p:spPr>
          <a:xfrm rot="1201800">
            <a:off x="610000" y="2107919"/>
            <a:ext cx="817154" cy="218311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6" name="笑脸 45"/>
          <p:cNvSpPr/>
          <p:nvPr/>
        </p:nvSpPr>
        <p:spPr>
          <a:xfrm>
            <a:off x="1023008" y="2322206"/>
            <a:ext cx="181368" cy="156165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7" name="笑脸 46"/>
          <p:cNvSpPr/>
          <p:nvPr/>
        </p:nvSpPr>
        <p:spPr>
          <a:xfrm>
            <a:off x="901491" y="2960388"/>
            <a:ext cx="181368" cy="156165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8" name="笑脸 47"/>
          <p:cNvSpPr/>
          <p:nvPr/>
        </p:nvSpPr>
        <p:spPr>
          <a:xfrm>
            <a:off x="1551831" y="3275216"/>
            <a:ext cx="181368" cy="156165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9" name="笑脸 48"/>
          <p:cNvSpPr/>
          <p:nvPr/>
        </p:nvSpPr>
        <p:spPr>
          <a:xfrm>
            <a:off x="1414038" y="3478155"/>
            <a:ext cx="181368" cy="156165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50" name="笑脸 49"/>
          <p:cNvSpPr/>
          <p:nvPr/>
        </p:nvSpPr>
        <p:spPr>
          <a:xfrm>
            <a:off x="1898431" y="3478154"/>
            <a:ext cx="181368" cy="156165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51" name="笑脸 50"/>
          <p:cNvSpPr/>
          <p:nvPr/>
        </p:nvSpPr>
        <p:spPr>
          <a:xfrm>
            <a:off x="2405256" y="3478154"/>
            <a:ext cx="181368" cy="156165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52" name="笑脸 51"/>
          <p:cNvSpPr/>
          <p:nvPr/>
        </p:nvSpPr>
        <p:spPr>
          <a:xfrm>
            <a:off x="2546344" y="2861138"/>
            <a:ext cx="181368" cy="156165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53" name="文本框 52"/>
          <p:cNvSpPr txBox="1"/>
          <p:nvPr/>
        </p:nvSpPr>
        <p:spPr>
          <a:xfrm>
            <a:off x="1051475" y="352487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07F09"/>
                </a:solidFill>
                <a:cs typeface="+mn-ea"/>
                <a:sym typeface="+mn-lt"/>
              </a:rPr>
              <a:t>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9" grpId="0" animBg="1"/>
      <p:bldP spid="30" grpId="0" animBg="1"/>
      <p:bldP spid="45" grpId="0" animBg="1"/>
      <p:bldP spid="45" grpId="1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827584" y="966338"/>
            <a:ext cx="7783016" cy="761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 anchor="ctr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en-US" altLang="zh-CN" sz="1500" b="1" dirty="0">
                <a:cs typeface="+mn-ea"/>
                <a:sym typeface="+mn-lt"/>
              </a:rPr>
              <a:t>   </a:t>
            </a:r>
            <a:r>
              <a:rPr lang="zh-CN" altLang="en-US" sz="1500" b="1" dirty="0">
                <a:cs typeface="+mn-ea"/>
                <a:sym typeface="+mn-lt"/>
              </a:rPr>
              <a:t>分别从正面、左面、上面观察这个由正方体组成的立体图形，各能得到什么平面图形？观察这些图形你发现了什么？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352317" y="1957598"/>
            <a:ext cx="4001058" cy="2124371"/>
          </a:xfrm>
          <a:prstGeom prst="rect">
            <a:avLst/>
          </a:prstGeom>
          <a:ln>
            <a:noFill/>
          </a:ln>
        </p:spPr>
      </p:pic>
      <p:sp>
        <p:nvSpPr>
          <p:cNvPr id="8" name="文本框 7"/>
          <p:cNvSpPr txBox="1"/>
          <p:nvPr/>
        </p:nvSpPr>
        <p:spPr>
          <a:xfrm>
            <a:off x="1692774" y="4330165"/>
            <a:ext cx="5546856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2400" dirty="0">
                <a:cs typeface="+mn-ea"/>
                <a:sym typeface="+mn-lt"/>
              </a:rPr>
              <a:t>由单侧的观察图无法确定立体图形。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051475" y="352487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07F09"/>
                </a:solidFill>
                <a:cs typeface="+mn-ea"/>
                <a:sym typeface="+mn-lt"/>
              </a:rPr>
              <a:t>练一练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617313" y="1016252"/>
            <a:ext cx="823595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 anchor="ctr">
            <a:spAutoFit/>
          </a:bodyPr>
          <a:lstStyle/>
          <a:p>
            <a:pPr defTabSz="685800"/>
            <a:r>
              <a:rPr lang="en-US" altLang="zh-CN" sz="1800" b="1" dirty="0">
                <a:cs typeface="+mn-ea"/>
                <a:sym typeface="+mn-lt"/>
              </a:rPr>
              <a:t>   </a:t>
            </a:r>
            <a:r>
              <a:rPr lang="zh-CN" altLang="en-US" sz="1800" b="1" dirty="0">
                <a:cs typeface="+mn-ea"/>
                <a:sym typeface="+mn-lt"/>
              </a:rPr>
              <a:t>把下列立体图形展开，看它的平面展开图是什么？</a:t>
            </a:r>
          </a:p>
        </p:txBody>
      </p:sp>
      <p:sp>
        <p:nvSpPr>
          <p:cNvPr id="11" name="立方体 10"/>
          <p:cNvSpPr/>
          <p:nvPr/>
        </p:nvSpPr>
        <p:spPr>
          <a:xfrm>
            <a:off x="896757" y="2292585"/>
            <a:ext cx="1378132" cy="1378132"/>
          </a:xfrm>
          <a:prstGeom prst="cub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153320" y="2090127"/>
            <a:ext cx="372291" cy="37229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532144" y="2090127"/>
            <a:ext cx="372291" cy="37229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3910967" y="2090126"/>
            <a:ext cx="372291" cy="37229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4289789" y="2091759"/>
            <a:ext cx="372291" cy="37229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153320" y="1717835"/>
            <a:ext cx="372291" cy="37229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3153322" y="2462417"/>
            <a:ext cx="372291" cy="37229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5106218" y="2065634"/>
            <a:ext cx="372291" cy="37229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5485042" y="2065634"/>
            <a:ext cx="372291" cy="37229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5863865" y="2065633"/>
            <a:ext cx="372291" cy="37229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242687" y="2067266"/>
            <a:ext cx="372291" cy="37229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5491574" y="1680396"/>
            <a:ext cx="372291" cy="37229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5475542" y="2450871"/>
            <a:ext cx="372291" cy="37229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7119805" y="2065634"/>
            <a:ext cx="372291" cy="37229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7498628" y="2065634"/>
            <a:ext cx="372291" cy="37229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7877450" y="2065633"/>
            <a:ext cx="372291" cy="37229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8256274" y="2067266"/>
            <a:ext cx="372291" cy="37229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7119805" y="1693342"/>
            <a:ext cx="372291" cy="37229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7867361" y="2437921"/>
            <a:ext cx="372291" cy="37229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3159853" y="3373614"/>
            <a:ext cx="372291" cy="37229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3538676" y="3373614"/>
            <a:ext cx="372291" cy="37229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3917498" y="3373613"/>
            <a:ext cx="372291" cy="37229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4296322" y="3375246"/>
            <a:ext cx="372291" cy="37229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3159853" y="3001322"/>
            <a:ext cx="372291" cy="37229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4289789" y="3745904"/>
            <a:ext cx="372291" cy="37229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5112751" y="3357339"/>
            <a:ext cx="372291" cy="37229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5491574" y="3357339"/>
            <a:ext cx="372291" cy="37229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5870396" y="3357338"/>
            <a:ext cx="372291" cy="37229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6249220" y="3358971"/>
            <a:ext cx="372291" cy="37229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5491574" y="2988771"/>
            <a:ext cx="372291" cy="37229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5112751" y="3729629"/>
            <a:ext cx="372291" cy="37229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7103183" y="3355706"/>
            <a:ext cx="372291" cy="37229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7482005" y="3355706"/>
            <a:ext cx="372291" cy="37229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7860829" y="3355705"/>
            <a:ext cx="372291" cy="37229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8239652" y="3357338"/>
            <a:ext cx="372291" cy="37229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7860829" y="2983413"/>
            <a:ext cx="372291" cy="37229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7482005" y="3727996"/>
            <a:ext cx="372291" cy="37229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61" name="文本框 60"/>
          <p:cNvSpPr txBox="1"/>
          <p:nvPr/>
        </p:nvSpPr>
        <p:spPr>
          <a:xfrm>
            <a:off x="4686329" y="4436027"/>
            <a:ext cx="2475411" cy="3154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1600" b="1" dirty="0">
                <a:cs typeface="+mn-ea"/>
                <a:sym typeface="+mn-lt"/>
              </a:rPr>
              <a:t>中间四连方，两边各一个</a:t>
            </a:r>
          </a:p>
        </p:txBody>
      </p:sp>
      <p:sp>
        <p:nvSpPr>
          <p:cNvPr id="49" name="文本框 48"/>
          <p:cNvSpPr txBox="1"/>
          <p:nvPr/>
        </p:nvSpPr>
        <p:spPr>
          <a:xfrm>
            <a:off x="1051475" y="352487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07F09"/>
                </a:solidFill>
                <a:cs typeface="+mn-ea"/>
                <a:sym typeface="+mn-lt"/>
              </a:rPr>
              <a:t>小组讨论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6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682626" y="1069573"/>
            <a:ext cx="8235950" cy="300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 anchor="ctr">
            <a:spAutoFit/>
          </a:bodyPr>
          <a:lstStyle/>
          <a:p>
            <a:pPr defTabSz="685800"/>
            <a:r>
              <a:rPr lang="en-US" altLang="zh-CN" sz="1500" b="1" dirty="0">
                <a:cs typeface="+mn-ea"/>
                <a:sym typeface="+mn-lt"/>
              </a:rPr>
              <a:t>   </a:t>
            </a:r>
            <a:r>
              <a:rPr lang="zh-CN" altLang="en-US" sz="1500" b="1" dirty="0">
                <a:cs typeface="+mn-ea"/>
                <a:sym typeface="+mn-lt"/>
              </a:rPr>
              <a:t>把下列立体图形展开，看它的平面展开图是什么？</a:t>
            </a:r>
          </a:p>
        </p:txBody>
      </p:sp>
      <p:sp>
        <p:nvSpPr>
          <p:cNvPr id="11" name="立方体 10"/>
          <p:cNvSpPr/>
          <p:nvPr/>
        </p:nvSpPr>
        <p:spPr>
          <a:xfrm>
            <a:off x="829402" y="2298423"/>
            <a:ext cx="1378132" cy="1378132"/>
          </a:xfrm>
          <a:prstGeom prst="cub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248570" y="2269067"/>
            <a:ext cx="372291" cy="37229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627394" y="2269067"/>
            <a:ext cx="372291" cy="37229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006217" y="2269065"/>
            <a:ext cx="372291" cy="37229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867093" y="1896773"/>
            <a:ext cx="372291" cy="37229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248570" y="1896774"/>
            <a:ext cx="372291" cy="37229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3247244" y="2639267"/>
            <a:ext cx="372291" cy="37229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5208001" y="1865808"/>
            <a:ext cx="372291" cy="37229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5580292" y="2244573"/>
            <a:ext cx="372291" cy="37229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5959115" y="2244572"/>
            <a:ext cx="372291" cy="37229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337937" y="2246205"/>
            <a:ext cx="372291" cy="37229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5586824" y="1859336"/>
            <a:ext cx="372291" cy="37229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5963495" y="2615198"/>
            <a:ext cx="372291" cy="37229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7215055" y="1872281"/>
            <a:ext cx="372291" cy="37229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7593878" y="2244573"/>
            <a:ext cx="372291" cy="37229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7972700" y="2244572"/>
            <a:ext cx="372291" cy="37229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8351524" y="2246205"/>
            <a:ext cx="372291" cy="37229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7600411" y="1872281"/>
            <a:ext cx="372291" cy="37229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8358056" y="2611901"/>
            <a:ext cx="372291" cy="37229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61" name="文本框 60"/>
          <p:cNvSpPr txBox="1"/>
          <p:nvPr/>
        </p:nvSpPr>
        <p:spPr>
          <a:xfrm>
            <a:off x="3921310" y="3773845"/>
            <a:ext cx="3331028" cy="3154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1600" b="1" dirty="0">
                <a:cs typeface="+mn-ea"/>
                <a:sym typeface="+mn-lt"/>
              </a:rPr>
              <a:t>中间三连方，两边各一个、二个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1051475" y="352487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07F09"/>
                </a:solidFill>
                <a:cs typeface="+mn-ea"/>
                <a:sym typeface="+mn-lt"/>
              </a:rPr>
              <a:t>小组讨论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61" grpId="0"/>
    </p:bldLst>
  </p:timing>
</p:sld>
</file>

<file path=ppt/theme/theme1.xml><?xml version="1.0" encoding="utf-8"?>
<a:theme xmlns:a="http://schemas.openxmlformats.org/drawingml/2006/main" name="WWW.2PPT.COM&#10;">
  <a:themeElements>
    <a:clrScheme name="视点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hhvp3dyb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1071</Words>
  <Application>Microsoft Office PowerPoint</Application>
  <PresentationFormat>全屏显示(16:9)</PresentationFormat>
  <Paragraphs>180</Paragraphs>
  <Slides>19</Slides>
  <Notes>19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5" baseType="lpstr">
      <vt:lpstr>阿里巴巴普惠体 R</vt:lpstr>
      <vt:lpstr>思源黑体 CN Regular</vt:lpstr>
      <vt:lpstr>微软雅黑</vt:lpstr>
      <vt:lpstr>Arial</vt:lpstr>
      <vt:lpstr>Cambria Math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2020-04-05T01:02:00Z</dcterms:created>
  <dcterms:modified xsi:type="dcterms:W3CDTF">2023-01-16T22:15:50Z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2BE27D6ADC82482CB2819E59A07E07CC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