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460" r:id="rId3"/>
    <p:sldId id="315" r:id="rId4"/>
    <p:sldId id="263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7">
          <p15:clr>
            <a:srgbClr val="A4A3A4"/>
          </p15:clr>
        </p15:guide>
        <p15:guide id="2" orient="horz" pos="770">
          <p15:clr>
            <a:srgbClr val="A4A3A4"/>
          </p15:clr>
        </p15:guide>
        <p15:guide id="3" orient="horz" pos="2594">
          <p15:clr>
            <a:srgbClr val="A4A3A4"/>
          </p15:clr>
        </p15:guide>
        <p15:guide id="4" pos="2845">
          <p15:clr>
            <a:srgbClr val="A4A3A4"/>
          </p15:clr>
        </p15:guide>
        <p15:guide id="5" pos="635">
          <p15:clr>
            <a:srgbClr val="A4A3A4"/>
          </p15:clr>
        </p15:guide>
        <p15:guide id="6" pos="52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0023"/>
    <a:srgbClr val="FF9B01"/>
    <a:srgbClr val="177743"/>
    <a:srgbClr val="1A804A"/>
    <a:srgbClr val="A7EA65"/>
    <a:srgbClr val="6DC01A"/>
    <a:srgbClr val="529013"/>
    <a:srgbClr val="14703D"/>
    <a:srgbClr val="98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14" autoAdjust="0"/>
  </p:normalViewPr>
  <p:slideViewPr>
    <p:cSldViewPr showGuides="1">
      <p:cViewPr varScale="1">
        <p:scale>
          <a:sx n="106" d="100"/>
          <a:sy n="106" d="100"/>
        </p:scale>
        <p:origin x="-102" y="-702"/>
      </p:cViewPr>
      <p:guideLst>
        <p:guide orient="horz" pos="1607"/>
        <p:guide orient="horz" pos="770"/>
        <p:guide orient="horz" pos="2594"/>
        <p:guide pos="2845"/>
        <p:guide pos="635"/>
        <p:guide pos="52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5.wmf"/><Relationship Id="rId1" Type="http://schemas.openxmlformats.org/officeDocument/2006/relationships/image" Target="../media/image30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0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image" Target="../media/image41.png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43.png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3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4.wmf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6.wmf"/><Relationship Id="rId5" Type="http://schemas.openxmlformats.org/officeDocument/2006/relationships/image" Target="../media/image47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53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6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png"/><Relationship Id="rId5" Type="http://schemas.openxmlformats.org/officeDocument/2006/relationships/image" Target="../media/image62.jpeg"/><Relationship Id="rId4" Type="http://schemas.openxmlformats.org/officeDocument/2006/relationships/image" Target="../media/image6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70.wmf"/><Relationship Id="rId3" Type="http://schemas.openxmlformats.org/officeDocument/2006/relationships/oleObject" Target="../embeddings/oleObject35.bin"/><Relationship Id="rId21" Type="http://schemas.openxmlformats.org/officeDocument/2006/relationships/image" Target="../media/image72.png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image" Target="../media/image43.png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63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68.wmf"/><Relationship Id="rId22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43.png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image" Target="../media/image73.png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79.wmf"/><Relationship Id="rId22" Type="http://schemas.openxmlformats.org/officeDocument/2006/relationships/image" Target="../media/image8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png"/><Relationship Id="rId5" Type="http://schemas.openxmlformats.org/officeDocument/2006/relationships/image" Target="../media/image84.wmf"/><Relationship Id="rId4" Type="http://schemas.openxmlformats.org/officeDocument/2006/relationships/oleObject" Target="../embeddings/oleObject5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.png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slide" Target="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7.wmf"/><Relationship Id="rId11" Type="http://schemas.openxmlformats.org/officeDocument/2006/relationships/image" Target="../media/image90.png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26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34.wmf"/><Relationship Id="rId3" Type="http://schemas.openxmlformats.org/officeDocument/2006/relationships/image" Target="../media/image35.png"/><Relationship Id="rId21" Type="http://schemas.openxmlformats.org/officeDocument/2006/relationships/image" Target="../media/image26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3.wmf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0.wmf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9.png"/><Relationship Id="rId1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/>
          <p:cNvSpPr/>
          <p:nvPr/>
        </p:nvSpPr>
        <p:spPr>
          <a:xfrm>
            <a:off x="0" y="3752850"/>
            <a:ext cx="9144000" cy="139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pic>
        <p:nvPicPr>
          <p:cNvPr id="3" name="图片 2" descr="timg (21)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6" y="789750"/>
            <a:ext cx="4557494" cy="3390773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356000" y="810229"/>
            <a:ext cx="4713890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第二单元  分数混合运算</a:t>
            </a:r>
            <a:endParaRPr lang="en-US" altLang="zh-CN" sz="2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分数混合运算（三）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371750"/>
            <a:ext cx="914093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6058377" y="2445782"/>
          <a:ext cx="1078706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r:id="rId3" imgW="749300" imgH="393700" progId="Equation.DSMT4">
                  <p:embed/>
                </p:oleObj>
              </mc:Choice>
              <mc:Fallback>
                <p:oleObj r:id="rId3" imgW="749300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8377" y="2445782"/>
                        <a:ext cx="1078706" cy="566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3" name="Object 21"/>
          <p:cNvGraphicFramePr>
            <a:graphicFrameLocks noChangeAspect="1"/>
          </p:cNvGraphicFramePr>
          <p:nvPr/>
        </p:nvGraphicFramePr>
        <p:xfrm>
          <a:off x="6114336" y="2913222"/>
          <a:ext cx="748903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5" imgW="546100" imgH="393700" progId="Equation.DSMT4">
                  <p:embed/>
                </p:oleObj>
              </mc:Choice>
              <mc:Fallback>
                <p:oleObj r:id="rId5" imgW="546100" imgH="3937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4336" y="2913222"/>
                        <a:ext cx="748903" cy="5405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6284595" y="3500200"/>
          <a:ext cx="751285" cy="26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r:id="rId7" imgW="495300" imgH="177800" progId="Equation.DSMT4">
                  <p:embed/>
                </p:oleObj>
              </mc:Choice>
              <mc:Fallback>
                <p:oleObj r:id="rId7" imgW="495300" imgH="1778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4595" y="3500200"/>
                        <a:ext cx="751285" cy="26908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1" name="组合 9"/>
          <p:cNvGrpSpPr/>
          <p:nvPr/>
        </p:nvGrpSpPr>
        <p:grpSpPr>
          <a:xfrm>
            <a:off x="638175" y="765573"/>
            <a:ext cx="6113860" cy="1280758"/>
            <a:chOff x="492125" y="1553357"/>
            <a:chExt cx="8151841" cy="1707126"/>
          </a:xfrm>
        </p:grpSpPr>
        <p:sp>
          <p:nvSpPr>
            <p:cNvPr id="29702" name="TextBox 4"/>
            <p:cNvSpPr txBox="1"/>
            <p:nvPr/>
          </p:nvSpPr>
          <p:spPr>
            <a:xfrm>
              <a:off x="492125" y="2103617"/>
              <a:ext cx="8151841" cy="11568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1.光明小学六年级有95人，比五年级的人数少  ，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五年级有多少人？</a:t>
              </a:r>
            </a:p>
          </p:txBody>
        </p:sp>
        <p:graphicFrame>
          <p:nvGraphicFramePr>
            <p:cNvPr id="29703" name="Object 9"/>
            <p:cNvGraphicFramePr>
              <a:graphicFrameLocks noChangeAspect="1"/>
            </p:cNvGraphicFramePr>
            <p:nvPr/>
          </p:nvGraphicFramePr>
          <p:xfrm>
            <a:off x="7671130" y="1553357"/>
            <a:ext cx="306578" cy="8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4" r:id="rId9" imgW="139700" imgH="393700" progId="Equation.DSMT4">
                    <p:embed/>
                  </p:oleObj>
                </mc:Choice>
                <mc:Fallback>
                  <p:oleObj r:id="rId9" imgW="139700" imgH="3937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671130" y="1553357"/>
                          <a:ext cx="306578" cy="86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04" name="TextBox 50"/>
          <p:cNvSpPr txBox="1"/>
          <p:nvPr/>
        </p:nvSpPr>
        <p:spPr>
          <a:xfrm>
            <a:off x="837724" y="2090261"/>
            <a:ext cx="6368415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⑴找到题中的等量关系，画一画，说一说。</a:t>
            </a:r>
          </a:p>
        </p:txBody>
      </p:sp>
      <p:sp>
        <p:nvSpPr>
          <p:cNvPr id="29705" name="TextBox 50"/>
          <p:cNvSpPr txBox="1"/>
          <p:nvPr/>
        </p:nvSpPr>
        <p:spPr>
          <a:xfrm>
            <a:off x="891540" y="2514839"/>
            <a:ext cx="3234929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⑵列出方程进行解答。</a:t>
            </a:r>
          </a:p>
        </p:txBody>
      </p:sp>
      <p:pic>
        <p:nvPicPr>
          <p:cNvPr id="18446" name="Picture 14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1" contrast="20000"/>
          </a:blip>
          <a:stretch>
            <a:fillRect/>
          </a:stretch>
        </p:blipFill>
        <p:spPr>
          <a:xfrm>
            <a:off x="1053228" y="2945845"/>
            <a:ext cx="3798094" cy="1400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57"/>
          <p:cNvGrpSpPr/>
          <p:nvPr/>
        </p:nvGrpSpPr>
        <p:grpSpPr>
          <a:xfrm>
            <a:off x="5949791" y="2087642"/>
            <a:ext cx="2953941" cy="415498"/>
            <a:chOff x="4991810" y="3357562"/>
            <a:chExt cx="3937908" cy="553998"/>
          </a:xfrm>
        </p:grpSpPr>
        <p:sp>
          <p:nvSpPr>
            <p:cNvPr id="29708" name="TextBox 50"/>
            <p:cNvSpPr txBox="1"/>
            <p:nvPr/>
          </p:nvSpPr>
          <p:spPr>
            <a:xfrm>
              <a:off x="4991810" y="3357562"/>
              <a:ext cx="3937908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解：设五年级有  人。</a:t>
              </a:r>
            </a:p>
          </p:txBody>
        </p:sp>
        <p:graphicFrame>
          <p:nvGraphicFramePr>
            <p:cNvPr id="29709" name="Object 16"/>
            <p:cNvGraphicFramePr>
              <a:graphicFrameLocks noChangeAspect="1"/>
            </p:cNvGraphicFramePr>
            <p:nvPr/>
          </p:nvGraphicFramePr>
          <p:xfrm>
            <a:off x="7578450" y="3480206"/>
            <a:ext cx="294544" cy="3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5" r:id="rId12" imgW="127000" imgH="139700" progId="Equation.DSMT4">
                    <p:embed/>
                  </p:oleObj>
                </mc:Choice>
                <mc:Fallback>
                  <p:oleObj r:id="rId12" imgW="127000" imgH="139700" progId="Equation.DSMT4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578450" y="3480206"/>
                          <a:ext cx="294544" cy="32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TextBox 50"/>
          <p:cNvSpPr txBox="1"/>
          <p:nvPr/>
        </p:nvSpPr>
        <p:spPr>
          <a:xfrm>
            <a:off x="5472113" y="3784759"/>
            <a:ext cx="2953941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答：五年级有</a:t>
            </a:r>
            <a:r>
              <a:rPr lang="en-US" altLang="zh-CN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114</a:t>
            </a:r>
            <a:r>
              <a:rPr lang="zh-CN" altLang="en-US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人。</a:t>
            </a:r>
          </a:p>
        </p:txBody>
      </p:sp>
      <p:pic>
        <p:nvPicPr>
          <p:cNvPr id="2" name="图片 1" descr="71ddecea290e1b664ba7818730820805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6863239" y="-34290"/>
            <a:ext cx="2340769" cy="273939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/>
          <p:nvPr/>
        </p:nvSpPr>
        <p:spPr>
          <a:xfrm>
            <a:off x="1445419" y="1286590"/>
            <a:ext cx="6113860" cy="45600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2.看图列式计算。</a:t>
            </a:r>
          </a:p>
        </p:txBody>
      </p:sp>
      <p:grpSp>
        <p:nvGrpSpPr>
          <p:cNvPr id="2" name="组合 57"/>
          <p:cNvGrpSpPr/>
          <p:nvPr/>
        </p:nvGrpSpPr>
        <p:grpSpPr>
          <a:xfrm>
            <a:off x="4612481" y="1750933"/>
            <a:ext cx="3114675" cy="738664"/>
            <a:chOff x="4991810" y="3357562"/>
            <a:chExt cx="3937908" cy="983655"/>
          </a:xfrm>
        </p:grpSpPr>
        <p:sp>
          <p:nvSpPr>
            <p:cNvPr id="31748" name="TextBox 50"/>
            <p:cNvSpPr txBox="1"/>
            <p:nvPr/>
          </p:nvSpPr>
          <p:spPr>
            <a:xfrm>
              <a:off x="4991810" y="3357562"/>
              <a:ext cx="3937908" cy="9836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解：设一件上衣售价  元。</a:t>
              </a:r>
            </a:p>
          </p:txBody>
        </p:sp>
        <p:graphicFrame>
          <p:nvGraphicFramePr>
            <p:cNvPr id="31749" name="Object 16"/>
            <p:cNvGraphicFramePr>
              <a:graphicFrameLocks noChangeAspect="1"/>
            </p:cNvGraphicFramePr>
            <p:nvPr/>
          </p:nvGraphicFramePr>
          <p:xfrm>
            <a:off x="8116733" y="3480206"/>
            <a:ext cx="294544" cy="3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1" r:id="rId3" imgW="127000" imgH="139700" progId="Equation.DSMT4">
                    <p:embed/>
                  </p:oleObj>
                </mc:Choice>
                <mc:Fallback>
                  <p:oleObj r:id="rId3" imgW="127000" imgH="1397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16733" y="3480206"/>
                          <a:ext cx="294544" cy="32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TextBox 50"/>
          <p:cNvSpPr txBox="1"/>
          <p:nvPr/>
        </p:nvSpPr>
        <p:spPr>
          <a:xfrm>
            <a:off x="4773217" y="3911918"/>
            <a:ext cx="2953940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答：一件上衣售价</a:t>
            </a:r>
            <a:r>
              <a:rPr lang="en-US" altLang="zh-CN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</a:t>
            </a:r>
            <a:r>
              <a:rPr lang="zh-CN" altLang="en-US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元。</a:t>
            </a:r>
          </a:p>
        </p:txBody>
      </p:sp>
      <p:pic>
        <p:nvPicPr>
          <p:cNvPr id="31751" name="图片 20" descr="13.png"/>
          <p:cNvPicPr>
            <a:picLocks noChangeAspect="1"/>
          </p:cNvPicPr>
          <p:nvPr/>
        </p:nvPicPr>
        <p:blipFill>
          <a:blip r:embed="rId5" cstate="email"/>
          <a:srcRect t="15070"/>
          <a:stretch>
            <a:fillRect/>
          </a:stretch>
        </p:blipFill>
        <p:spPr>
          <a:xfrm>
            <a:off x="1129903" y="2018824"/>
            <a:ext cx="3375422" cy="1893094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5684044" y="2250996"/>
          <a:ext cx="1132285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r:id="rId6" imgW="826135" imgH="393700" progId="Equation.DSMT4">
                  <p:embed/>
                </p:oleObj>
              </mc:Choice>
              <mc:Fallback>
                <p:oleObj r:id="rId6" imgW="826135" imgH="3937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84044" y="2250996"/>
                        <a:ext cx="1132285" cy="5405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5" name="Object 11"/>
          <p:cNvGraphicFramePr>
            <a:graphicFrameLocks noChangeAspect="1"/>
          </p:cNvGraphicFramePr>
          <p:nvPr/>
        </p:nvGraphicFramePr>
        <p:xfrm>
          <a:off x="5976938" y="2765346"/>
          <a:ext cx="859631" cy="56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r:id="rId8" imgW="596900" imgH="393700" progId="Equation.DSMT4">
                  <p:embed/>
                </p:oleObj>
              </mc:Choice>
              <mc:Fallback>
                <p:oleObj r:id="rId8" imgW="596900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76938" y="2765346"/>
                        <a:ext cx="859631" cy="56792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6" name="Object 12"/>
          <p:cNvGraphicFramePr>
            <a:graphicFrameLocks noChangeAspect="1"/>
          </p:cNvGraphicFramePr>
          <p:nvPr/>
        </p:nvGraphicFramePr>
        <p:xfrm>
          <a:off x="6134100" y="3396377"/>
          <a:ext cx="771525" cy="27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r:id="rId10" imgW="508000" imgH="177800" progId="Equation.DSMT4">
                  <p:embed/>
                </p:oleObj>
              </mc:Choice>
              <mc:Fallback>
                <p:oleObj r:id="rId10" imgW="508000" imgH="1778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34100" y="3396377"/>
                        <a:ext cx="771525" cy="27027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b34bdb6a877923ee1b5754c96ec6ef8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559993" y="33338"/>
            <a:ext cx="1559719" cy="407098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离页连接符 6"/>
          <p:cNvSpPr/>
          <p:nvPr/>
        </p:nvSpPr>
        <p:spPr>
          <a:xfrm>
            <a:off x="3038952" y="2899887"/>
            <a:ext cx="2754154" cy="1781651"/>
          </a:xfrm>
          <a:prstGeom prst="flowChartOffpageConnector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流程图: 离页连接符 4"/>
          <p:cNvSpPr/>
          <p:nvPr/>
        </p:nvSpPr>
        <p:spPr>
          <a:xfrm>
            <a:off x="1277779" y="1416844"/>
            <a:ext cx="2754154" cy="1781651"/>
          </a:xfrm>
          <a:prstGeom prst="flowChartOffpageConnector">
            <a:avLst/>
          </a:prstGeom>
          <a:solidFill>
            <a:srgbClr val="DE002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流程图: 离页连接符 5"/>
          <p:cNvSpPr/>
          <p:nvPr/>
        </p:nvSpPr>
        <p:spPr>
          <a:xfrm>
            <a:off x="5121593" y="1416844"/>
            <a:ext cx="2754154" cy="1781651"/>
          </a:xfrm>
          <a:prstGeom prst="flowChartOffpageConnector">
            <a:avLst/>
          </a:prstGeom>
          <a:solidFill>
            <a:srgbClr val="DE002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1329" y="2369582"/>
            <a:ext cx="93726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eaLnBrk="0" hangingPunct="0"/>
            <a:r>
              <a:rPr lang="en-US" altLang="zh-CN" sz="2100" i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 </a:t>
            </a:r>
            <a:r>
              <a:rPr lang="en-US" altLang="zh-CN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=140</a:t>
            </a:r>
            <a:endParaRPr lang="zh-CN" altLang="en-US" sz="21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07669" y="3868579"/>
            <a:ext cx="1084271" cy="392415"/>
          </a:xfrm>
          <a:prstGeom prst="rect">
            <a:avLst/>
          </a:prstGeom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i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x </a:t>
            </a:r>
            <a:r>
              <a:rPr lang="en-US" altLang="zh-CN" sz="2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微软雅黑" panose="020B0503020204020204" pitchFamily="34" charset="-122"/>
              </a:rPr>
              <a:t>=110</a:t>
            </a:r>
            <a:endParaRPr lang="zh-CN" altLang="en-US" sz="21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9532" y="2413635"/>
            <a:ext cx="67056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解：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78530" y="2385536"/>
            <a:ext cx="67056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解：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05451" y="3922395"/>
            <a:ext cx="67056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解：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112430" y="2203134"/>
            <a:ext cx="842467" cy="719601"/>
            <a:chOff x="3783628" y="4786322"/>
            <a:chExt cx="1123466" cy="959473"/>
          </a:xfrm>
        </p:grpSpPr>
        <p:sp>
          <p:nvSpPr>
            <p:cNvPr id="33799" name="矩形 46"/>
            <p:cNvSpPr/>
            <p:nvPr/>
          </p:nvSpPr>
          <p:spPr>
            <a:xfrm>
              <a:off x="3783628" y="4990752"/>
              <a:ext cx="784954" cy="554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100" i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x </a:t>
              </a:r>
              <a:r>
                <a:rPr lang="en-US" altLang="zh-CN" sz="2100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=</a:t>
              </a:r>
              <a:endParaRPr lang="zh-CN" altLang="en-US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3800" name="TextBox 47"/>
            <p:cNvSpPr txBox="1"/>
            <p:nvPr/>
          </p:nvSpPr>
          <p:spPr>
            <a:xfrm>
              <a:off x="4449203" y="4786322"/>
              <a:ext cx="457891" cy="554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1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</a:t>
              </a:r>
              <a:endParaRPr lang="zh-CN" altLang="en-US" sz="2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3801" name="TextBox 48"/>
            <p:cNvSpPr txBox="1"/>
            <p:nvPr/>
          </p:nvSpPr>
          <p:spPr>
            <a:xfrm>
              <a:off x="4449203" y="5191795"/>
              <a:ext cx="457891" cy="554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1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endParaRPr lang="zh-CN" altLang="en-US" sz="2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 flipV="1">
              <a:off x="4448895" y="5286388"/>
              <a:ext cx="447745" cy="6350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</a:ln>
            <a:effectLst/>
          </p:spPr>
        </p:cxnSp>
      </p:grpSp>
      <p:sp>
        <p:nvSpPr>
          <p:cNvPr id="33818" name="TextBox 4"/>
          <p:cNvSpPr txBox="1"/>
          <p:nvPr/>
        </p:nvSpPr>
        <p:spPr>
          <a:xfrm>
            <a:off x="2222421" y="840344"/>
            <a:ext cx="6113859" cy="45577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3.解方程。</a:t>
            </a:r>
          </a:p>
        </p:txBody>
      </p:sp>
      <p:pic>
        <p:nvPicPr>
          <p:cNvPr id="3" name="图片 2" descr="08f1a0259eee14c4973710d3bc59340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539" y="13812"/>
            <a:ext cx="1797844" cy="125491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2222659" y="1744028"/>
            <a:ext cx="206930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7" name="内容占位符 26">
            <a:hlinkClick r:id="" action="ppaction://ole?verb=0"/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919889"/>
          <a:ext cx="6858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2919889"/>
                        <a:ext cx="685800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53114" y="1657826"/>
          <a:ext cx="1697355" cy="41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7" imgW="889000" imgH="304800" progId="Equation.KSEE3">
                  <p:embed/>
                </p:oleObj>
              </mc:Choice>
              <mc:Fallback>
                <p:oleObj r:id="rId7" imgW="889000" imgH="304800" progId="Equation.KSEE3">
                  <p:embed/>
                  <p:pic>
                    <p:nvPicPr>
                      <p:cNvPr id="0" name="图片 103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3114" y="1657826"/>
                        <a:ext cx="1697355" cy="416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02154" y="1596866"/>
          <a:ext cx="1252061" cy="477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9" imgW="698500" imgH="304800" progId="Equation.KSEE3">
                  <p:embed/>
                </p:oleObj>
              </mc:Choice>
              <mc:Fallback>
                <p:oleObj r:id="rId9" imgW="698500" imgH="304800" progId="Equation.KSEE3">
                  <p:embed/>
                  <p:pic>
                    <p:nvPicPr>
                      <p:cNvPr id="0" name="图片 10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02154" y="1596866"/>
                        <a:ext cx="1252061" cy="477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内容占位符 34">
            <a:hlinkClick r:id="" action="ppaction://ole?verb=0"/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750469" y="3294221"/>
          <a:ext cx="1371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11" imgW="914400" imgH="215900" progId="Equation.KSEE3">
                  <p:embed/>
                </p:oleObj>
              </mc:Choice>
              <mc:Fallback>
                <p:oleObj r:id="rId11" imgW="914400" imgH="215900" progId="Equation.KSEE3">
                  <p:embed/>
                  <p:pic>
                    <p:nvPicPr>
                      <p:cNvPr id="0" name="图片 103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50469" y="3294221"/>
                        <a:ext cx="137160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离页连接符 5"/>
          <p:cNvSpPr/>
          <p:nvPr/>
        </p:nvSpPr>
        <p:spPr>
          <a:xfrm>
            <a:off x="3362325" y="3113723"/>
            <a:ext cx="2754154" cy="1781651"/>
          </a:xfrm>
          <a:prstGeom prst="flowChartOffpageConnector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流程图: 离页连接符 4"/>
          <p:cNvSpPr/>
          <p:nvPr/>
        </p:nvSpPr>
        <p:spPr>
          <a:xfrm>
            <a:off x="5195412" y="1436847"/>
            <a:ext cx="2754154" cy="1781651"/>
          </a:xfrm>
          <a:prstGeom prst="flowChartOffpageConnector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流程图: 离页连接符 2"/>
          <p:cNvSpPr/>
          <p:nvPr/>
        </p:nvSpPr>
        <p:spPr>
          <a:xfrm>
            <a:off x="1452087" y="1445896"/>
            <a:ext cx="2754154" cy="1781651"/>
          </a:xfrm>
          <a:prstGeom prst="flowChartOffpageConnector">
            <a:avLst/>
          </a:prstGeom>
          <a:solidFill>
            <a:srgbClr val="DE002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37034" y="2242900"/>
            <a:ext cx="80391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eaLnBrk="0" hangingPunct="0"/>
            <a:r>
              <a:rPr lang="en-US" altLang="zh-CN" sz="2100" i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 </a:t>
            </a:r>
            <a:r>
              <a:rPr lang="en-US" altLang="zh-CN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=36</a:t>
            </a:r>
            <a:endParaRPr lang="zh-CN" altLang="en-US" sz="21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29565" y="2242900"/>
            <a:ext cx="67056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解：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63553" y="2243852"/>
            <a:ext cx="67056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解：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87140" y="3813096"/>
            <a:ext cx="670560" cy="39147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解：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6353652" y="2090979"/>
            <a:ext cx="843179" cy="719601"/>
            <a:chOff x="3783628" y="4786322"/>
            <a:chExt cx="1122813" cy="959474"/>
          </a:xfrm>
        </p:grpSpPr>
        <p:sp>
          <p:nvSpPr>
            <p:cNvPr id="34831" name="矩形 80"/>
            <p:cNvSpPr/>
            <p:nvPr/>
          </p:nvSpPr>
          <p:spPr>
            <a:xfrm>
              <a:off x="3783628" y="4990751"/>
              <a:ext cx="783835" cy="5540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100" i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x </a:t>
              </a:r>
              <a:r>
                <a:rPr lang="en-US" altLang="zh-CN" sz="2100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=</a:t>
              </a:r>
              <a:endParaRPr lang="zh-CN" altLang="en-US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4832" name="TextBox 81"/>
            <p:cNvSpPr txBox="1"/>
            <p:nvPr/>
          </p:nvSpPr>
          <p:spPr>
            <a:xfrm>
              <a:off x="4449203" y="4786322"/>
              <a:ext cx="457238" cy="5540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1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3</a:t>
              </a:r>
              <a:endParaRPr lang="zh-CN" altLang="en-US" sz="2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4833" name="TextBox 82"/>
            <p:cNvSpPr txBox="1"/>
            <p:nvPr/>
          </p:nvSpPr>
          <p:spPr>
            <a:xfrm>
              <a:off x="4449203" y="5191795"/>
              <a:ext cx="457238" cy="5540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1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4</a:t>
              </a:r>
              <a:endParaRPr lang="zh-CN" altLang="en-US" sz="2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>
            <a:xfrm flipV="1">
              <a:off x="4449533" y="5286387"/>
              <a:ext cx="447107" cy="6350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</a:ln>
            <a:effectLst/>
          </p:spPr>
        </p:cxnSp>
      </p:grpSp>
      <p:grpSp>
        <p:nvGrpSpPr>
          <p:cNvPr id="120" name="组合 119"/>
          <p:cNvGrpSpPr/>
          <p:nvPr/>
        </p:nvGrpSpPr>
        <p:grpSpPr>
          <a:xfrm>
            <a:off x="4462702" y="3660698"/>
            <a:ext cx="1266817" cy="719601"/>
            <a:chOff x="2857814" y="4786322"/>
            <a:chExt cx="2056996" cy="959474"/>
          </a:xfrm>
        </p:grpSpPr>
        <p:sp>
          <p:nvSpPr>
            <p:cNvPr id="121" name="矩形 120"/>
            <p:cNvSpPr/>
            <p:nvPr/>
          </p:nvSpPr>
          <p:spPr>
            <a:xfrm>
              <a:off x="2857814" y="4995871"/>
              <a:ext cx="1443000" cy="554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100" i="1" dirty="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100" i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x</a:t>
              </a:r>
              <a:r>
                <a:rPr lang="en-US" sz="2100" i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100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=</a:t>
              </a:r>
              <a:endParaRPr lang="zh-CN" altLang="en-US" sz="2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845" name="TextBox 121"/>
            <p:cNvSpPr txBox="1"/>
            <p:nvPr/>
          </p:nvSpPr>
          <p:spPr>
            <a:xfrm>
              <a:off x="4099588" y="4786322"/>
              <a:ext cx="815222" cy="5540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1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21</a:t>
              </a:r>
              <a:endParaRPr lang="zh-CN" altLang="en-US" sz="2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4846" name="TextBox 122"/>
            <p:cNvSpPr txBox="1"/>
            <p:nvPr/>
          </p:nvSpPr>
          <p:spPr>
            <a:xfrm>
              <a:off x="4175389" y="5191795"/>
              <a:ext cx="557538" cy="5540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1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4</a:t>
              </a:r>
              <a:endParaRPr lang="zh-CN" altLang="en-US" sz="2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>
            <a:xfrm flipV="1">
              <a:off x="4208996" y="5241937"/>
              <a:ext cx="446688" cy="6350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</a:ln>
            <a:effectLst/>
          </p:spPr>
        </p:cxnSp>
      </p:grpSp>
      <p:sp>
        <p:nvSpPr>
          <p:cNvPr id="34854" name="TextBox 4"/>
          <p:cNvSpPr txBox="1"/>
          <p:nvPr/>
        </p:nvSpPr>
        <p:spPr>
          <a:xfrm>
            <a:off x="2330054" y="840344"/>
            <a:ext cx="6113859" cy="45577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3.解方程。</a:t>
            </a:r>
          </a:p>
        </p:txBody>
      </p:sp>
      <p:pic>
        <p:nvPicPr>
          <p:cNvPr id="2" name="图片 1" descr="2c922fca8d27e68241803df1d46bccc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09974" y="18098"/>
            <a:ext cx="1759744" cy="148399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" name="内容占位符 6">
            <a:hlinkClick r:id="" action="ppaction://ole?verb=0"/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34515" y="1639729"/>
          <a:ext cx="2048828" cy="48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4515" y="1639729"/>
                        <a:ext cx="2048828" cy="483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内容占位符 8">
            <a:hlinkClick r:id="" action="ppaction://ole?verb=0"/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17369" y="1565434"/>
          <a:ext cx="19764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7" imgW="914400" imgH="215900" progId="Equation.KSEE3">
                  <p:embed/>
                </p:oleObj>
              </mc:Choice>
              <mc:Fallback>
                <p:oleObj r:id="rId7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17369" y="1565434"/>
                        <a:ext cx="1976438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90975" y="3188017"/>
          <a:ext cx="1496854" cy="52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9" imgW="584200" imgH="304800" progId="Equation.KSEE3">
                  <p:embed/>
                </p:oleObj>
              </mc:Choice>
              <mc:Fallback>
                <p:oleObj r:id="rId9" imgW="584200" imgH="3048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90975" y="3188017"/>
                        <a:ext cx="1496854" cy="526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82052" y="1183005"/>
            <a:ext cx="6163628" cy="1757699"/>
            <a:chOff x="2256" y="2823"/>
            <a:chExt cx="12942" cy="4395"/>
          </a:xfrm>
        </p:grpSpPr>
        <p:graphicFrame>
          <p:nvGraphicFramePr>
            <p:cNvPr id="44035" name="Object 4"/>
            <p:cNvGraphicFramePr>
              <a:graphicFrameLocks noChangeAspect="1"/>
            </p:cNvGraphicFramePr>
            <p:nvPr/>
          </p:nvGraphicFramePr>
          <p:xfrm>
            <a:off x="4709" y="3831"/>
            <a:ext cx="483" cy="1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r:id="rId3" imgW="152400" imgH="393700" progId="Equation.DSMT4">
                    <p:embed/>
                  </p:oleObj>
                </mc:Choice>
                <mc:Fallback>
                  <p:oleObj r:id="rId3" imgW="152400" imgH="393700" progId="Equation.DSMT4">
                    <p:embed/>
                    <p:pic>
                      <p:nvPicPr>
                        <p:cNvPr id="0" name="图片 31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09" y="3831"/>
                          <a:ext cx="483" cy="12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组合 2"/>
            <p:cNvGrpSpPr/>
            <p:nvPr/>
          </p:nvGrpSpPr>
          <p:grpSpPr>
            <a:xfrm>
              <a:off x="2256" y="2823"/>
              <a:ext cx="12942" cy="4395"/>
              <a:chOff x="335" y="2672"/>
              <a:chExt cx="13788" cy="4010"/>
            </a:xfrm>
          </p:grpSpPr>
          <p:sp>
            <p:nvSpPr>
              <p:cNvPr id="44034" name="TextBox 4"/>
              <p:cNvSpPr txBox="1"/>
              <p:nvPr/>
            </p:nvSpPr>
            <p:spPr>
              <a:xfrm>
                <a:off x="335" y="2672"/>
                <a:ext cx="13788" cy="28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1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4.东湖小区今年拥有电脑的家庭有120户，比去年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21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增加了   ，东湖小区去年拥有电脑的家庭有多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21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少户？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762" y="4260"/>
                <a:ext cx="9336" cy="2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1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下面哪幅图正确表达了题目的意思？</a:t>
                </a:r>
              </a:p>
            </p:txBody>
          </p:sp>
        </p:grpSp>
      </p:grpSp>
      <p:pic>
        <p:nvPicPr>
          <p:cNvPr id="6" name="图片 5" descr="16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01165" y="2382203"/>
            <a:ext cx="5167789" cy="16597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08f1a0259eee14c4973710d3bc59340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07957" y="2797968"/>
            <a:ext cx="2690336" cy="239363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/>
          <p:nvPr/>
        </p:nvSpPr>
        <p:spPr>
          <a:xfrm>
            <a:off x="1606868" y="1125141"/>
            <a:ext cx="6113860" cy="10382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猎豹是陆地上跑的最快的动物，每秒大约跑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31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米，比小汽车的速度快   。小汽车每秒约行驶多少米？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3857149" y="1622823"/>
          <a:ext cx="313135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3" imgW="228600" imgH="393700" progId="Equation.DSMT4">
                  <p:embed/>
                </p:oleObj>
              </mc:Choice>
              <mc:Fallback>
                <p:oleObj r:id="rId3" imgW="228600" imgH="393700" progId="Equation.DSMT4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7149" y="1622823"/>
                        <a:ext cx="313135" cy="5405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719025" y="2302432"/>
            <a:ext cx="3429000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设小汽车每秒行驶</a:t>
            </a:r>
            <a:r>
              <a:rPr lang="en-US" altLang="zh-CN" sz="2100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 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97668" y="3461148"/>
            <a:ext cx="946413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100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=20</a:t>
            </a:r>
            <a:endParaRPr lang="zh-CN" altLang="en-US" sz="2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29314" y="3754042"/>
            <a:ext cx="3670697" cy="39290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答：小汽车每秒约行驶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米。</a:t>
            </a:r>
            <a:endParaRPr lang="zh-CN" altLang="en-US" sz="2100" dirty="0">
              <a:solidFill>
                <a:srgbClr val="FF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3857149" y="2672954"/>
            <a:ext cx="519113" cy="39290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cs typeface="宋体" panose="02010600030101010101" pitchFamily="2" charset="-122"/>
                <a:sym typeface="微软雅黑" panose="020B0503020204020204" pitchFamily="34" charset="-122"/>
              </a:rPr>
              <a:t>11</a:t>
            </a:r>
            <a:endParaRPr lang="zh-CN" altLang="en-US" sz="2100" dirty="0">
              <a:solidFill>
                <a:srgbClr val="FF0000"/>
              </a:solidFill>
              <a:latin typeface="微软雅黑" panose="020B0503020204020204" pitchFamily="34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3857149" y="2994423"/>
            <a:ext cx="519113" cy="39290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cs typeface="宋体" panose="02010600030101010101" pitchFamily="2" charset="-122"/>
                <a:sym typeface="微软雅黑" panose="020B0503020204020204" pitchFamily="34" charset="-122"/>
              </a:rPr>
              <a:t>20</a:t>
            </a:r>
            <a:endParaRPr lang="zh-CN" altLang="en-US" sz="2100" dirty="0">
              <a:solidFill>
                <a:srgbClr val="FF0000"/>
              </a:solidFill>
              <a:latin typeface="微软雅黑" panose="020B0503020204020204" pitchFamily="34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935730" y="3039666"/>
            <a:ext cx="351235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rgbClr val="BBE0E3"/>
          </a:lnRef>
          <a:fillRef idx="0">
            <a:srgbClr val="BBE0E3"/>
          </a:fillRef>
          <a:effectRef idx="0">
            <a:srgbClr val="BBE0E3"/>
          </a:effectRef>
          <a:fontRef idx="minor">
            <a:srgbClr val="000000"/>
          </a:fontRef>
        </p:style>
      </p:cxnSp>
      <p:sp>
        <p:nvSpPr>
          <p:cNvPr id="11" name="矩形 10"/>
          <p:cNvSpPr/>
          <p:nvPr/>
        </p:nvSpPr>
        <p:spPr>
          <a:xfrm>
            <a:off x="3424953" y="2867026"/>
            <a:ext cx="407804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 </a:t>
            </a:r>
            <a:endParaRPr lang="zh-CN" altLang="en-US" sz="2100" dirty="0">
              <a:solidFill>
                <a:srgbClr val="FF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678794" y="2918461"/>
            <a:ext cx="1888979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         =31</a:t>
            </a:r>
            <a:endParaRPr lang="zh-CN" altLang="en-US" sz="2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34578" y="2867026"/>
            <a:ext cx="407804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 </a:t>
            </a:r>
            <a:endParaRPr lang="zh-CN" altLang="en-US" sz="2100" dirty="0">
              <a:solidFill>
                <a:srgbClr val="FF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77bfaf408c54da396917ec621dd9a40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40755" y="2356961"/>
            <a:ext cx="1942624" cy="174879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对象 30"/>
          <p:cNvGraphicFramePr>
            <a:graphicFrameLocks noChangeAspect="1"/>
          </p:cNvGraphicFramePr>
          <p:nvPr/>
        </p:nvGraphicFramePr>
        <p:xfrm>
          <a:off x="2278857" y="1576388"/>
          <a:ext cx="107037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r:id="rId3" imgW="609600" imgH="406400" progId="Equation.DSMT4">
                  <p:embed/>
                </p:oleObj>
              </mc:Choice>
              <mc:Fallback>
                <p:oleObj r:id="rId3" imgW="609600" imgH="406400" progId="Equation.DSMT4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8857" y="1576388"/>
                        <a:ext cx="1070372" cy="714375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30"/>
          <p:cNvGraphicFramePr>
            <a:graphicFrameLocks noChangeAspect="1"/>
          </p:cNvGraphicFramePr>
          <p:nvPr/>
        </p:nvGraphicFramePr>
        <p:xfrm>
          <a:off x="2052638" y="2419350"/>
          <a:ext cx="847725" cy="715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r:id="rId5" imgW="482600" imgH="406400" progId="Equation.DSMT4">
                  <p:embed/>
                </p:oleObj>
              </mc:Choice>
              <mc:Fallback>
                <p:oleObj r:id="rId5" imgW="482600" imgH="406400" progId="Equation.DSMT4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2638" y="2419350"/>
                        <a:ext cx="847725" cy="71556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30"/>
          <p:cNvGraphicFramePr>
            <a:graphicFrameLocks noChangeAspect="1"/>
          </p:cNvGraphicFramePr>
          <p:nvPr/>
        </p:nvGraphicFramePr>
        <p:xfrm>
          <a:off x="2052638" y="3181350"/>
          <a:ext cx="447675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r:id="rId7" imgW="254000" imgH="405765" progId="Equation.DSMT4">
                  <p:embed/>
                </p:oleObj>
              </mc:Choice>
              <mc:Fallback>
                <p:oleObj r:id="rId7" imgW="254000" imgH="405765" progId="Equation.DSMT4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2638" y="3181350"/>
                        <a:ext cx="447675" cy="7119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对象 30"/>
          <p:cNvGraphicFramePr>
            <a:graphicFrameLocks noChangeAspect="1"/>
          </p:cNvGraphicFramePr>
          <p:nvPr/>
        </p:nvGraphicFramePr>
        <p:xfrm>
          <a:off x="3988594" y="1576388"/>
          <a:ext cx="12715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r:id="rId9" imgW="723900" imgH="406400" progId="Equation.DSMT4">
                  <p:embed/>
                </p:oleObj>
              </mc:Choice>
              <mc:Fallback>
                <p:oleObj r:id="rId9" imgW="723900" imgH="406400" progId="Equation.DSMT4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88594" y="1576388"/>
                        <a:ext cx="1271588" cy="7143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30"/>
          <p:cNvGraphicFramePr>
            <a:graphicFrameLocks noChangeAspect="1"/>
          </p:cNvGraphicFramePr>
          <p:nvPr/>
        </p:nvGraphicFramePr>
        <p:xfrm>
          <a:off x="3748088" y="2413398"/>
          <a:ext cx="1226344" cy="71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r:id="rId11" imgW="698500" imgH="406400" progId="Equation.DSMT4">
                  <p:embed/>
                </p:oleObj>
              </mc:Choice>
              <mc:Fallback>
                <p:oleObj r:id="rId11" imgW="698500" imgH="4064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48088" y="2413398"/>
                        <a:ext cx="1226344" cy="7155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30"/>
          <p:cNvGraphicFramePr>
            <a:graphicFrameLocks noChangeAspect="1"/>
          </p:cNvGraphicFramePr>
          <p:nvPr/>
        </p:nvGraphicFramePr>
        <p:xfrm>
          <a:off x="3748088" y="3181350"/>
          <a:ext cx="582216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r:id="rId13" imgW="330200" imgH="406400" progId="Equation.DSMT4">
                  <p:embed/>
                </p:oleObj>
              </mc:Choice>
              <mc:Fallback>
                <p:oleObj r:id="rId13" imgW="330200" imgH="4064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48088" y="3181350"/>
                        <a:ext cx="582216" cy="7119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对象 30"/>
          <p:cNvGraphicFramePr>
            <a:graphicFrameLocks noChangeAspect="1"/>
          </p:cNvGraphicFramePr>
          <p:nvPr/>
        </p:nvGraphicFramePr>
        <p:xfrm>
          <a:off x="5837635" y="1576388"/>
          <a:ext cx="118229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r:id="rId15" imgW="673100" imgH="406400" progId="Equation.DSMT4">
                  <p:embed/>
                </p:oleObj>
              </mc:Choice>
              <mc:Fallback>
                <p:oleObj r:id="rId15" imgW="673100" imgH="4064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37635" y="1576388"/>
                        <a:ext cx="1182290" cy="71437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30"/>
          <p:cNvGraphicFramePr>
            <a:graphicFrameLocks noChangeAspect="1"/>
          </p:cNvGraphicFramePr>
          <p:nvPr/>
        </p:nvGraphicFramePr>
        <p:xfrm>
          <a:off x="5687616" y="2413398"/>
          <a:ext cx="1272778" cy="71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r:id="rId17" imgW="723900" imgH="406400" progId="Equation.DSMT4">
                  <p:embed/>
                </p:oleObj>
              </mc:Choice>
              <mc:Fallback>
                <p:oleObj r:id="rId17" imgW="723900" imgH="4064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87616" y="2413398"/>
                        <a:ext cx="1272778" cy="7155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30"/>
          <p:cNvGraphicFramePr>
            <a:graphicFrameLocks noChangeAspect="1"/>
          </p:cNvGraphicFramePr>
          <p:nvPr/>
        </p:nvGraphicFramePr>
        <p:xfrm>
          <a:off x="5687617" y="3181350"/>
          <a:ext cx="582215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r:id="rId19" imgW="330200" imgH="406400" progId="Equation.DSMT4">
                  <p:embed/>
                </p:oleObj>
              </mc:Choice>
              <mc:Fallback>
                <p:oleObj r:id="rId19" imgW="330200" imgH="4064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87617" y="3181350"/>
                        <a:ext cx="582215" cy="7119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9" name="图片 5" descr="18.png"/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>
          <a:xfrm>
            <a:off x="1701404" y="1662113"/>
            <a:ext cx="215503" cy="31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72f213cf491cd2ee506ea3125cf18e14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7042785" y="13811"/>
            <a:ext cx="2125980" cy="164877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对象 30"/>
          <p:cNvGraphicFramePr>
            <a:graphicFrameLocks noChangeAspect="1"/>
          </p:cNvGraphicFramePr>
          <p:nvPr/>
        </p:nvGraphicFramePr>
        <p:xfrm>
          <a:off x="1906905" y="1468755"/>
          <a:ext cx="1606154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r:id="rId3" imgW="913765" imgH="406400" progId="Equation.DSMT4">
                  <p:embed/>
                </p:oleObj>
              </mc:Choice>
              <mc:Fallback>
                <p:oleObj r:id="rId3" imgW="913765" imgH="4064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905" y="1468755"/>
                        <a:ext cx="1606154" cy="71437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30"/>
          <p:cNvGraphicFramePr>
            <a:graphicFrameLocks noChangeAspect="1"/>
          </p:cNvGraphicFramePr>
          <p:nvPr/>
        </p:nvGraphicFramePr>
        <p:xfrm>
          <a:off x="1729741" y="2311718"/>
          <a:ext cx="1783556" cy="715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r:id="rId5" imgW="1015365" imgH="406400" progId="Equation.DSMT4">
                  <p:embed/>
                </p:oleObj>
              </mc:Choice>
              <mc:Fallback>
                <p:oleObj r:id="rId5" imgW="1015365" imgH="4064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9741" y="2311718"/>
                        <a:ext cx="1783556" cy="71556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0"/>
          <p:cNvGraphicFramePr>
            <a:graphicFrameLocks noChangeAspect="1"/>
          </p:cNvGraphicFramePr>
          <p:nvPr/>
        </p:nvGraphicFramePr>
        <p:xfrm>
          <a:off x="1783556" y="3073718"/>
          <a:ext cx="582216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r:id="rId7" imgW="330200" imgH="406400" progId="Equation.DSMT4">
                  <p:embed/>
                </p:oleObj>
              </mc:Choice>
              <mc:Fallback>
                <p:oleObj r:id="rId7" imgW="330200" imgH="4064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3556" y="3073718"/>
                        <a:ext cx="582216" cy="7119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对象 30"/>
          <p:cNvGraphicFramePr>
            <a:graphicFrameLocks noChangeAspect="1"/>
          </p:cNvGraphicFramePr>
          <p:nvPr/>
        </p:nvGraphicFramePr>
        <p:xfrm>
          <a:off x="3901441" y="1468755"/>
          <a:ext cx="171807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r:id="rId9" imgW="977265" imgH="406400" progId="Equation.DSMT4">
                  <p:embed/>
                </p:oleObj>
              </mc:Choice>
              <mc:Fallback>
                <p:oleObj r:id="rId9" imgW="977265" imgH="4064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01441" y="1468755"/>
                        <a:ext cx="1718072" cy="714375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30"/>
          <p:cNvGraphicFramePr>
            <a:graphicFrameLocks noChangeAspect="1"/>
          </p:cNvGraphicFramePr>
          <p:nvPr/>
        </p:nvGraphicFramePr>
        <p:xfrm>
          <a:off x="3899774" y="2305765"/>
          <a:ext cx="1002506" cy="71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r:id="rId11" imgW="571500" imgH="406400" progId="Equation.DSMT4">
                  <p:embed/>
                </p:oleObj>
              </mc:Choice>
              <mc:Fallback>
                <p:oleObj r:id="rId11" imgW="571500" imgH="406400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99774" y="2305765"/>
                        <a:ext cx="1002506" cy="7155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30"/>
          <p:cNvGraphicFramePr>
            <a:graphicFrameLocks noChangeAspect="1"/>
          </p:cNvGraphicFramePr>
          <p:nvPr/>
        </p:nvGraphicFramePr>
        <p:xfrm>
          <a:off x="4007406" y="3338275"/>
          <a:ext cx="358378" cy="28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r:id="rId13" imgW="203200" imgH="165100" progId="Equation.DSMT4">
                  <p:embed/>
                </p:oleObj>
              </mc:Choice>
              <mc:Fallback>
                <p:oleObj r:id="rId13" imgW="203200" imgH="1651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07406" y="3338275"/>
                        <a:ext cx="358378" cy="2893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对象 30"/>
          <p:cNvGraphicFramePr>
            <a:graphicFrameLocks noChangeAspect="1"/>
          </p:cNvGraphicFramePr>
          <p:nvPr/>
        </p:nvGraphicFramePr>
        <p:xfrm>
          <a:off x="5799296" y="1468755"/>
          <a:ext cx="147732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r:id="rId15" imgW="774065" imgH="406400" progId="Equation.DSMT4">
                  <p:embed/>
                </p:oleObj>
              </mc:Choice>
              <mc:Fallback>
                <p:oleObj r:id="rId15" imgW="774065" imgH="4064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99296" y="1468755"/>
                        <a:ext cx="1477328" cy="714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30"/>
          <p:cNvGraphicFramePr>
            <a:graphicFrameLocks noChangeAspect="1"/>
          </p:cNvGraphicFramePr>
          <p:nvPr/>
        </p:nvGraphicFramePr>
        <p:xfrm>
          <a:off x="5932646" y="2251949"/>
          <a:ext cx="915591" cy="71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r:id="rId17" imgW="520700" imgH="406400" progId="Equation.DSMT4">
                  <p:embed/>
                </p:oleObj>
              </mc:Choice>
              <mc:Fallback>
                <p:oleObj r:id="rId17" imgW="520700" imgH="4064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32646" y="2251949"/>
                        <a:ext cx="915591" cy="7155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30"/>
          <p:cNvGraphicFramePr>
            <a:graphicFrameLocks noChangeAspect="1"/>
          </p:cNvGraphicFramePr>
          <p:nvPr/>
        </p:nvGraphicFramePr>
        <p:xfrm>
          <a:off x="5986463" y="3114199"/>
          <a:ext cx="851297" cy="31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r:id="rId19" imgW="481965" imgH="177800" progId="Equation.DSMT4">
                  <p:embed/>
                </p:oleObj>
              </mc:Choice>
              <mc:Fallback>
                <p:oleObj r:id="rId19" imgW="481965" imgH="1778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86463" y="3114199"/>
                        <a:ext cx="851297" cy="3119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30"/>
          <p:cNvGraphicFramePr>
            <a:graphicFrameLocks noChangeAspect="1"/>
          </p:cNvGraphicFramePr>
          <p:nvPr/>
        </p:nvGraphicFramePr>
        <p:xfrm>
          <a:off x="6040279" y="3608308"/>
          <a:ext cx="62746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r:id="rId21" imgW="355600" imgH="165100" progId="Equation.DSMT4">
                  <p:embed/>
                </p:oleObj>
              </mc:Choice>
              <mc:Fallback>
                <p:oleObj r:id="rId21" imgW="355600" imgH="165100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40279" y="3608308"/>
                        <a:ext cx="627460" cy="290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72f213cf491cd2ee506ea3125cf18e14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>
            <a:off x="7042785" y="13811"/>
            <a:ext cx="2125980" cy="164877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24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4"/>
          <p:cNvSpPr txBox="1"/>
          <p:nvPr/>
        </p:nvSpPr>
        <p:spPr>
          <a:xfrm>
            <a:off x="834152" y="1178957"/>
            <a:ext cx="6723459" cy="45600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学校举行手工制作作品大奖赛，共收到手工作品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240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件。</a:t>
            </a:r>
          </a:p>
        </p:txBody>
      </p:sp>
      <p:sp>
        <p:nvSpPr>
          <p:cNvPr id="50179" name="TextBox 4"/>
          <p:cNvSpPr txBox="1"/>
          <p:nvPr/>
        </p:nvSpPr>
        <p:spPr>
          <a:xfrm>
            <a:off x="914163" y="1524239"/>
            <a:ext cx="2631281" cy="4572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⑴把下表填写完整。</a:t>
            </a:r>
          </a:p>
        </p:txBody>
      </p:sp>
      <p:pic>
        <p:nvPicPr>
          <p:cNvPr id="50180" name="图片 5" descr="19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92229" y="1766411"/>
            <a:ext cx="4052411" cy="1782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1" name="TextBox 6"/>
          <p:cNvSpPr txBox="1"/>
          <p:nvPr/>
        </p:nvSpPr>
        <p:spPr>
          <a:xfrm>
            <a:off x="914163" y="3500438"/>
            <a:ext cx="5731669" cy="4572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⑵获奖作品占收到的作品总数的几分之几？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5801678" y="2217182"/>
            <a:ext cx="896541" cy="36861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1500" dirty="0">
                <a:solidFill>
                  <a:srgbClr val="FF3C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10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5854304" y="3064669"/>
            <a:ext cx="896540" cy="36861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1500" dirty="0">
                <a:solidFill>
                  <a:srgbClr val="FF3C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30</a:t>
            </a:r>
          </a:p>
        </p:txBody>
      </p:sp>
      <p:graphicFrame>
        <p:nvGraphicFramePr>
          <p:cNvPr id="9" name="对象 52"/>
          <p:cNvGraphicFramePr>
            <a:graphicFrameLocks noChangeAspect="1"/>
          </p:cNvGraphicFramePr>
          <p:nvPr/>
        </p:nvGraphicFramePr>
        <p:xfrm>
          <a:off x="2885599" y="3814763"/>
          <a:ext cx="2455069" cy="71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r:id="rId4" imgW="1396365" imgH="406400" progId="Equation.DSMT4">
                  <p:embed/>
                </p:oleObj>
              </mc:Choice>
              <mc:Fallback>
                <p:oleObj r:id="rId4" imgW="1396365" imgH="406400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5599" y="3814763"/>
                        <a:ext cx="2455069" cy="7131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组合 8"/>
          <p:cNvGrpSpPr/>
          <p:nvPr/>
        </p:nvGrpSpPr>
        <p:grpSpPr>
          <a:xfrm>
            <a:off x="1445419" y="1229916"/>
            <a:ext cx="6113860" cy="1255728"/>
            <a:chOff x="492125" y="1500188"/>
            <a:chExt cx="8151813" cy="1674362"/>
          </a:xfrm>
        </p:grpSpPr>
        <p:sp>
          <p:nvSpPr>
            <p:cNvPr id="52227" name="TextBox 4"/>
            <p:cNvSpPr txBox="1"/>
            <p:nvPr/>
          </p:nvSpPr>
          <p:spPr>
            <a:xfrm>
              <a:off x="492125" y="1500188"/>
              <a:ext cx="8151813" cy="16743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8.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有一项工程要铺设一条电缆线，第一周铺设了全</a:t>
              </a:r>
              <a:endPara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长的   ，第二周铺设了全长的   ，还剩</a:t>
              </a: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220km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没有铺，这条电缆线全长有多少千米？</a:t>
              </a:r>
            </a:p>
          </p:txBody>
        </p:sp>
        <p:graphicFrame>
          <p:nvGraphicFramePr>
            <p:cNvPr id="52228" name="Object 2"/>
            <p:cNvGraphicFramePr>
              <a:graphicFrameLocks noChangeAspect="1"/>
            </p:cNvGraphicFramePr>
            <p:nvPr/>
          </p:nvGraphicFramePr>
          <p:xfrm>
            <a:off x="1738620" y="1920428"/>
            <a:ext cx="278705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5" r:id="rId3" imgW="152400" imgH="393700" progId="Equation.DSMT4">
                    <p:embed/>
                  </p:oleObj>
                </mc:Choice>
                <mc:Fallback>
                  <p:oleObj r:id="rId3" imgW="152400" imgH="393700" progId="Equation.DSMT4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38620" y="1920428"/>
                          <a:ext cx="278705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29" name="Object 3"/>
            <p:cNvGraphicFramePr>
              <a:graphicFrameLocks noChangeAspect="1"/>
            </p:cNvGraphicFramePr>
            <p:nvPr/>
          </p:nvGraphicFramePr>
          <p:xfrm>
            <a:off x="5857884" y="1920428"/>
            <a:ext cx="255482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6" r:id="rId5" imgW="139700" imgH="393700" progId="Equation.DSMT4">
                    <p:embed/>
                  </p:oleObj>
                </mc:Choice>
                <mc:Fallback>
                  <p:oleObj r:id="rId5" imgW="139700" imgH="393700" progId="Equation.DSMT4">
                    <p:embed/>
                    <p:pic>
                      <p:nvPicPr>
                        <p:cNvPr id="0" name="图片 309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57884" y="1920428"/>
                          <a:ext cx="255482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5"/>
          <p:cNvSpPr txBox="1"/>
          <p:nvPr/>
        </p:nvSpPr>
        <p:spPr>
          <a:xfrm>
            <a:off x="2399110" y="3963591"/>
            <a:ext cx="4073128" cy="48934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答：这条电缆线全长有</a:t>
            </a:r>
            <a:r>
              <a:rPr lang="en-US" altLang="zh-CN" sz="2100" b="1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400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千米。</a:t>
            </a:r>
          </a:p>
        </p:txBody>
      </p:sp>
      <p:sp>
        <p:nvSpPr>
          <p:cNvPr id="29" name="TextBox 5"/>
          <p:cNvSpPr txBox="1"/>
          <p:nvPr/>
        </p:nvSpPr>
        <p:spPr>
          <a:xfrm>
            <a:off x="1645682" y="2433638"/>
            <a:ext cx="4199334" cy="48815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解：设这条电缆线全长有</a:t>
            </a: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千米。</a:t>
            </a:r>
          </a:p>
        </p:txBody>
      </p:sp>
      <p:graphicFrame>
        <p:nvGraphicFramePr>
          <p:cNvPr id="30" name="对象 52"/>
          <p:cNvGraphicFramePr>
            <a:graphicFrameLocks noChangeAspect="1"/>
          </p:cNvGraphicFramePr>
          <p:nvPr/>
        </p:nvGraphicFramePr>
        <p:xfrm>
          <a:off x="2900601" y="2913460"/>
          <a:ext cx="2321719" cy="71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r:id="rId7" imgW="1320165" imgH="406400" progId="Equation.DSMT4">
                  <p:embed/>
                </p:oleObj>
              </mc:Choice>
              <mc:Fallback>
                <p:oleObj r:id="rId7" imgW="1320165" imgH="4064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00601" y="2913460"/>
                        <a:ext cx="2321719" cy="71318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52"/>
          <p:cNvGraphicFramePr>
            <a:graphicFrameLocks noChangeAspect="1"/>
          </p:cNvGraphicFramePr>
          <p:nvPr/>
        </p:nvGraphicFramePr>
        <p:xfrm>
          <a:off x="3876199" y="3586163"/>
          <a:ext cx="915591" cy="31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r:id="rId9" imgW="520065" imgH="177800" progId="Equation.DSMT4">
                  <p:embed/>
                </p:oleObj>
              </mc:Choice>
              <mc:Fallback>
                <p:oleObj r:id="rId9" imgW="520065" imgH="177800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76199" y="3586163"/>
                        <a:ext cx="915591" cy="3119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 descr="2c922fca8d27e68241803df1d46bccc5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349491" y="952"/>
            <a:ext cx="1977866" cy="154400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8" name="图片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151" name="TextBox 17"/>
          <p:cNvSpPr txBox="1"/>
          <p:nvPr/>
        </p:nvSpPr>
        <p:spPr>
          <a:xfrm>
            <a:off x="1936444" y="1553848"/>
            <a:ext cx="52671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spc="7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1800" b="1" spc="7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014889" y="1206341"/>
            <a:ext cx="7118033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利用方程解决与分数运算有关的实际问题。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4889" y="1824038"/>
            <a:ext cx="776478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学习难点：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如何根据题意，找出等量关系。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4889" y="2441734"/>
            <a:ext cx="7110889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审清题意，运用画图的方法帮助找出等量关系，根据等量关系列出方程，解决问题。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14889" y="3474720"/>
            <a:ext cx="7765256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学具准备：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直尺、答题纸，调查自己家近两个月的用水情况。 </a:t>
            </a: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70834" y="7144"/>
            <a:ext cx="1414463" cy="82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</a:p>
        </p:txBody>
      </p:sp>
      <p:pic>
        <p:nvPicPr>
          <p:cNvPr id="8" name="图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67" y="970568"/>
            <a:ext cx="6522720" cy="29489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2003" y="33982"/>
            <a:ext cx="7659995" cy="511907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210269" y="2774217"/>
              <a:ext cx="7771459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spc="-113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谢谢观看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121" y="304724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140493" y="1792073"/>
            <a:ext cx="938213" cy="866775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2272204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情景引入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157020" y="2967730"/>
            <a:ext cx="938213" cy="866775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2288730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互动新授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874838" y="1792073"/>
            <a:ext cx="938213" cy="866775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5" y="1949984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3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5971441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5" action="ppaction://hlinksldjump"/>
              </a:rPr>
              <a:t>巩固扩展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874838" y="2967730"/>
            <a:ext cx="938213" cy="866775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5971441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6" action="ppaction://hlinksldjump"/>
              </a:rPr>
              <a:t>课堂小结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304241" y="1596760"/>
            <a:ext cx="964096" cy="4318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52613" y="1668251"/>
            <a:ext cx="72555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0632" y="1314927"/>
            <a:ext cx="3109436" cy="265318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indent="450850">
              <a:lnSpc>
                <a:spcPct val="14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水是工业的命脉，是生命的源泉，设立世界水日，目的就是让人们保护水资源，节约用水。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758440" y="129064"/>
            <a:ext cx="3318510" cy="1108234"/>
            <a:chOff x="5792" y="271"/>
            <a:chExt cx="6968" cy="2327"/>
          </a:xfrm>
        </p:grpSpPr>
        <p:pic>
          <p:nvPicPr>
            <p:cNvPr id="13" name="图片 12" descr="download_b42543bd7e76cb24b57942a592991bd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792" y="271"/>
              <a:ext cx="6968" cy="2327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9047" y="1300"/>
              <a:ext cx="1106" cy="10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7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水</a:t>
              </a:r>
            </a:p>
          </p:txBody>
        </p:sp>
      </p:grpSp>
      <p:pic>
        <p:nvPicPr>
          <p:cNvPr id="4" name="图片 3" descr="QQ截图2019040909100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0092" y="1291114"/>
            <a:ext cx="3504724" cy="2808446"/>
          </a:xfrm>
          <a:prstGeom prst="rect">
            <a:avLst/>
          </a:prstGeom>
        </p:spPr>
      </p:pic>
      <p:pic>
        <p:nvPicPr>
          <p:cNvPr id="12" name="图片 11" descr="download_b3cfc896a4dc706ad05cbfedbd43327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45141" y="9525"/>
            <a:ext cx="2239328" cy="13735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  <p:pic>
        <p:nvPicPr>
          <p:cNvPr id="8" name="图片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e74c5e9e27ad746d55fba4356ca86c7c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2651761" y="10478"/>
            <a:ext cx="3955256" cy="13101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67514" y="829152"/>
            <a:ext cx="3389948" cy="437674"/>
          </a:xfrm>
          <a:prstGeom prst="rect">
            <a:avLst/>
          </a:prstGeom>
          <a:solidFill>
            <a:srgbClr val="FF9B0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dist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创设情境，初步感知</a:t>
            </a:r>
          </a:p>
        </p:txBody>
      </p:sp>
      <p:pic>
        <p:nvPicPr>
          <p:cNvPr id="19457" name="图片 27" descr="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6397" y="1827610"/>
            <a:ext cx="2174081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31" descr="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80409" y="1739741"/>
            <a:ext cx="728663" cy="173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43"/>
          <p:cNvSpPr txBox="1"/>
          <p:nvPr/>
        </p:nvSpPr>
        <p:spPr>
          <a:xfrm>
            <a:off x="1058467" y="1346121"/>
            <a:ext cx="6230540" cy="4732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八月份用水多少吨？说说你是如何思考的。</a:t>
            </a:r>
          </a:p>
        </p:txBody>
      </p:sp>
      <p:sp>
        <p:nvSpPr>
          <p:cNvPr id="13" name="TextBox 43"/>
          <p:cNvSpPr txBox="1"/>
          <p:nvPr/>
        </p:nvSpPr>
        <p:spPr>
          <a:xfrm>
            <a:off x="1495664" y="3604260"/>
            <a:ext cx="6230540" cy="4732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你能找到等量关系吗？画一画，想一想。</a:t>
            </a:r>
          </a:p>
        </p:txBody>
      </p:sp>
      <p:pic>
        <p:nvPicPr>
          <p:cNvPr id="3" name="图片 28" descr="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17795" y="2941083"/>
            <a:ext cx="942975" cy="8441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31" descr="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80409" y="2105501"/>
            <a:ext cx="728663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2" descr="4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48476" y="1870234"/>
            <a:ext cx="2007394" cy="1003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945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e74c5e9e27ad746d55fba4356ca86c7c"/>
          <p:cNvPicPr>
            <a:picLocks noGrp="1" noChangeAspect="1"/>
          </p:cNvPicPr>
          <p:nvPr>
            <p:ph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2610326" y="103346"/>
            <a:ext cx="4222433" cy="11268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75146" y="775335"/>
            <a:ext cx="3389948" cy="437674"/>
          </a:xfrm>
          <a:prstGeom prst="rect">
            <a:avLst/>
          </a:prstGeom>
          <a:solidFill>
            <a:srgbClr val="FF9B0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dist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画图理解，深入探究</a:t>
            </a:r>
          </a:p>
        </p:txBody>
      </p:sp>
      <p:pic>
        <p:nvPicPr>
          <p:cNvPr id="14337" name="图片 27" descr="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17082" y="1218486"/>
            <a:ext cx="1794272" cy="11941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图片 31" descr="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89458" y="1394222"/>
            <a:ext cx="467916" cy="1113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32" descr="4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109925" y="1501855"/>
            <a:ext cx="1696640" cy="848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1934766" y="2343151"/>
            <a:ext cx="675084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八月</a:t>
            </a:r>
          </a:p>
        </p:txBody>
      </p:sp>
      <p:grpSp>
        <p:nvGrpSpPr>
          <p:cNvPr id="3" name="组合 30"/>
          <p:cNvGrpSpPr/>
          <p:nvPr/>
        </p:nvGrpSpPr>
        <p:grpSpPr>
          <a:xfrm>
            <a:off x="2845594" y="2496741"/>
            <a:ext cx="3780235" cy="141684"/>
            <a:chOff x="2977277" y="3468539"/>
            <a:chExt cx="4320000" cy="189885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2977277" y="3642467"/>
              <a:ext cx="4320000" cy="159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>
            <a:xfrm>
              <a:off x="2981359" y="3478113"/>
              <a:ext cx="0" cy="180311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" name="直接连接符 29"/>
            <p:cNvCxnSpPr/>
            <p:nvPr/>
          </p:nvCxnSpPr>
          <p:spPr>
            <a:xfrm>
              <a:off x="7286392" y="3468539"/>
              <a:ext cx="0" cy="180311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cxnSp>
        <p:nvCxnSpPr>
          <p:cNvPr id="31" name="直接连接符 30"/>
          <p:cNvCxnSpPr/>
          <p:nvPr/>
        </p:nvCxnSpPr>
        <p:spPr>
          <a:xfrm>
            <a:off x="3370660" y="2496741"/>
            <a:ext cx="0" cy="13454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>
            <a:off x="4446985" y="2484835"/>
            <a:ext cx="0" cy="13573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3" name="左大括号 32"/>
          <p:cNvSpPr/>
          <p:nvPr/>
        </p:nvSpPr>
        <p:spPr>
          <a:xfrm rot="16200000" flipV="1">
            <a:off x="4632127" y="976908"/>
            <a:ext cx="234554" cy="3752850"/>
          </a:xfrm>
          <a:prstGeom prst="leftBrace">
            <a:avLst>
              <a:gd name="adj1" fmla="val 45759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34766" y="3227785"/>
            <a:ext cx="675084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九月</a:t>
            </a:r>
          </a:p>
        </p:txBody>
      </p:sp>
      <p:cxnSp>
        <p:nvCxnSpPr>
          <p:cNvPr id="40" name="直接连接符 39"/>
          <p:cNvCxnSpPr/>
          <p:nvPr/>
        </p:nvCxnSpPr>
        <p:spPr>
          <a:xfrm rot="5400000">
            <a:off x="5673329" y="3031331"/>
            <a:ext cx="809625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</a:ln>
          <a:effectLst/>
        </p:spPr>
      </p:cxnSp>
      <p:cxnSp>
        <p:nvCxnSpPr>
          <p:cNvPr id="41" name="直接连接符 40"/>
          <p:cNvCxnSpPr/>
          <p:nvPr/>
        </p:nvCxnSpPr>
        <p:spPr>
          <a:xfrm>
            <a:off x="3917156" y="2499122"/>
            <a:ext cx="0" cy="13454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2" name="直接连接符 41"/>
          <p:cNvCxnSpPr/>
          <p:nvPr/>
        </p:nvCxnSpPr>
        <p:spPr>
          <a:xfrm>
            <a:off x="4986338" y="2484835"/>
            <a:ext cx="0" cy="13454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grpSp>
        <p:nvGrpSpPr>
          <p:cNvPr id="5" name="组合 58"/>
          <p:cNvGrpSpPr/>
          <p:nvPr/>
        </p:nvGrpSpPr>
        <p:grpSpPr>
          <a:xfrm>
            <a:off x="6086475" y="2507456"/>
            <a:ext cx="539354" cy="134541"/>
            <a:chOff x="6803204" y="4186933"/>
            <a:chExt cx="719841" cy="179387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6803204" y="4358382"/>
              <a:ext cx="719841" cy="0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dash"/>
            </a:ln>
            <a:effectLst/>
          </p:spPr>
        </p:cxnSp>
        <p:cxnSp>
          <p:nvCxnSpPr>
            <p:cNvPr id="45" name="直接连接符 44"/>
            <p:cNvCxnSpPr/>
            <p:nvPr/>
          </p:nvCxnSpPr>
          <p:spPr bwMode="auto">
            <a:xfrm>
              <a:off x="7518277" y="4186933"/>
              <a:ext cx="0" cy="17938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46" name="左大括号 45"/>
          <p:cNvSpPr/>
          <p:nvPr/>
        </p:nvSpPr>
        <p:spPr>
          <a:xfrm rot="5400000">
            <a:off x="6271617" y="3058121"/>
            <a:ext cx="161925" cy="513160"/>
          </a:xfrm>
          <a:prstGeom prst="leftBrace">
            <a:avLst>
              <a:gd name="adj1" fmla="val 45759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0" name="左大括号 49"/>
          <p:cNvSpPr/>
          <p:nvPr/>
        </p:nvSpPr>
        <p:spPr>
          <a:xfrm rot="16200000" flipV="1">
            <a:off x="4354711" y="2117527"/>
            <a:ext cx="234554" cy="3212306"/>
          </a:xfrm>
          <a:prstGeom prst="leftBrace">
            <a:avLst>
              <a:gd name="adj1" fmla="val 45759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21944" y="3812381"/>
            <a:ext cx="784622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5524500" y="2490788"/>
            <a:ext cx="0" cy="13454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5" name="直接连接符 54"/>
          <p:cNvCxnSpPr/>
          <p:nvPr/>
        </p:nvCxnSpPr>
        <p:spPr>
          <a:xfrm>
            <a:off x="6082904" y="2497931"/>
            <a:ext cx="0" cy="13454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6" name="直接连接符 55"/>
          <p:cNvCxnSpPr/>
          <p:nvPr/>
        </p:nvCxnSpPr>
        <p:spPr>
          <a:xfrm>
            <a:off x="3371850" y="2520554"/>
            <a:ext cx="0" cy="13454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7" name="直接连接符 56"/>
          <p:cNvCxnSpPr/>
          <p:nvPr/>
        </p:nvCxnSpPr>
        <p:spPr>
          <a:xfrm>
            <a:off x="4448175" y="2508648"/>
            <a:ext cx="0" cy="13573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8" name="直接连接符 57"/>
          <p:cNvCxnSpPr/>
          <p:nvPr/>
        </p:nvCxnSpPr>
        <p:spPr>
          <a:xfrm>
            <a:off x="3919538" y="2522935"/>
            <a:ext cx="0" cy="13454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9" name="直接连接符 58"/>
          <p:cNvCxnSpPr/>
          <p:nvPr/>
        </p:nvCxnSpPr>
        <p:spPr>
          <a:xfrm>
            <a:off x="4988719" y="2508647"/>
            <a:ext cx="0" cy="13454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0" name="直接连接符 59"/>
          <p:cNvCxnSpPr/>
          <p:nvPr/>
        </p:nvCxnSpPr>
        <p:spPr>
          <a:xfrm>
            <a:off x="5526881" y="2514600"/>
            <a:ext cx="0" cy="13454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grpSp>
        <p:nvGrpSpPr>
          <p:cNvPr id="6" name="组合 30"/>
          <p:cNvGrpSpPr/>
          <p:nvPr/>
        </p:nvGrpSpPr>
        <p:grpSpPr>
          <a:xfrm>
            <a:off x="2847976" y="2503885"/>
            <a:ext cx="3240881" cy="141684"/>
            <a:chOff x="2977277" y="3468539"/>
            <a:chExt cx="4320000" cy="189885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977277" y="3642467"/>
              <a:ext cx="4320000" cy="159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8" name="直接连接符 37"/>
            <p:cNvCxnSpPr/>
            <p:nvPr/>
          </p:nvCxnSpPr>
          <p:spPr>
            <a:xfrm>
              <a:off x="2982039" y="3478113"/>
              <a:ext cx="0" cy="180311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9" name="直接连接符 38"/>
            <p:cNvCxnSpPr/>
            <p:nvPr/>
          </p:nvCxnSpPr>
          <p:spPr>
            <a:xfrm>
              <a:off x="7286168" y="3468539"/>
              <a:ext cx="0" cy="180311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7" name="组合 60"/>
          <p:cNvGrpSpPr/>
          <p:nvPr/>
        </p:nvGrpSpPr>
        <p:grpSpPr>
          <a:xfrm>
            <a:off x="5566172" y="2805113"/>
            <a:ext cx="1619250" cy="485775"/>
            <a:chOff x="5476875" y="3754881"/>
            <a:chExt cx="2159000" cy="648000"/>
          </a:xfrm>
        </p:grpSpPr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>
              <a:off x="5476875" y="3837469"/>
              <a:ext cx="2159000" cy="5542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100" spc="-225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比八月节约</a:t>
              </a:r>
            </a:p>
          </p:txBody>
        </p:sp>
        <p:graphicFrame>
          <p:nvGraphicFramePr>
            <p:cNvPr id="14371" name="Object 3"/>
            <p:cNvGraphicFramePr>
              <a:graphicFrameLocks noChangeAspect="1"/>
            </p:cNvGraphicFramePr>
            <p:nvPr/>
          </p:nvGraphicFramePr>
          <p:xfrm>
            <a:off x="7165797" y="3754881"/>
            <a:ext cx="250835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r:id="rId8" imgW="152400" imgH="393700" progId="Equation.DSMT4">
                    <p:embed/>
                  </p:oleObj>
                </mc:Choice>
                <mc:Fallback>
                  <p:oleObj r:id="rId8" imgW="152400" imgH="3937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165797" y="3754881"/>
                          <a:ext cx="250835" cy="64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TextBox 61"/>
          <p:cNvSpPr txBox="1"/>
          <p:nvPr/>
        </p:nvSpPr>
        <p:spPr>
          <a:xfrm>
            <a:off x="4471988" y="2893219"/>
            <a:ext cx="784622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</a:t>
            </a:r>
          </a:p>
        </p:txBody>
      </p:sp>
      <p:sp>
        <p:nvSpPr>
          <p:cNvPr id="8" name="矩形 7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3099 L 0.00052 0.167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705 L 0.00156 0.1634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913 L 0.00156 0.165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705 L 0.00156 0.1634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913 L 0.00156 0.1655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705 L 0.00156 0.163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2867 L 4.44444E-6 0.1650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/>
      <p:bldP spid="33" grpId="0" animBg="1"/>
      <p:bldP spid="35" grpId="0"/>
      <p:bldP spid="46" grpId="0" bldLvl="0" animBg="1"/>
      <p:bldP spid="50" grpId="0" bldLvl="0" animBg="1"/>
      <p:bldP spid="5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e74c5e9e27ad746d55fba4356ca86c7c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2120741" y="35719"/>
            <a:ext cx="4976813" cy="11772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97517" y="721519"/>
            <a:ext cx="3437573" cy="437674"/>
          </a:xfrm>
          <a:prstGeom prst="rect">
            <a:avLst/>
          </a:prstGeom>
          <a:solidFill>
            <a:srgbClr val="FF9B0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dist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分清关系，尝试解答</a:t>
            </a:r>
          </a:p>
        </p:txBody>
      </p:sp>
      <p:grpSp>
        <p:nvGrpSpPr>
          <p:cNvPr id="27650" name="组合 30"/>
          <p:cNvGrpSpPr/>
          <p:nvPr/>
        </p:nvGrpSpPr>
        <p:grpSpPr>
          <a:xfrm>
            <a:off x="2650808" y="1326832"/>
            <a:ext cx="3832860" cy="141923"/>
            <a:chOff x="2977277" y="3468539"/>
            <a:chExt cx="4320000" cy="189885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2977277" y="3642467"/>
              <a:ext cx="4320000" cy="1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981358" y="3478113"/>
              <a:ext cx="0" cy="1803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286392" y="3468539"/>
              <a:ext cx="0" cy="1803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7" name="TextBox 34"/>
          <p:cNvSpPr txBox="1"/>
          <p:nvPr/>
        </p:nvSpPr>
        <p:spPr>
          <a:xfrm>
            <a:off x="1767840" y="2374106"/>
            <a:ext cx="684848" cy="284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九月</a:t>
            </a:r>
          </a:p>
        </p:txBody>
      </p:sp>
      <p:grpSp>
        <p:nvGrpSpPr>
          <p:cNvPr id="27661" name="组合 58"/>
          <p:cNvGrpSpPr/>
          <p:nvPr/>
        </p:nvGrpSpPr>
        <p:grpSpPr>
          <a:xfrm>
            <a:off x="5918835" y="2539841"/>
            <a:ext cx="547688" cy="134303"/>
            <a:chOff x="6803204" y="4186933"/>
            <a:chExt cx="719841" cy="179387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6803204" y="4358383"/>
              <a:ext cx="719841" cy="0"/>
            </a:xfrm>
            <a:prstGeom prst="line">
              <a:avLst/>
            </a:prstGeom>
            <a:ln w="2857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 bwMode="auto">
            <a:xfrm>
              <a:off x="7518288" y="4186933"/>
              <a:ext cx="0" cy="179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左大括号 45"/>
          <p:cNvSpPr/>
          <p:nvPr/>
        </p:nvSpPr>
        <p:spPr>
          <a:xfrm rot="5400000">
            <a:off x="6109335" y="2201228"/>
            <a:ext cx="161925" cy="520065"/>
          </a:xfrm>
          <a:prstGeom prst="leftBrace">
            <a:avLst>
              <a:gd name="adj1" fmla="val 45759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0" name="左大括号 49"/>
          <p:cNvSpPr/>
          <p:nvPr/>
        </p:nvSpPr>
        <p:spPr>
          <a:xfrm rot="16200000" flipV="1">
            <a:off x="4192429" y="1241584"/>
            <a:ext cx="234791" cy="3257550"/>
          </a:xfrm>
          <a:prstGeom prst="leftBrace">
            <a:avLst>
              <a:gd name="adj1" fmla="val 45759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666" name="TextBox 50"/>
          <p:cNvSpPr txBox="1"/>
          <p:nvPr/>
        </p:nvSpPr>
        <p:spPr>
          <a:xfrm>
            <a:off x="3910489" y="2897029"/>
            <a:ext cx="795338" cy="284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1767840" y="1271588"/>
            <a:ext cx="4702492" cy="476250"/>
            <a:chOff x="3712" y="2670"/>
            <a:chExt cx="9874" cy="1000"/>
          </a:xfrm>
        </p:grpSpPr>
        <p:sp>
          <p:nvSpPr>
            <p:cNvPr id="27649" name="TextBox 25"/>
            <p:cNvSpPr txBox="1"/>
            <p:nvPr/>
          </p:nvSpPr>
          <p:spPr>
            <a:xfrm>
              <a:off x="3712" y="2670"/>
              <a:ext cx="1438" cy="6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八月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6738" y="2805"/>
              <a:ext cx="0" cy="2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998" y="2780"/>
              <a:ext cx="0" cy="2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左大括号 32"/>
            <p:cNvSpPr/>
            <p:nvPr/>
          </p:nvSpPr>
          <p:spPr>
            <a:xfrm rot="16200000" flipV="1">
              <a:off x="9343" y="-572"/>
              <a:ext cx="493" cy="7992"/>
            </a:xfrm>
            <a:prstGeom prst="leftBrace">
              <a:avLst>
                <a:gd name="adj1" fmla="val 45759"/>
                <a:gd name="adj2" fmla="val 50000"/>
              </a:avLst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7886" y="2810"/>
              <a:ext cx="0" cy="2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0131" y="2780"/>
              <a:ext cx="0" cy="2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1261" y="2793"/>
              <a:ext cx="0" cy="2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2433" y="2808"/>
              <a:ext cx="0" cy="2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直接连接符 55"/>
          <p:cNvCxnSpPr/>
          <p:nvPr/>
        </p:nvCxnSpPr>
        <p:spPr>
          <a:xfrm>
            <a:off x="3222070" y="2522935"/>
            <a:ext cx="0" cy="1343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4298395" y="2524125"/>
            <a:ext cx="0" cy="135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3768566" y="2525316"/>
            <a:ext cx="0" cy="1343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4837748" y="2530078"/>
            <a:ext cx="0" cy="1343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375910" y="2524125"/>
            <a:ext cx="0" cy="1343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74" name="组合 30"/>
          <p:cNvGrpSpPr/>
          <p:nvPr/>
        </p:nvGrpSpPr>
        <p:grpSpPr>
          <a:xfrm>
            <a:off x="2663666" y="2538412"/>
            <a:ext cx="3286125" cy="141923"/>
            <a:chOff x="2977277" y="3468539"/>
            <a:chExt cx="4320000" cy="189885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977277" y="3642467"/>
              <a:ext cx="4320000" cy="1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982038" y="3478113"/>
              <a:ext cx="0" cy="1803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7286167" y="3468539"/>
              <a:ext cx="0" cy="1803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78" name="组合 60"/>
          <p:cNvGrpSpPr/>
          <p:nvPr/>
        </p:nvGrpSpPr>
        <p:grpSpPr>
          <a:xfrm>
            <a:off x="5500211" y="1897856"/>
            <a:ext cx="1642110" cy="485775"/>
            <a:chOff x="5476875" y="3754881"/>
            <a:chExt cx="2159000" cy="648000"/>
          </a:xfrm>
        </p:grpSpPr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>
              <a:off x="5476875" y="3837469"/>
              <a:ext cx="2159000" cy="4926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spc="-225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比八月节约</a:t>
              </a:r>
            </a:p>
          </p:txBody>
        </p:sp>
        <p:graphicFrame>
          <p:nvGraphicFramePr>
            <p:cNvPr id="27680" name="Object 3"/>
            <p:cNvGraphicFramePr>
              <a:graphicFrameLocks noChangeAspect="1"/>
            </p:cNvGraphicFramePr>
            <p:nvPr/>
          </p:nvGraphicFramePr>
          <p:xfrm>
            <a:off x="7165797" y="3754881"/>
            <a:ext cx="250835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r:id="rId4" imgW="152400" imgH="393700" progId="Equation.DSMT4">
                    <p:embed/>
                  </p:oleObj>
                </mc:Choice>
                <mc:Fallback>
                  <p:oleObj r:id="rId4" imgW="152400" imgH="393700" progId="Equation.DSMT4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165797" y="3754881"/>
                          <a:ext cx="250835" cy="64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81" name="TextBox 61"/>
          <p:cNvSpPr txBox="1"/>
          <p:nvPr/>
        </p:nvSpPr>
        <p:spPr>
          <a:xfrm>
            <a:off x="4445794" y="1778318"/>
            <a:ext cx="795338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</a:t>
            </a:r>
          </a:p>
        </p:txBody>
      </p:sp>
      <p:sp>
        <p:nvSpPr>
          <p:cNvPr id="61" name="左大括号 60"/>
          <p:cNvSpPr/>
          <p:nvPr/>
        </p:nvSpPr>
        <p:spPr>
          <a:xfrm rot="5400000">
            <a:off x="4182428" y="821531"/>
            <a:ext cx="234791" cy="3259455"/>
          </a:xfrm>
          <a:prstGeom prst="leftBrace">
            <a:avLst>
              <a:gd name="adj1" fmla="val 45759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7" name="组合 65"/>
          <p:cNvGrpSpPr/>
          <p:nvPr/>
        </p:nvGrpSpPr>
        <p:grpSpPr>
          <a:xfrm>
            <a:off x="2548414" y="1895477"/>
            <a:ext cx="2951798" cy="710625"/>
            <a:chOff x="3870031" y="4148591"/>
            <a:chExt cx="4738823" cy="946160"/>
          </a:xfrm>
        </p:grpSpPr>
        <p:sp>
          <p:nvSpPr>
            <p:cNvPr id="64" name="TextBox 63"/>
            <p:cNvSpPr txBox="1">
              <a:spLocks noChangeArrowheads="1"/>
            </p:cNvSpPr>
            <p:nvPr/>
          </p:nvSpPr>
          <p:spPr bwMode="auto">
            <a:xfrm>
              <a:off x="3870031" y="4234195"/>
              <a:ext cx="4738823" cy="860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b="1" spc="-225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九月用水量是八月的（   </a:t>
              </a:r>
              <a:r>
                <a:rPr lang="en-US" altLang="zh-CN" sz="1800" b="1" spc="-225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</a:t>
              </a:r>
              <a:r>
                <a:rPr lang="zh-CN" altLang="en-US" sz="1800" b="1" spc="-225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－         ） </a:t>
              </a:r>
            </a:p>
          </p:txBody>
        </p:sp>
        <p:graphicFrame>
          <p:nvGraphicFramePr>
            <p:cNvPr id="27685" name="Object 5"/>
            <p:cNvGraphicFramePr>
              <a:graphicFrameLocks noChangeAspect="1"/>
            </p:cNvGraphicFramePr>
            <p:nvPr/>
          </p:nvGraphicFramePr>
          <p:xfrm>
            <a:off x="7904784" y="4148591"/>
            <a:ext cx="215999" cy="5580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r:id="rId6" imgW="152400" imgH="393700" progId="Equation.DSMT4">
                    <p:embed/>
                  </p:oleObj>
                </mc:Choice>
                <mc:Fallback>
                  <p:oleObj r:id="rId6" imgW="152400" imgH="393700" progId="Equation.DSMT4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904784" y="4148591"/>
                          <a:ext cx="215999" cy="5580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矩形 61"/>
          <p:cNvSpPr/>
          <p:nvPr/>
        </p:nvSpPr>
        <p:spPr>
          <a:xfrm>
            <a:off x="698182" y="2839165"/>
            <a:ext cx="4414838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设八月份用水</a:t>
            </a:r>
            <a:r>
              <a:rPr lang="en-US" altLang="zh-CN" sz="2100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吨。</a:t>
            </a:r>
          </a:p>
        </p:txBody>
      </p:sp>
      <p:sp>
        <p:nvSpPr>
          <p:cNvPr id="66" name="矩形 65"/>
          <p:cNvSpPr/>
          <p:nvPr/>
        </p:nvSpPr>
        <p:spPr>
          <a:xfrm>
            <a:off x="1478756" y="4182428"/>
            <a:ext cx="4438650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答：八月份用水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吨。</a:t>
            </a:r>
          </a:p>
        </p:txBody>
      </p:sp>
      <p:grpSp>
        <p:nvGrpSpPr>
          <p:cNvPr id="67" name="组合 21"/>
          <p:cNvGrpSpPr/>
          <p:nvPr/>
        </p:nvGrpSpPr>
        <p:grpSpPr>
          <a:xfrm>
            <a:off x="24527" y="2953940"/>
            <a:ext cx="4380309" cy="765878"/>
            <a:chOff x="3218413" y="4286256"/>
            <a:chExt cx="2496595" cy="1020808"/>
          </a:xfrm>
        </p:grpSpPr>
        <p:sp>
          <p:nvSpPr>
            <p:cNvPr id="27689" name="TextBox 50"/>
            <p:cNvSpPr txBox="1"/>
            <p:nvPr/>
          </p:nvSpPr>
          <p:spPr>
            <a:xfrm>
              <a:off x="3218413" y="4573294"/>
              <a:ext cx="2496595" cy="615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</a:t>
              </a:r>
              <a:r>
                <a:rPr lang="en-US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</a:t>
              </a:r>
              <a:r>
                <a:rPr lang="en-US" altLang="zh-CN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(1</a:t>
              </a:r>
              <a:r>
                <a: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－      </a:t>
              </a:r>
              <a:r>
                <a:rPr lang="en-US" altLang="zh-CN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)</a:t>
              </a:r>
              <a:r>
                <a:rPr lang="en-US" altLang="zh-CN" sz="2400" i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x </a:t>
              </a:r>
              <a:r>
                <a:rPr lang="en-US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=12</a:t>
              </a:r>
              <a:r>
                <a:rPr lang="en-US" altLang="zh-CN" sz="2400" i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27690" name="组合 23"/>
            <p:cNvGrpSpPr/>
            <p:nvPr/>
          </p:nvGrpSpPr>
          <p:grpSpPr>
            <a:xfrm>
              <a:off x="4065993" y="4286256"/>
              <a:ext cx="297908" cy="1020808"/>
              <a:chOff x="6637761" y="4500570"/>
              <a:chExt cx="297908" cy="1020808"/>
            </a:xfrm>
          </p:grpSpPr>
          <p:sp>
            <p:nvSpPr>
              <p:cNvPr id="27691" name="TextBox 69"/>
              <p:cNvSpPr txBox="1"/>
              <p:nvPr/>
            </p:nvSpPr>
            <p:spPr>
              <a:xfrm>
                <a:off x="6703363" y="4500570"/>
                <a:ext cx="192962" cy="6153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</a:t>
                </a:r>
                <a:endParaRPr lang="zh-CN" altLang="en-US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692" name="TextBox 70"/>
              <p:cNvSpPr txBox="1"/>
              <p:nvPr/>
            </p:nvSpPr>
            <p:spPr>
              <a:xfrm>
                <a:off x="6703363" y="4906043"/>
                <a:ext cx="192962" cy="6153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7</a:t>
                </a:r>
                <a:endParaRPr lang="zh-CN" altLang="en-US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 flipV="1">
                <a:off x="6637761" y="5017911"/>
                <a:ext cx="297908" cy="7934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组合 78"/>
          <p:cNvGrpSpPr/>
          <p:nvPr/>
        </p:nvGrpSpPr>
        <p:grpSpPr>
          <a:xfrm>
            <a:off x="1883092" y="3374232"/>
            <a:ext cx="1492568" cy="930776"/>
            <a:chOff x="3301636" y="4857760"/>
            <a:chExt cx="1258494" cy="1240593"/>
          </a:xfrm>
        </p:grpSpPr>
        <p:sp>
          <p:nvSpPr>
            <p:cNvPr id="27695" name="矩形 72"/>
            <p:cNvSpPr/>
            <p:nvPr/>
          </p:nvSpPr>
          <p:spPr>
            <a:xfrm>
              <a:off x="3783628" y="4990751"/>
              <a:ext cx="776502" cy="11076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400" i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x </a:t>
              </a:r>
              <a:r>
                <a:rPr lang="en-US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=12</a:t>
              </a:r>
              <a:endPara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7696" name="TextBox 74"/>
            <p:cNvSpPr txBox="1"/>
            <p:nvPr/>
          </p:nvSpPr>
          <p:spPr>
            <a:xfrm>
              <a:off x="3377635" y="4857760"/>
              <a:ext cx="250060" cy="6153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6</a:t>
              </a:r>
              <a:endPara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7697" name="TextBox 75"/>
            <p:cNvSpPr txBox="1"/>
            <p:nvPr/>
          </p:nvSpPr>
          <p:spPr>
            <a:xfrm>
              <a:off x="3377635" y="5263233"/>
              <a:ext cx="250060" cy="6153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7</a:t>
              </a:r>
              <a:endPara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 flipV="1">
              <a:off x="3301636" y="5348124"/>
              <a:ext cx="446990" cy="6348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/>
        </p:nvSpPr>
        <p:spPr>
          <a:xfrm>
            <a:off x="2497217" y="3805000"/>
            <a:ext cx="1423988" cy="43934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400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 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=14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3" name="Picture 58"/>
          <p:cNvPicPr>
            <a:picLocks noChangeAspect="1"/>
          </p:cNvPicPr>
          <p:nvPr/>
        </p:nvPicPr>
        <p:blipFill>
          <a:blip r:embed="rId8" cstate="email">
            <a:lum bright="-10001" contrast="20000"/>
          </a:blip>
          <a:stretch>
            <a:fillRect/>
          </a:stretch>
        </p:blipFill>
        <p:spPr>
          <a:xfrm>
            <a:off x="4543425" y="2995613"/>
            <a:ext cx="3407569" cy="10489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" name="矩形 95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97" name="图片 9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7657" grpId="0"/>
      <p:bldP spid="46" grpId="0" animBg="1"/>
      <p:bldP spid="50" grpId="1" animBg="1"/>
      <p:bldP spid="27666" grpId="0"/>
      <p:bldP spid="27681" grpId="0"/>
      <p:bldP spid="61" grpId="1" animBg="1"/>
      <p:bldP spid="62" grpId="0"/>
      <p:bldP spid="66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24" descr="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89899" y="642700"/>
            <a:ext cx="1064419" cy="5405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2" name="图片 25" descr="9.png"/>
          <p:cNvPicPr>
            <a:picLocks noChangeAspect="1"/>
          </p:cNvPicPr>
          <p:nvPr/>
        </p:nvPicPr>
        <p:blipFill>
          <a:blip r:embed="rId4" cstate="email"/>
          <a:srcRect b="-246"/>
          <a:stretch>
            <a:fillRect/>
          </a:stretch>
        </p:blipFill>
        <p:spPr>
          <a:xfrm>
            <a:off x="375047" y="961073"/>
            <a:ext cx="338138" cy="486966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3014663" y="1506379"/>
            <a:ext cx="1889522" cy="119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5844" name="TextBox 29"/>
          <p:cNvSpPr txBox="1"/>
          <p:nvPr/>
        </p:nvSpPr>
        <p:spPr>
          <a:xfrm>
            <a:off x="754856" y="1071802"/>
            <a:ext cx="2382441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淘气家八月用水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吨，</a:t>
            </a:r>
          </a:p>
        </p:txBody>
      </p:sp>
      <p:grpSp>
        <p:nvGrpSpPr>
          <p:cNvPr id="35845" name="组合 32"/>
          <p:cNvGrpSpPr/>
          <p:nvPr/>
        </p:nvGrpSpPr>
        <p:grpSpPr>
          <a:xfrm>
            <a:off x="3427810" y="909876"/>
            <a:ext cx="2381250" cy="594122"/>
            <a:chOff x="1158691" y="4293067"/>
            <a:chExt cx="3175988" cy="792000"/>
          </a:xfrm>
        </p:grpSpPr>
        <p:sp>
          <p:nvSpPr>
            <p:cNvPr id="35846" name="TextBox 30"/>
            <p:cNvSpPr txBox="1"/>
            <p:nvPr/>
          </p:nvSpPr>
          <p:spPr>
            <a:xfrm>
              <a:off x="1158691" y="4508821"/>
              <a:ext cx="3175988" cy="4923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比九月多用了   ，</a:t>
              </a:r>
            </a:p>
          </p:txBody>
        </p:sp>
        <p:graphicFrame>
          <p:nvGraphicFramePr>
            <p:cNvPr id="35847" name="Object 2"/>
            <p:cNvGraphicFramePr>
              <a:graphicFrameLocks noChangeAspect="1"/>
            </p:cNvGraphicFramePr>
            <p:nvPr/>
          </p:nvGraphicFramePr>
          <p:xfrm>
            <a:off x="3032376" y="4293067"/>
            <a:ext cx="281030" cy="79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r:id="rId5" imgW="139700" imgH="393700" progId="Equation.DSMT4">
                    <p:embed/>
                  </p:oleObj>
                </mc:Choice>
                <mc:Fallback>
                  <p:oleObj r:id="rId5" imgW="139700" imgH="393700" progId="Equation.DSMT4">
                    <p:embed/>
                    <p:pic>
                      <p:nvPicPr>
                        <p:cNvPr id="0" name="图片 309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32376" y="4293067"/>
                          <a:ext cx="281030" cy="792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48" name="TextBox 34"/>
          <p:cNvSpPr txBox="1"/>
          <p:nvPr/>
        </p:nvSpPr>
        <p:spPr>
          <a:xfrm>
            <a:off x="5146834" y="1070611"/>
            <a:ext cx="2382441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九月用水多少吨？</a:t>
            </a:r>
          </a:p>
        </p:txBody>
      </p:sp>
      <p:sp>
        <p:nvSpPr>
          <p:cNvPr id="35849" name="TextBox 35"/>
          <p:cNvSpPr txBox="1"/>
          <p:nvPr/>
        </p:nvSpPr>
        <p:spPr>
          <a:xfrm>
            <a:off x="2952751" y="1061086"/>
            <a:ext cx="621506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八月</a:t>
            </a:r>
          </a:p>
        </p:txBody>
      </p:sp>
      <p:grpSp>
        <p:nvGrpSpPr>
          <p:cNvPr id="6" name="组合 84"/>
          <p:cNvGrpSpPr/>
          <p:nvPr/>
        </p:nvGrpSpPr>
        <p:grpSpPr>
          <a:xfrm>
            <a:off x="1557814" y="1639729"/>
            <a:ext cx="5369719" cy="2338318"/>
            <a:chOff x="857224" y="2285992"/>
            <a:chExt cx="7159660" cy="3117438"/>
          </a:xfrm>
        </p:grpSpPr>
        <p:sp>
          <p:nvSpPr>
            <p:cNvPr id="35851" name="TextBox 25"/>
            <p:cNvSpPr txBox="1"/>
            <p:nvPr/>
          </p:nvSpPr>
          <p:spPr>
            <a:xfrm>
              <a:off x="857224" y="2912730"/>
              <a:ext cx="900112" cy="9847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八月</a:t>
              </a:r>
            </a:p>
          </p:txBody>
        </p:sp>
        <p:grpSp>
          <p:nvGrpSpPr>
            <p:cNvPr id="35852" name="组合 30"/>
            <p:cNvGrpSpPr/>
            <p:nvPr/>
          </p:nvGrpSpPr>
          <p:grpSpPr>
            <a:xfrm>
              <a:off x="2071662" y="3117517"/>
              <a:ext cx="5040312" cy="188913"/>
              <a:chOff x="2977277" y="3468539"/>
              <a:chExt cx="4320000" cy="189885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2977282" y="3642691"/>
                <a:ext cx="4320021" cy="1595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0" name="直接连接符 9"/>
              <p:cNvCxnSpPr/>
              <p:nvPr/>
            </p:nvCxnSpPr>
            <p:spPr>
              <a:xfrm>
                <a:off x="2981364" y="3478353"/>
                <a:ext cx="0" cy="18029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1" name="直接连接符 10"/>
              <p:cNvCxnSpPr/>
              <p:nvPr/>
            </p:nvCxnSpPr>
            <p:spPr>
              <a:xfrm>
                <a:off x="7286418" y="3468780"/>
                <a:ext cx="0" cy="18029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2771758" y="3117757"/>
              <a:ext cx="0" cy="17937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>
            <a:xfrm>
              <a:off x="4206865" y="3101883"/>
              <a:ext cx="0" cy="1809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14" name="左大括号 13"/>
            <p:cNvSpPr/>
            <p:nvPr/>
          </p:nvSpPr>
          <p:spPr>
            <a:xfrm rot="16200000" flipV="1">
              <a:off x="4426752" y="1008710"/>
              <a:ext cx="312705" cy="5003824"/>
            </a:xfrm>
            <a:prstGeom prst="leftBrace">
              <a:avLst>
                <a:gd name="adj1" fmla="val 45759"/>
                <a:gd name="adj2" fmla="val 5000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5859" name="TextBox 34"/>
            <p:cNvSpPr txBox="1"/>
            <p:nvPr/>
          </p:nvSpPr>
          <p:spPr>
            <a:xfrm>
              <a:off x="857224" y="4070027"/>
              <a:ext cx="900112" cy="9847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九月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rot="5400000">
              <a:off x="5783327" y="3770152"/>
              <a:ext cx="1225425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3500425" y="3120931"/>
              <a:ext cx="0" cy="17937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>
            <a:xfrm>
              <a:off x="4926007" y="3101883"/>
              <a:ext cx="0" cy="17937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18" name="左大括号 17"/>
            <p:cNvSpPr/>
            <p:nvPr/>
          </p:nvSpPr>
          <p:spPr>
            <a:xfrm rot="5400000">
              <a:off x="6615921" y="2651836"/>
              <a:ext cx="215878" cy="684216"/>
            </a:xfrm>
            <a:prstGeom prst="leftBrace">
              <a:avLst>
                <a:gd name="adj1" fmla="val 45759"/>
                <a:gd name="adj2" fmla="val 5000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9" name="左大括号 18"/>
            <p:cNvSpPr/>
            <p:nvPr/>
          </p:nvSpPr>
          <p:spPr>
            <a:xfrm rot="16200000" flipV="1">
              <a:off x="4083851" y="2589737"/>
              <a:ext cx="312706" cy="4283096"/>
            </a:xfrm>
            <a:prstGeom prst="leftBrace">
              <a:avLst>
                <a:gd name="adj1" fmla="val 45759"/>
                <a:gd name="adj2" fmla="val 5000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5865" name="TextBox 50"/>
            <p:cNvSpPr txBox="1"/>
            <p:nvPr/>
          </p:nvSpPr>
          <p:spPr>
            <a:xfrm>
              <a:off x="3773462" y="4849489"/>
              <a:ext cx="1046162" cy="5539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？吨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643560" y="3109821"/>
              <a:ext cx="0" cy="17936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6388101" y="3119345"/>
              <a:ext cx="0" cy="17936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2" name="直接连接符 21"/>
            <p:cNvCxnSpPr/>
            <p:nvPr/>
          </p:nvCxnSpPr>
          <p:spPr>
            <a:xfrm>
              <a:off x="2789221" y="4268577"/>
              <a:ext cx="0" cy="17936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3" name="直接连接符 22"/>
            <p:cNvCxnSpPr/>
            <p:nvPr/>
          </p:nvCxnSpPr>
          <p:spPr>
            <a:xfrm>
              <a:off x="4224328" y="4270164"/>
              <a:ext cx="0" cy="1809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3517887" y="4271752"/>
              <a:ext cx="0" cy="17936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5" name="直接连接符 24"/>
            <p:cNvCxnSpPr/>
            <p:nvPr/>
          </p:nvCxnSpPr>
          <p:spPr>
            <a:xfrm>
              <a:off x="4943469" y="4278101"/>
              <a:ext cx="0" cy="17936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>
            <a:xfrm>
              <a:off x="5661022" y="4270164"/>
              <a:ext cx="0" cy="17937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grpSp>
          <p:nvGrpSpPr>
            <p:cNvPr id="35873" name="组合 30"/>
            <p:cNvGrpSpPr/>
            <p:nvPr/>
          </p:nvGrpSpPr>
          <p:grpSpPr>
            <a:xfrm>
              <a:off x="2074837" y="4289101"/>
              <a:ext cx="4321175" cy="188913"/>
              <a:chOff x="2977277" y="3468539"/>
              <a:chExt cx="4320000" cy="189885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2977283" y="3642561"/>
                <a:ext cx="4320021" cy="1595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982044" y="3478224"/>
                <a:ext cx="0" cy="18029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>
              <a:xfrm>
                <a:off x="7286194" y="3468651"/>
                <a:ext cx="0" cy="18029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35877" name="TextBox 61"/>
            <p:cNvSpPr txBox="1"/>
            <p:nvPr/>
          </p:nvSpPr>
          <p:spPr>
            <a:xfrm>
              <a:off x="4185903" y="3563605"/>
              <a:ext cx="1046162" cy="5539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14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吨</a:t>
              </a:r>
            </a:p>
          </p:txBody>
        </p:sp>
        <p:grpSp>
          <p:nvGrpSpPr>
            <p:cNvPr id="35878" name="组合 74"/>
            <p:cNvGrpSpPr/>
            <p:nvPr/>
          </p:nvGrpSpPr>
          <p:grpSpPr>
            <a:xfrm>
              <a:off x="5857873" y="2285992"/>
              <a:ext cx="2159011" cy="720929"/>
              <a:chOff x="5857873" y="2554631"/>
              <a:chExt cx="2159011" cy="720929"/>
            </a:xfrm>
          </p:grpSpPr>
          <p:sp>
            <p:nvSpPr>
              <p:cNvPr id="31" name="TextBox 66"/>
              <p:cNvSpPr txBox="1">
                <a:spLocks noChangeArrowheads="1"/>
              </p:cNvSpPr>
              <p:nvPr/>
            </p:nvSpPr>
            <p:spPr bwMode="auto">
              <a:xfrm>
                <a:off x="5857873" y="2721619"/>
                <a:ext cx="2159011" cy="5539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100" spc="-225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微软雅黑" panose="020B0503020204020204" pitchFamily="34" charset="-122"/>
                  </a:rPr>
                  <a:t>比九月多用</a:t>
                </a:r>
              </a:p>
            </p:txBody>
          </p:sp>
          <p:graphicFrame>
            <p:nvGraphicFramePr>
              <p:cNvPr id="35880" name="Object 6"/>
              <p:cNvGraphicFramePr>
                <a:graphicFrameLocks noChangeAspect="1"/>
              </p:cNvGraphicFramePr>
              <p:nvPr/>
            </p:nvGraphicFramePr>
            <p:xfrm>
              <a:off x="7532179" y="2554631"/>
              <a:ext cx="255482" cy="72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0" r:id="rId7" imgW="139700" imgH="393700" progId="Equation.DSMT4">
                      <p:embed/>
                    </p:oleObj>
                  </mc:Choice>
                  <mc:Fallback>
                    <p:oleObj r:id="rId7" imgW="139700" imgH="393700" progId="Equation.DSMT4">
                      <p:embed/>
                      <p:pic>
                        <p:nvPicPr>
                          <p:cNvPr id="0" name="图片 3098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7532179" y="2554631"/>
                            <a:ext cx="255482" cy="7200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2" name="组合 79"/>
          <p:cNvGrpSpPr/>
          <p:nvPr/>
        </p:nvGrpSpPr>
        <p:grpSpPr>
          <a:xfrm>
            <a:off x="97394" y="3499009"/>
            <a:ext cx="2678906" cy="857250"/>
            <a:chOff x="202114" y="5311846"/>
            <a:chExt cx="3571348" cy="1142930"/>
          </a:xfrm>
        </p:grpSpPr>
        <p:pic>
          <p:nvPicPr>
            <p:cNvPr id="35882" name="Picture 7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114" y="5311846"/>
              <a:ext cx="3571348" cy="1142930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35883" name="Object 8"/>
            <p:cNvGraphicFramePr>
              <a:graphicFrameLocks noChangeAspect="1"/>
            </p:cNvGraphicFramePr>
            <p:nvPr/>
          </p:nvGraphicFramePr>
          <p:xfrm>
            <a:off x="1632217" y="5760400"/>
            <a:ext cx="178838" cy="5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r:id="rId10" imgW="139700" imgH="393700" progId="Equation.DSMT4">
                    <p:embed/>
                  </p:oleObj>
                </mc:Choice>
                <mc:Fallback>
                  <p:oleObj r:id="rId10" imgW="139700" imgH="393700" progId="Equation.DSMT4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632217" y="5760400"/>
                          <a:ext cx="178838" cy="50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组合 82"/>
          <p:cNvGrpSpPr/>
          <p:nvPr/>
        </p:nvGrpSpPr>
        <p:grpSpPr>
          <a:xfrm>
            <a:off x="5935997" y="2983713"/>
            <a:ext cx="2771775" cy="812006"/>
            <a:chOff x="7894991" y="4151584"/>
            <a:chExt cx="3695420" cy="1082999"/>
          </a:xfrm>
        </p:grpSpPr>
        <p:pic>
          <p:nvPicPr>
            <p:cNvPr id="35885" name="Picture 9"/>
            <p:cNvPicPr>
              <a:picLocks noChangeAspect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94991" y="4151584"/>
              <a:ext cx="3695420" cy="1082999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35886" name="Object 10"/>
            <p:cNvGraphicFramePr>
              <a:graphicFrameLocks noChangeAspect="1"/>
            </p:cNvGraphicFramePr>
            <p:nvPr/>
          </p:nvGraphicFramePr>
          <p:xfrm>
            <a:off x="9588884" y="4522208"/>
            <a:ext cx="178838" cy="5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2" r:id="rId13" imgW="139700" imgH="393700" progId="Equation.DSMT4">
                    <p:embed/>
                  </p:oleObj>
                </mc:Choice>
                <mc:Fallback>
                  <p:oleObj r:id="rId13" imgW="139700" imgH="393700" progId="Equation.DSMT4">
                    <p:embed/>
                    <p:pic>
                      <p:nvPicPr>
                        <p:cNvPr id="0" name="图片 309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588884" y="4522208"/>
                          <a:ext cx="178838" cy="50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矩形 36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1" contrast="20000"/>
          </a:blip>
          <a:stretch>
            <a:fillRect/>
          </a:stretch>
        </p:blipFill>
        <p:spPr>
          <a:xfrm>
            <a:off x="2909650" y="808911"/>
            <a:ext cx="3621881" cy="1643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69"/>
          <p:cNvGrpSpPr/>
          <p:nvPr/>
        </p:nvGrpSpPr>
        <p:grpSpPr>
          <a:xfrm>
            <a:off x="1725454" y="2247426"/>
            <a:ext cx="2953941" cy="415498"/>
            <a:chOff x="666808" y="4978415"/>
            <a:chExt cx="3937908" cy="553996"/>
          </a:xfrm>
        </p:grpSpPr>
        <p:sp>
          <p:nvSpPr>
            <p:cNvPr id="37891" name="TextBox 50"/>
            <p:cNvSpPr txBox="1"/>
            <p:nvPr/>
          </p:nvSpPr>
          <p:spPr>
            <a:xfrm>
              <a:off x="666808" y="4978415"/>
              <a:ext cx="3937908" cy="5539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解：设九月用水  吨。</a:t>
              </a:r>
            </a:p>
          </p:txBody>
        </p:sp>
        <p:graphicFrame>
          <p:nvGraphicFramePr>
            <p:cNvPr id="37892" name="Object 7"/>
            <p:cNvGraphicFramePr>
              <a:graphicFrameLocks noChangeAspect="1"/>
            </p:cNvGraphicFramePr>
            <p:nvPr/>
          </p:nvGraphicFramePr>
          <p:xfrm>
            <a:off x="3262610" y="5131998"/>
            <a:ext cx="294544" cy="3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3" r:id="rId4" imgW="127000" imgH="139700" progId="Equation.DSMT4">
                    <p:embed/>
                  </p:oleObj>
                </mc:Choice>
                <mc:Fallback>
                  <p:oleObj r:id="rId4" imgW="127000" imgH="139700" progId="Equation.DSMT4">
                    <p:embed/>
                    <p:pic>
                      <p:nvPicPr>
                        <p:cNvPr id="0" name="图片 310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62610" y="5131998"/>
                          <a:ext cx="294544" cy="32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893" name="组合 79"/>
          <p:cNvGrpSpPr/>
          <p:nvPr/>
        </p:nvGrpSpPr>
        <p:grpSpPr>
          <a:xfrm>
            <a:off x="224791" y="1605677"/>
            <a:ext cx="2678906" cy="857250"/>
            <a:chOff x="202114" y="5311846"/>
            <a:chExt cx="3571348" cy="1142930"/>
          </a:xfrm>
        </p:grpSpPr>
        <p:pic>
          <p:nvPicPr>
            <p:cNvPr id="37894" name="Picture 7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114" y="5311846"/>
              <a:ext cx="3571348" cy="1142930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37895" name="Object 2"/>
            <p:cNvGraphicFramePr>
              <a:graphicFrameLocks noChangeAspect="1"/>
            </p:cNvGraphicFramePr>
            <p:nvPr/>
          </p:nvGraphicFramePr>
          <p:xfrm>
            <a:off x="1632217" y="5760400"/>
            <a:ext cx="178838" cy="5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4" r:id="rId7" imgW="139700" imgH="393700" progId="Equation.DSMT4">
                    <p:embed/>
                  </p:oleObj>
                </mc:Choice>
                <mc:Fallback>
                  <p:oleObj r:id="rId7" imgW="139700" imgH="393700" progId="Equation.DSMT4">
                    <p:embed/>
                    <p:pic>
                      <p:nvPicPr>
                        <p:cNvPr id="0" name="图片 310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32217" y="5760400"/>
                          <a:ext cx="178838" cy="50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896" name="组合 82"/>
          <p:cNvGrpSpPr/>
          <p:nvPr/>
        </p:nvGrpSpPr>
        <p:grpSpPr>
          <a:xfrm>
            <a:off x="5970985" y="1713310"/>
            <a:ext cx="2771775" cy="812006"/>
            <a:chOff x="4092241" y="5371776"/>
            <a:chExt cx="3695420" cy="1082999"/>
          </a:xfrm>
        </p:grpSpPr>
        <p:pic>
          <p:nvPicPr>
            <p:cNvPr id="37897" name="Picture 9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92241" y="5371776"/>
              <a:ext cx="3695420" cy="1082999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37898" name="Object 3"/>
            <p:cNvGraphicFramePr>
              <a:graphicFrameLocks noChangeAspect="1"/>
            </p:cNvGraphicFramePr>
            <p:nvPr/>
          </p:nvGraphicFramePr>
          <p:xfrm>
            <a:off x="5857884" y="5742400"/>
            <a:ext cx="178838" cy="5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5" r:id="rId10" imgW="139700" imgH="393700" progId="Equation.DSMT4">
                    <p:embed/>
                  </p:oleObj>
                </mc:Choice>
                <mc:Fallback>
                  <p:oleObj r:id="rId10" imgW="139700" imgH="393700" progId="Equation.DSMT4">
                    <p:embed/>
                    <p:pic>
                      <p:nvPicPr>
                        <p:cNvPr id="0" name="图片 310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57884" y="5742400"/>
                          <a:ext cx="178838" cy="50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1080" name="Object 8"/>
          <p:cNvGraphicFramePr>
            <a:graphicFrameLocks noChangeAspect="1"/>
          </p:cNvGraphicFramePr>
          <p:nvPr/>
        </p:nvGraphicFramePr>
        <p:xfrm>
          <a:off x="2592229" y="2622471"/>
          <a:ext cx="1027510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r:id="rId11" imgW="749300" imgH="393700" progId="Equation.DSMT4">
                  <p:embed/>
                </p:oleObj>
              </mc:Choice>
              <mc:Fallback>
                <p:oleObj r:id="rId11" imgW="749300" imgH="393700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92229" y="2622471"/>
                        <a:ext cx="1027510" cy="5405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1" name="Object 9"/>
          <p:cNvGraphicFramePr>
            <a:graphicFrameLocks noChangeAspect="1"/>
          </p:cNvGraphicFramePr>
          <p:nvPr/>
        </p:nvGraphicFramePr>
        <p:xfrm>
          <a:off x="2897029" y="3153490"/>
          <a:ext cx="732235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r:id="rId13" imgW="533400" imgH="393700" progId="Equation.DSMT4">
                  <p:embed/>
                </p:oleObj>
              </mc:Choice>
              <mc:Fallback>
                <p:oleObj r:id="rId13" imgW="533400" imgH="393700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97029" y="3153490"/>
                        <a:ext cx="732235" cy="5405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2" name="Object 10"/>
          <p:cNvGraphicFramePr>
            <a:graphicFrameLocks noChangeAspect="1"/>
          </p:cNvGraphicFramePr>
          <p:nvPr/>
        </p:nvGraphicFramePr>
        <p:xfrm>
          <a:off x="3049429" y="3719036"/>
          <a:ext cx="620316" cy="263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r:id="rId15" imgW="419100" imgH="177800" progId="Equation.DSMT4">
                  <p:embed/>
                </p:oleObj>
              </mc:Choice>
              <mc:Fallback>
                <p:oleObj r:id="rId15" imgW="419100" imgH="177800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49429" y="3719036"/>
                        <a:ext cx="620316" cy="26312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3" name="Object 11"/>
          <p:cNvGraphicFramePr>
            <a:graphicFrameLocks noChangeAspect="1"/>
          </p:cNvGraphicFramePr>
          <p:nvPr/>
        </p:nvGraphicFramePr>
        <p:xfrm>
          <a:off x="4426983" y="2605803"/>
          <a:ext cx="1097756" cy="539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r:id="rId17" imgW="800100" imgH="393700" progId="Equation.DSMT4">
                  <p:embed/>
                </p:oleObj>
              </mc:Choice>
              <mc:Fallback>
                <p:oleObj r:id="rId17" imgW="800100" imgH="393700" progId="Equation.DSMT4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26983" y="2605803"/>
                        <a:ext cx="1097756" cy="5393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4" name="Object 12"/>
          <p:cNvGraphicFramePr>
            <a:graphicFrameLocks noChangeAspect="1"/>
          </p:cNvGraphicFramePr>
          <p:nvPr/>
        </p:nvGraphicFramePr>
        <p:xfrm>
          <a:off x="4804410" y="3099912"/>
          <a:ext cx="732235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r:id="rId19" imgW="533400" imgH="393700" progId="Equation.DSMT4">
                  <p:embed/>
                </p:oleObj>
              </mc:Choice>
              <mc:Fallback>
                <p:oleObj r:id="rId19" imgW="533400" imgH="393700" progId="Equation.DSMT4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04410" y="3099912"/>
                        <a:ext cx="732235" cy="5405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5" name="Object 13"/>
          <p:cNvGraphicFramePr>
            <a:graphicFrameLocks noChangeAspect="1"/>
          </p:cNvGraphicFramePr>
          <p:nvPr/>
        </p:nvGraphicFramePr>
        <p:xfrm>
          <a:off x="4958002" y="3698796"/>
          <a:ext cx="620315" cy="26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r:id="rId20" imgW="419100" imgH="177800" progId="Equation.DSMT4">
                  <p:embed/>
                </p:oleObj>
              </mc:Choice>
              <mc:Fallback>
                <p:oleObj r:id="rId20" imgW="419100" imgH="177800" progId="Equation.DSMT4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58002" y="3698796"/>
                        <a:ext cx="620315" cy="26312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50"/>
          <p:cNvSpPr txBox="1"/>
          <p:nvPr/>
        </p:nvSpPr>
        <p:spPr>
          <a:xfrm>
            <a:off x="5631657" y="3642123"/>
            <a:ext cx="2407444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答：九月用水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35841" name="图片 24" descr="8.png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1089899" y="696516"/>
            <a:ext cx="1064419" cy="5405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全屏显示(16:9)</PresentationFormat>
  <Paragraphs>131</Paragraphs>
  <Slides>21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WWW.2PPT.COM
</vt:lpstr>
      <vt:lpstr>1_Office 主题​​</vt:lpstr>
      <vt:lpstr>Equation.DSMT4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2019-12-29T04:11:00Z</dcterms:created>
  <dcterms:modified xsi:type="dcterms:W3CDTF">2023-01-16T22:16:16Z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353B52418C9D419AB12AE226C225DCA7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