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7"/>
  </p:notesMasterIdLst>
  <p:handoutMasterIdLst>
    <p:handoutMasterId r:id="rId38"/>
  </p:handoutMasterIdLst>
  <p:sldIdLst>
    <p:sldId id="262" r:id="rId3"/>
    <p:sldId id="299" r:id="rId4"/>
    <p:sldId id="264" r:id="rId5"/>
    <p:sldId id="265" r:id="rId6"/>
    <p:sldId id="268" r:id="rId7"/>
    <p:sldId id="266" r:id="rId8"/>
    <p:sldId id="269" r:id="rId9"/>
    <p:sldId id="271" r:id="rId10"/>
    <p:sldId id="272" r:id="rId11"/>
    <p:sldId id="297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8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71F6"/>
    <a:srgbClr val="1891DE"/>
    <a:srgbClr val="F6FDFE"/>
    <a:srgbClr val="FFECC6"/>
    <a:srgbClr val="D52C23"/>
    <a:srgbClr val="F8E0B6"/>
    <a:srgbClr val="F1D3A1"/>
    <a:srgbClr val="FAF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3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932" y="-804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108303249097"/>
          <c:y val="3.6734693877551003E-2"/>
          <c:w val="0.64620938628158797"/>
          <c:h val="0.81632653061224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轻度心理疾病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7.7720400674980801E-3"/>
                  <c:y val="-4.11234520015534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F9-403C-88A2-8C0306C939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心里问题比例52.23%</c:v>
                </c:pt>
              </c:strCache>
            </c:strRef>
          </c:cat>
          <c:val>
            <c:numRef>
              <c:f>Sheet1!$B$2:$B$2</c:f>
              <c:numCache>
                <c:formatCode>0.00%</c:formatCode>
                <c:ptCount val="1"/>
                <c:pt idx="0">
                  <c:v>0.32179999999999997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F9-403C-88A2-8C0306C9391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中度心理疾病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8808560944972E-2"/>
                  <c:y val="-2.93738942868237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F9-403C-88A2-8C0306C939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心里问题比例52.23%</c:v>
                </c:pt>
              </c:strCache>
            </c:strRef>
          </c:cat>
          <c:val>
            <c:numRef>
              <c:f>Sheet1!$B$3:$B$3</c:f>
              <c:numCache>
                <c:formatCode>0.00%</c:formatCode>
                <c:ptCount val="1"/>
                <c:pt idx="0">
                  <c:v>0.1656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F9-403C-88A2-8C0306C9391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心理疾病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7617121889945E-2"/>
                  <c:y val="-2.64365048581414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F9-403C-88A2-8C0306C939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心里问题比例52.23%</c:v>
                </c:pt>
              </c:strCache>
            </c:strRef>
          </c:cat>
          <c:val>
            <c:numRef>
              <c:f>Sheet1!$B$4:$B$4</c:f>
              <c:numCache>
                <c:formatCode>0.00%</c:formatCode>
                <c:ptCount val="1"/>
                <c:pt idx="0">
                  <c:v>2.4899999999999999E-2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F9-403C-88A2-8C0306C93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446720"/>
        <c:axId val="50448256"/>
      </c:barChart>
      <c:catAx>
        <c:axId val="50446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50448256"/>
        <c:crosses val="autoZero"/>
        <c:auto val="1"/>
        <c:lblAlgn val="ctr"/>
        <c:lblOffset val="100"/>
        <c:tickLblSkip val="1"/>
        <c:noMultiLvlLbl val="0"/>
      </c:catAx>
      <c:valAx>
        <c:axId val="5044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5044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544968840239001"/>
          <c:y val="0.90888842476594001"/>
          <c:w val="0.50785667574791804"/>
          <c:h val="7.3487238661965895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7F2B2-C81D-4948-9EDF-568F71B8993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8009E-218E-4EEF-9489-D323FC6996E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8009E-218E-4EEF-9489-D323FC6996E4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322"/>
            <a:ext cx="12192000" cy="6857678"/>
          </a:xfrm>
          <a:prstGeom prst="rect">
            <a:avLst/>
          </a:prstGeom>
        </p:spPr>
      </p:pic>
      <p:sp>
        <p:nvSpPr>
          <p:cNvPr id="10" name="矩形: 圆角 9"/>
          <p:cNvSpPr/>
          <p:nvPr userDrawn="1"/>
        </p:nvSpPr>
        <p:spPr>
          <a:xfrm>
            <a:off x="303882" y="391887"/>
            <a:ext cx="11584237" cy="6181674"/>
          </a:xfrm>
          <a:prstGeom prst="roundRect">
            <a:avLst>
              <a:gd name="adj" fmla="val 179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5395352"/>
            <a:ext cx="12228513" cy="146264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4" cstate="screen"/>
          <a:srcRect b="-530"/>
          <a:stretch>
            <a:fillRect/>
          </a:stretch>
        </p:blipFill>
        <p:spPr>
          <a:xfrm>
            <a:off x="-58286" y="5785884"/>
            <a:ext cx="2932115" cy="107211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0737669" y="5874257"/>
            <a:ext cx="1417818" cy="9837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45062" y="672566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A0BAEC-A70E-436E-92C6-3ECF094493E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45BC63-D829-4A71-B2F4-3CC30B2DF0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.jpeg"/><Relationship Id="rId17" Type="http://schemas.openxmlformats.org/officeDocument/2006/relationships/image" Target="../media/image16.png"/><Relationship Id="rId2" Type="http://schemas.openxmlformats.org/officeDocument/2006/relationships/tags" Target="../tags/tag2.xml"/><Relationship Id="rId16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5" Type="http://schemas.openxmlformats.org/officeDocument/2006/relationships/image" Target="../media/image2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8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image" Target="../media/image34.png"/><Relationship Id="rId5" Type="http://schemas.openxmlformats.org/officeDocument/2006/relationships/tags" Target="../tags/tag93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92.xml"/><Relationship Id="rId9" Type="http://schemas.openxmlformats.org/officeDocument/2006/relationships/tags" Target="../tags/tag9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image" Target="../media/image35.png"/><Relationship Id="rId5" Type="http://schemas.openxmlformats.org/officeDocument/2006/relationships/tags" Target="../tags/tag10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01.xml"/><Relationship Id="rId9" Type="http://schemas.openxmlformats.org/officeDocument/2006/relationships/tags" Target="../tags/tag10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image" Target="../media/image36.png"/><Relationship Id="rId5" Type="http://schemas.openxmlformats.org/officeDocument/2006/relationships/tags" Target="../tags/tag11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10.xml"/><Relationship Id="rId9" Type="http://schemas.openxmlformats.org/officeDocument/2006/relationships/tags" Target="../tags/tag1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image" Target="../media/image6.png"/><Relationship Id="rId3" Type="http://schemas.openxmlformats.org/officeDocument/2006/relationships/tags" Target="../tags/tag13.xml"/><Relationship Id="rId21" Type="http://schemas.openxmlformats.org/officeDocument/2006/relationships/image" Target="../media/image11.png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image" Target="../media/image1.jpeg"/><Relationship Id="rId2" Type="http://schemas.openxmlformats.org/officeDocument/2006/relationships/tags" Target="../tags/tag1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0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10" Type="http://schemas.openxmlformats.org/officeDocument/2006/relationships/tags" Target="../tags/tag20.xml"/><Relationship Id="rId19" Type="http://schemas.openxmlformats.org/officeDocument/2006/relationships/image" Target="../media/image2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11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18" Type="http://schemas.openxmlformats.org/officeDocument/2006/relationships/image" Target="../media/image2.png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image" Target="../media/image8.png"/><Relationship Id="rId2" Type="http://schemas.openxmlformats.org/officeDocument/2006/relationships/tags" Target="../tags/tag130.xml"/><Relationship Id="rId16" Type="http://schemas.openxmlformats.org/officeDocument/2006/relationships/image" Target="../media/image6.png"/><Relationship Id="rId20" Type="http://schemas.openxmlformats.org/officeDocument/2006/relationships/image" Target="../media/image38.png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5" Type="http://schemas.openxmlformats.org/officeDocument/2006/relationships/tags" Target="../tags/tag133.xml"/><Relationship Id="rId15" Type="http://schemas.openxmlformats.org/officeDocument/2006/relationships/image" Target="../media/image1.jpeg"/><Relationship Id="rId10" Type="http://schemas.openxmlformats.org/officeDocument/2006/relationships/tags" Target="../tags/tag138.xml"/><Relationship Id="rId19" Type="http://schemas.openxmlformats.org/officeDocument/2006/relationships/image" Target="../media/image10.png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54.xml"/><Relationship Id="rId18" Type="http://schemas.openxmlformats.org/officeDocument/2006/relationships/image" Target="../media/image2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image" Target="../media/image8.png"/><Relationship Id="rId2" Type="http://schemas.openxmlformats.org/officeDocument/2006/relationships/tags" Target="../tags/tag143.xml"/><Relationship Id="rId16" Type="http://schemas.openxmlformats.org/officeDocument/2006/relationships/image" Target="../media/image6.png"/><Relationship Id="rId20" Type="http://schemas.openxmlformats.org/officeDocument/2006/relationships/image" Target="../media/image39.png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5" Type="http://schemas.openxmlformats.org/officeDocument/2006/relationships/tags" Target="../tags/tag146.xml"/><Relationship Id="rId15" Type="http://schemas.openxmlformats.org/officeDocument/2006/relationships/image" Target="../media/image1.jpeg"/><Relationship Id="rId10" Type="http://schemas.openxmlformats.org/officeDocument/2006/relationships/tags" Target="../tags/tag151.xml"/><Relationship Id="rId19" Type="http://schemas.openxmlformats.org/officeDocument/2006/relationships/image" Target="../media/image10.png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26" Type="http://schemas.openxmlformats.org/officeDocument/2006/relationships/image" Target="../media/image7.png"/><Relationship Id="rId3" Type="http://schemas.openxmlformats.org/officeDocument/2006/relationships/tags" Target="../tags/tag157.xml"/><Relationship Id="rId21" Type="http://schemas.openxmlformats.org/officeDocument/2006/relationships/slideLayout" Target="../slideLayouts/slideLayout1.xml"/><Relationship Id="rId34" Type="http://schemas.openxmlformats.org/officeDocument/2006/relationships/image" Target="../media/image15.png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5" Type="http://schemas.openxmlformats.org/officeDocument/2006/relationships/image" Target="../media/image2.png"/><Relationship Id="rId33" Type="http://schemas.openxmlformats.org/officeDocument/2006/relationships/image" Target="../media/image14.png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tags" Target="../tags/tag174.xml"/><Relationship Id="rId29" Type="http://schemas.openxmlformats.org/officeDocument/2006/relationships/image" Target="../media/image10.png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24" Type="http://schemas.openxmlformats.org/officeDocument/2006/relationships/image" Target="../media/image6.png"/><Relationship Id="rId32" Type="http://schemas.openxmlformats.org/officeDocument/2006/relationships/image" Target="../media/image13.png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23" Type="http://schemas.openxmlformats.org/officeDocument/2006/relationships/image" Target="../media/image1.jpeg"/><Relationship Id="rId28" Type="http://schemas.openxmlformats.org/officeDocument/2006/relationships/image" Target="../media/image9.png"/><Relationship Id="rId10" Type="http://schemas.openxmlformats.org/officeDocument/2006/relationships/tags" Target="../tags/tag164.xml"/><Relationship Id="rId19" Type="http://schemas.openxmlformats.org/officeDocument/2006/relationships/tags" Target="../tags/tag173.xml"/><Relationship Id="rId31" Type="http://schemas.openxmlformats.org/officeDocument/2006/relationships/image" Target="../media/image12.png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notesSlide" Target="../notesSlides/notesSlide4.xml"/><Relationship Id="rId27" Type="http://schemas.openxmlformats.org/officeDocument/2006/relationships/image" Target="../media/image8.png"/><Relationship Id="rId30" Type="http://schemas.openxmlformats.org/officeDocument/2006/relationships/image" Target="../media/image11.png"/><Relationship Id="rId8" Type="http://schemas.openxmlformats.org/officeDocument/2006/relationships/tags" Target="../tags/tag16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8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tags" Target="../tags/tag51.xml"/><Relationship Id="rId39" Type="http://schemas.openxmlformats.org/officeDocument/2006/relationships/tags" Target="../tags/tag64.xml"/><Relationship Id="rId21" Type="http://schemas.openxmlformats.org/officeDocument/2006/relationships/tags" Target="../tags/tag46.xml"/><Relationship Id="rId34" Type="http://schemas.openxmlformats.org/officeDocument/2006/relationships/tags" Target="../tags/tag59.xml"/><Relationship Id="rId42" Type="http://schemas.openxmlformats.org/officeDocument/2006/relationships/tags" Target="../tags/tag67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29" Type="http://schemas.openxmlformats.org/officeDocument/2006/relationships/tags" Target="../tags/tag54.xml"/><Relationship Id="rId41" Type="http://schemas.openxmlformats.org/officeDocument/2006/relationships/tags" Target="../tags/tag66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tags" Target="../tags/tag49.xml"/><Relationship Id="rId32" Type="http://schemas.openxmlformats.org/officeDocument/2006/relationships/tags" Target="../tags/tag57.xml"/><Relationship Id="rId37" Type="http://schemas.openxmlformats.org/officeDocument/2006/relationships/tags" Target="../tags/tag62.xml"/><Relationship Id="rId40" Type="http://schemas.openxmlformats.org/officeDocument/2006/relationships/tags" Target="../tags/tag65.xml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tags" Target="../tags/tag48.xml"/><Relationship Id="rId28" Type="http://schemas.openxmlformats.org/officeDocument/2006/relationships/tags" Target="../tags/tag53.xml"/><Relationship Id="rId36" Type="http://schemas.openxmlformats.org/officeDocument/2006/relationships/tags" Target="../tags/tag61.xml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31" Type="http://schemas.openxmlformats.org/officeDocument/2006/relationships/tags" Target="../tags/tag56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tags" Target="../tags/tag52.xml"/><Relationship Id="rId30" Type="http://schemas.openxmlformats.org/officeDocument/2006/relationships/tags" Target="../tags/tag55.xml"/><Relationship Id="rId35" Type="http://schemas.openxmlformats.org/officeDocument/2006/relationships/tags" Target="../tags/tag60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33.xml"/><Relationship Id="rId3" Type="http://schemas.openxmlformats.org/officeDocument/2006/relationships/tags" Target="../tags/tag28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tags" Target="../tags/tag50.xml"/><Relationship Id="rId33" Type="http://schemas.openxmlformats.org/officeDocument/2006/relationships/tags" Target="../tags/tag58.xml"/><Relationship Id="rId38" Type="http://schemas.openxmlformats.org/officeDocument/2006/relationships/tags" Target="../tags/tag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22"/>
            <a:ext cx="12192000" cy="685767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0"/>
            <a:ext cx="12192000" cy="6857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419421" y="440020"/>
            <a:ext cx="7613142" cy="616143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screen"/>
          <a:srcRect r="-2641"/>
          <a:stretch>
            <a:fillRect/>
          </a:stretch>
        </p:blipFill>
        <p:spPr>
          <a:xfrm>
            <a:off x="-106609" y="1169773"/>
            <a:ext cx="1822457" cy="8944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8867032" y="696566"/>
            <a:ext cx="1941130" cy="10303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9" cstate="screen"/>
          <a:srcRect b="-530"/>
          <a:stretch>
            <a:fillRect/>
          </a:stretch>
        </p:blipFill>
        <p:spPr>
          <a:xfrm>
            <a:off x="-58286" y="4793774"/>
            <a:ext cx="5645420" cy="20642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10047449" y="5395353"/>
            <a:ext cx="2108038" cy="146264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1043986" y="4271469"/>
            <a:ext cx="1399798" cy="97124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600104" y="2599928"/>
            <a:ext cx="2027603" cy="153971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3" cstate="screen"/>
          <a:srcRect b="-8494"/>
          <a:stretch>
            <a:fillRect/>
          </a:stretch>
        </p:blipFill>
        <p:spPr>
          <a:xfrm>
            <a:off x="10673231" y="1852645"/>
            <a:ext cx="1394334" cy="2035977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767520" y="1852999"/>
            <a:ext cx="10656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b="1" dirty="0">
                <a:ln w="41275">
                  <a:solidFill>
                    <a:srgbClr val="1371F6"/>
                  </a:solidFill>
                </a:ln>
                <a:solidFill>
                  <a:srgbClr val="F6FD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教师心理健康及其维护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3559574" y="3375006"/>
            <a:ext cx="5072852" cy="644570"/>
            <a:chOff x="3628716" y="3453593"/>
            <a:chExt cx="4235298" cy="538148"/>
          </a:xfrm>
        </p:grpSpPr>
        <p:sp>
          <p:nvSpPr>
            <p:cNvPr id="33" name="矩形: 圆角 32"/>
            <p:cNvSpPr/>
            <p:nvPr/>
          </p:nvSpPr>
          <p:spPr>
            <a:xfrm>
              <a:off x="3712365" y="3453593"/>
              <a:ext cx="4068000" cy="517516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628716" y="3503515"/>
              <a:ext cx="4235298" cy="488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心理健康及压力情绪管理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192884" y="4273975"/>
            <a:ext cx="3806233" cy="398780"/>
            <a:chOff x="4180114" y="4380471"/>
            <a:chExt cx="3806233" cy="398780"/>
          </a:xfrm>
        </p:grpSpPr>
        <p:cxnSp>
          <p:nvCxnSpPr>
            <p:cNvPr id="37" name="直接连接符 36"/>
            <p:cNvCxnSpPr/>
            <p:nvPr/>
          </p:nvCxnSpPr>
          <p:spPr>
            <a:xfrm flipH="1">
              <a:off x="4180114" y="4537227"/>
              <a:ext cx="104126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文本框 39"/>
            <p:cNvSpPr txBox="1"/>
            <p:nvPr/>
          </p:nvSpPr>
          <p:spPr>
            <a:xfrm>
              <a:off x="5094263" y="4380471"/>
              <a:ext cx="2003474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PPT818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 flipH="1">
              <a:off x="6945087" y="4537227"/>
              <a:ext cx="104126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6894979" y="4306379"/>
            <a:ext cx="4886684" cy="2601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27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3" presetClass="entr" presetSubtype="28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900" decel="100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27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3" presetClass="entr" presetSubtype="28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900" decel="100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22"/>
            <a:ext cx="12192000" cy="685767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4799" y="0"/>
            <a:ext cx="12192000" cy="6857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-33167" y="1204749"/>
            <a:ext cx="5620301" cy="454859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screen"/>
          <a:srcRect r="-2641"/>
          <a:stretch>
            <a:fillRect/>
          </a:stretch>
        </p:blipFill>
        <p:spPr>
          <a:xfrm>
            <a:off x="-106609" y="1169773"/>
            <a:ext cx="1822457" cy="8944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8867032" y="696566"/>
            <a:ext cx="1941130" cy="10303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9" cstate="screen"/>
          <a:srcRect b="-530"/>
          <a:stretch>
            <a:fillRect/>
          </a:stretch>
        </p:blipFill>
        <p:spPr>
          <a:xfrm>
            <a:off x="-58286" y="4793774"/>
            <a:ext cx="5645420" cy="20642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10047449" y="5395353"/>
            <a:ext cx="2108038" cy="1462647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451135" y="2419343"/>
            <a:ext cx="2725825" cy="1793267"/>
            <a:chOff x="2516061" y="2665025"/>
            <a:chExt cx="1055085" cy="694120"/>
          </a:xfrm>
        </p:grpSpPr>
        <p:sp>
          <p:nvSpPr>
            <p:cNvPr id="26" name="îṥ1îḍê"/>
            <p:cNvSpPr/>
            <p:nvPr/>
          </p:nvSpPr>
          <p:spPr>
            <a:xfrm>
              <a:off x="2667353" y="2665025"/>
              <a:ext cx="694120" cy="694120"/>
            </a:xfrm>
            <a:prstGeom prst="ellipse">
              <a:avLst/>
            </a:prstGeom>
            <a:noFill/>
            <a:ln w="3175">
              <a:solidFill>
                <a:srgbClr val="1371F6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6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516061" y="2760134"/>
              <a:ext cx="1055085" cy="559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b="1" dirty="0">
                  <a:solidFill>
                    <a:srgbClr val="1371F6"/>
                  </a:solidFill>
                  <a:cs typeface="+mn-ea"/>
                  <a:sym typeface="+mn-lt"/>
                </a:rPr>
                <a:t>02</a:t>
              </a:r>
              <a:endParaRPr lang="zh-CN" altLang="en-US" sz="8800" b="1" dirty="0">
                <a:solidFill>
                  <a:srgbClr val="1371F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893726" y="2896342"/>
            <a:ext cx="7124378" cy="965113"/>
            <a:chOff x="3177789" y="3453593"/>
            <a:chExt cx="4068000" cy="588351"/>
          </a:xfrm>
        </p:grpSpPr>
        <p:sp>
          <p:nvSpPr>
            <p:cNvPr id="36" name="矩形: 圆角 35"/>
            <p:cNvSpPr/>
            <p:nvPr/>
          </p:nvSpPr>
          <p:spPr>
            <a:xfrm>
              <a:off x="3177789" y="3453593"/>
              <a:ext cx="4068000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216384" y="3598127"/>
              <a:ext cx="3836938" cy="35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教师心理健康问题的现状及表现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7340621" y="4309448"/>
            <a:ext cx="4921059" cy="2619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004023" y="407449"/>
            <a:ext cx="6183954" cy="523220"/>
            <a:chOff x="3177789" y="3393238"/>
            <a:chExt cx="5558628" cy="681674"/>
          </a:xfrm>
        </p:grpSpPr>
        <p:sp>
          <p:nvSpPr>
            <p:cNvPr id="15" name="矩形: 圆角 14"/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245845" y="3393238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教师心理健康问题的现状及表现</a:t>
              </a:r>
            </a:p>
          </p:txBody>
        </p:sp>
      </p:grpSp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1593194" y="1953754"/>
          <a:ext cx="8170313" cy="4323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i$ľiḍe"/>
          <p:cNvSpPr/>
          <p:nvPr/>
        </p:nvSpPr>
        <p:spPr>
          <a:xfrm>
            <a:off x="7854322" y="1979058"/>
            <a:ext cx="2973084" cy="436612"/>
          </a:xfrm>
          <a:prstGeom prst="rect">
            <a:avLst/>
          </a:prstGeom>
          <a:solidFill>
            <a:srgbClr val="1371F6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/>
          </a:bodyPr>
          <a:lstStyle/>
          <a:p>
            <a:pPr algn="ctr" defTabSz="913765"/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教师心理健康问题几多？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396087" y="1186789"/>
            <a:ext cx="7399827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中小学教师心理疾病的检出率高于正常群体。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254402" y="2553456"/>
            <a:ext cx="3867150" cy="3867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9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6132513" y="1543650"/>
            <a:ext cx="0" cy="4198693"/>
          </a:xfrm>
          <a:prstGeom prst="line">
            <a:avLst/>
          </a:prstGeom>
          <a:ln w="3175" cap="rnd">
            <a:solidFill>
              <a:srgbClr val="1371F6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92338" y="2029013"/>
            <a:ext cx="4636774" cy="4636774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330725" y="2779003"/>
            <a:ext cx="3801788" cy="811042"/>
            <a:chOff x="910473" y="1556792"/>
            <a:chExt cx="10184883" cy="1872208"/>
          </a:xfrm>
        </p:grpSpPr>
        <p:sp>
          <p:nvSpPr>
            <p:cNvPr id="12" name="矩形 11"/>
            <p:cNvSpPr/>
            <p:nvPr/>
          </p:nvSpPr>
          <p:spPr>
            <a:xfrm>
              <a:off x="1096644" y="1556792"/>
              <a:ext cx="9998712" cy="1872208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 flipH="1">
              <a:off x="910473" y="1787600"/>
              <a:ext cx="632138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 flipH="1">
              <a:off x="10970743" y="1787600"/>
              <a:ext cx="122480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2578689" y="2938018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1371F6"/>
                </a:solidFill>
                <a:cs typeface="+mn-ea"/>
                <a:sym typeface="+mn-lt"/>
              </a:rPr>
              <a:t>教师心理问题产生的根源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653163" y="3168851"/>
            <a:ext cx="3732296" cy="773092"/>
            <a:chOff x="6927528" y="1864375"/>
            <a:chExt cx="3732296" cy="773092"/>
          </a:xfrm>
        </p:grpSpPr>
        <p:sp>
          <p:nvSpPr>
            <p:cNvPr id="6" name="íšľîďè"/>
            <p:cNvSpPr/>
            <p:nvPr/>
          </p:nvSpPr>
          <p:spPr>
            <a:xfrm>
              <a:off x="6927528" y="1864375"/>
              <a:ext cx="3732296" cy="77309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" name="iṩlîḍe"/>
            <p:cNvSpPr/>
            <p:nvPr/>
          </p:nvSpPr>
          <p:spPr>
            <a:xfrm>
              <a:off x="7079246" y="2007148"/>
              <a:ext cx="501650" cy="501650"/>
            </a:xfrm>
            <a:prstGeom prst="ellipse">
              <a:avLst/>
            </a:prstGeom>
            <a:solidFill>
              <a:srgbClr val="1371F6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 defTabSz="913765"/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791939" y="1930416"/>
              <a:ext cx="2314179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三是角色冲突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653163" y="2212386"/>
            <a:ext cx="3767347" cy="773092"/>
            <a:chOff x="6927528" y="1864375"/>
            <a:chExt cx="3767347" cy="773092"/>
          </a:xfrm>
        </p:grpSpPr>
        <p:sp>
          <p:nvSpPr>
            <p:cNvPr id="20" name="íšľîďè"/>
            <p:cNvSpPr/>
            <p:nvPr/>
          </p:nvSpPr>
          <p:spPr>
            <a:xfrm>
              <a:off x="6927528" y="1864375"/>
              <a:ext cx="3732296" cy="77309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iṩlîḍe"/>
            <p:cNvSpPr/>
            <p:nvPr/>
          </p:nvSpPr>
          <p:spPr>
            <a:xfrm>
              <a:off x="7079246" y="2007148"/>
              <a:ext cx="501650" cy="501650"/>
            </a:xfrm>
            <a:prstGeom prst="ellipse">
              <a:avLst/>
            </a:prstGeom>
            <a:solidFill>
              <a:srgbClr val="1371F6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 defTabSz="913765"/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675281" y="1933594"/>
              <a:ext cx="3019594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二是社会期望值过高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653163" y="1255921"/>
            <a:ext cx="3732296" cy="773092"/>
            <a:chOff x="6927528" y="1864375"/>
            <a:chExt cx="3732296" cy="773092"/>
          </a:xfrm>
        </p:grpSpPr>
        <p:sp>
          <p:nvSpPr>
            <p:cNvPr id="24" name="íšľîďè"/>
            <p:cNvSpPr/>
            <p:nvPr/>
          </p:nvSpPr>
          <p:spPr>
            <a:xfrm>
              <a:off x="6927528" y="1864375"/>
              <a:ext cx="3732296" cy="77309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iṩlîḍe"/>
            <p:cNvSpPr/>
            <p:nvPr/>
          </p:nvSpPr>
          <p:spPr>
            <a:xfrm>
              <a:off x="7079246" y="2007148"/>
              <a:ext cx="501650" cy="501650"/>
            </a:xfrm>
            <a:prstGeom prst="ellipse">
              <a:avLst/>
            </a:prstGeom>
            <a:solidFill>
              <a:srgbClr val="1371F6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 defTabSz="913765"/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791939" y="1930416"/>
              <a:ext cx="2314179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一是职责重大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653163" y="4125316"/>
            <a:ext cx="3762094" cy="773092"/>
            <a:chOff x="6927528" y="1864375"/>
            <a:chExt cx="3762094" cy="773092"/>
          </a:xfrm>
        </p:grpSpPr>
        <p:sp>
          <p:nvSpPr>
            <p:cNvPr id="28" name="íšľîďè"/>
            <p:cNvSpPr/>
            <p:nvPr/>
          </p:nvSpPr>
          <p:spPr>
            <a:xfrm>
              <a:off x="6927528" y="1864375"/>
              <a:ext cx="3732296" cy="77309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iṩlîḍe"/>
            <p:cNvSpPr/>
            <p:nvPr/>
          </p:nvSpPr>
          <p:spPr>
            <a:xfrm>
              <a:off x="7079246" y="2007148"/>
              <a:ext cx="501650" cy="501650"/>
            </a:xfrm>
            <a:prstGeom prst="ellipse">
              <a:avLst/>
            </a:prstGeom>
            <a:solidFill>
              <a:srgbClr val="1371F6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 defTabSz="913765"/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791939" y="1930416"/>
              <a:ext cx="2897683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四是工作琐碎重复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653163" y="5081780"/>
            <a:ext cx="3732296" cy="773092"/>
            <a:chOff x="6927528" y="1864375"/>
            <a:chExt cx="3732296" cy="773092"/>
          </a:xfrm>
        </p:grpSpPr>
        <p:sp>
          <p:nvSpPr>
            <p:cNvPr id="32" name="íšľîďè"/>
            <p:cNvSpPr/>
            <p:nvPr/>
          </p:nvSpPr>
          <p:spPr>
            <a:xfrm>
              <a:off x="6927528" y="1864375"/>
              <a:ext cx="3732296" cy="77309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iṩlîḍe"/>
            <p:cNvSpPr/>
            <p:nvPr/>
          </p:nvSpPr>
          <p:spPr>
            <a:xfrm>
              <a:off x="7079246" y="2007148"/>
              <a:ext cx="501650" cy="501650"/>
            </a:xfrm>
            <a:prstGeom prst="ellipse">
              <a:avLst/>
            </a:prstGeom>
            <a:solidFill>
              <a:srgbClr val="1371F6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 defTabSz="913765"/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640230" y="1930416"/>
              <a:ext cx="3019594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五是应试教育的重压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004023" y="407449"/>
            <a:ext cx="6183954" cy="523220"/>
            <a:chOff x="3177789" y="3393238"/>
            <a:chExt cx="5558628" cy="681674"/>
          </a:xfrm>
        </p:grpSpPr>
        <p:sp>
          <p:nvSpPr>
            <p:cNvPr id="36" name="矩形: 圆角 35"/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245845" y="3393238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教师心理健康问题的现状及表现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3004023" y="407449"/>
            <a:ext cx="6183954" cy="523220"/>
            <a:chOff x="3177789" y="3393238"/>
            <a:chExt cx="5558628" cy="681674"/>
          </a:xfrm>
        </p:grpSpPr>
        <p:sp>
          <p:nvSpPr>
            <p:cNvPr id="36" name="矩形: 圆角 35"/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245845" y="3393238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教师心理健康问题的现状及表现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751451" y="1288224"/>
            <a:ext cx="2678407" cy="806731"/>
            <a:chOff x="6927528" y="1830736"/>
            <a:chExt cx="2678407" cy="806731"/>
          </a:xfrm>
        </p:grpSpPr>
        <p:sp>
          <p:nvSpPr>
            <p:cNvPr id="39" name="íšľîďè"/>
            <p:cNvSpPr/>
            <p:nvPr/>
          </p:nvSpPr>
          <p:spPr>
            <a:xfrm>
              <a:off x="6927528" y="1864375"/>
              <a:ext cx="2678407" cy="773092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iṩlîḍe"/>
            <p:cNvSpPr/>
            <p:nvPr/>
          </p:nvSpPr>
          <p:spPr>
            <a:xfrm>
              <a:off x="7079246" y="2007148"/>
              <a:ext cx="501650" cy="501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 defTabSz="913765"/>
              <a:r>
                <a:rPr lang="en-US" sz="2000" b="1" dirty="0">
                  <a:solidFill>
                    <a:srgbClr val="1371F6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7580896" y="1830736"/>
              <a:ext cx="2025039" cy="743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生理变化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903170" y="2192937"/>
            <a:ext cx="400379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呼吸急促、心跳加速、瞳孔扩大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紧张性头痛、警觉性提高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频尿、冒汗、口干舌燥、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肠胃不适、消化系统紊乱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皮肤问题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肌肉紧张 、背痛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血压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血糖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升高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睡眠失调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疲劳感、全身无力、倦怠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85036" y="2395528"/>
            <a:ext cx="4008697" cy="40086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3004023" y="407449"/>
            <a:ext cx="6183954" cy="523220"/>
            <a:chOff x="3177789" y="3393238"/>
            <a:chExt cx="5558628" cy="681674"/>
          </a:xfrm>
        </p:grpSpPr>
        <p:sp>
          <p:nvSpPr>
            <p:cNvPr id="36" name="矩形: 圆角 35"/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245845" y="3393238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教师心理健康问题的现状及表现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940485" y="1459674"/>
            <a:ext cx="2678407" cy="806731"/>
            <a:chOff x="6927528" y="1830736"/>
            <a:chExt cx="2678407" cy="806731"/>
          </a:xfrm>
        </p:grpSpPr>
        <p:sp>
          <p:nvSpPr>
            <p:cNvPr id="39" name="íšľîďè"/>
            <p:cNvSpPr/>
            <p:nvPr/>
          </p:nvSpPr>
          <p:spPr>
            <a:xfrm>
              <a:off x="6927528" y="1864375"/>
              <a:ext cx="2678407" cy="773092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iṩlîḍe"/>
            <p:cNvSpPr/>
            <p:nvPr/>
          </p:nvSpPr>
          <p:spPr>
            <a:xfrm>
              <a:off x="7079246" y="2007148"/>
              <a:ext cx="501650" cy="501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 defTabSz="913765"/>
              <a:r>
                <a:rPr lang="en-US" sz="2000" b="1" dirty="0">
                  <a:solidFill>
                    <a:srgbClr val="1371F6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7580896" y="1830736"/>
              <a:ext cx="2025039" cy="743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行为变化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092204" y="2364387"/>
            <a:ext cx="400379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药物滥用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饮食失调 、食欲异常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烟酒过量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搓手抖脚、坐立不安、强迫行为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说话滔滔不绝、说话急促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工作效率下降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比平时更容易出事故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社会退缩、精神恍惚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富有攻击性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00800" y="2266405"/>
            <a:ext cx="4876800" cy="487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3004023" y="407449"/>
            <a:ext cx="6183954" cy="523220"/>
            <a:chOff x="3177789" y="3393238"/>
            <a:chExt cx="5558628" cy="681674"/>
          </a:xfrm>
        </p:grpSpPr>
        <p:sp>
          <p:nvSpPr>
            <p:cNvPr id="36" name="矩形: 圆角 35"/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245845" y="3393238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教师心理健康问题的现状及表现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940485" y="1859724"/>
            <a:ext cx="2678407" cy="806731"/>
            <a:chOff x="6927528" y="1830736"/>
            <a:chExt cx="2678407" cy="806731"/>
          </a:xfrm>
        </p:grpSpPr>
        <p:sp>
          <p:nvSpPr>
            <p:cNvPr id="39" name="íšľîďè"/>
            <p:cNvSpPr/>
            <p:nvPr/>
          </p:nvSpPr>
          <p:spPr>
            <a:xfrm>
              <a:off x="6927528" y="1864375"/>
              <a:ext cx="2678407" cy="773092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iṩlîḍe"/>
            <p:cNvSpPr/>
            <p:nvPr/>
          </p:nvSpPr>
          <p:spPr>
            <a:xfrm>
              <a:off x="7079246" y="2007148"/>
              <a:ext cx="501650" cy="501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 defTabSz="913765"/>
              <a:r>
                <a:rPr lang="en-US" sz="2000" b="1" dirty="0">
                  <a:solidFill>
                    <a:srgbClr val="1371F6"/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7580896" y="1830736"/>
              <a:ext cx="2025039" cy="743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认知变化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092204" y="2764437"/>
            <a:ext cx="40037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注意力难以集中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记忆力衰退 、健忘、丢三落四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判断力减弱、无法清楚思考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钻牛角尖、遇事迟疑不决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丧失自信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夸大的压力感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132513" y="1524060"/>
            <a:ext cx="4414539" cy="45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3004023" y="407449"/>
            <a:ext cx="6183954" cy="523220"/>
            <a:chOff x="3177789" y="3393238"/>
            <a:chExt cx="5558628" cy="681674"/>
          </a:xfrm>
        </p:grpSpPr>
        <p:sp>
          <p:nvSpPr>
            <p:cNvPr id="36" name="矩形: 圆角 35"/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245845" y="3393238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教师心理健康问题的现状及表现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846701" y="1802574"/>
            <a:ext cx="2678407" cy="806731"/>
            <a:chOff x="6927528" y="1830736"/>
            <a:chExt cx="2678407" cy="806731"/>
          </a:xfrm>
        </p:grpSpPr>
        <p:sp>
          <p:nvSpPr>
            <p:cNvPr id="39" name="íšľîďè"/>
            <p:cNvSpPr/>
            <p:nvPr/>
          </p:nvSpPr>
          <p:spPr>
            <a:xfrm>
              <a:off x="6927528" y="1864375"/>
              <a:ext cx="2678407" cy="773092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iṩlîḍe"/>
            <p:cNvSpPr/>
            <p:nvPr/>
          </p:nvSpPr>
          <p:spPr>
            <a:xfrm>
              <a:off x="7079246" y="2007148"/>
              <a:ext cx="501650" cy="501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 defTabSz="913765"/>
              <a:r>
                <a:rPr lang="en-US" sz="2000" b="1" dirty="0">
                  <a:solidFill>
                    <a:srgbClr val="1371F6"/>
                  </a:solidFill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7580896" y="1830736"/>
              <a:ext cx="2025039" cy="743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情绪变化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998420" y="2707287"/>
            <a:ext cx="4355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焦虑、紧张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抑郁 、缺乏生活情趣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沮丧、情绪低落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无助感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情绪的波动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生气、易怒、敌意、莫名其妙地发火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55558" y="1978986"/>
            <a:ext cx="3741516" cy="3449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22"/>
            <a:ext cx="12192000" cy="685767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4799" y="0"/>
            <a:ext cx="12192000" cy="6857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-33167" y="1204749"/>
            <a:ext cx="5620301" cy="454859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/>
          <a:srcRect r="-2641"/>
          <a:stretch>
            <a:fillRect/>
          </a:stretch>
        </p:blipFill>
        <p:spPr>
          <a:xfrm>
            <a:off x="-106609" y="1169773"/>
            <a:ext cx="1822457" cy="8944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8867032" y="696566"/>
            <a:ext cx="1941130" cy="10303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 cstate="screen"/>
          <a:srcRect b="-530"/>
          <a:stretch>
            <a:fillRect/>
          </a:stretch>
        </p:blipFill>
        <p:spPr>
          <a:xfrm>
            <a:off x="-58286" y="4793774"/>
            <a:ext cx="5645420" cy="20642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10047449" y="5395353"/>
            <a:ext cx="2108038" cy="1462647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451135" y="2419343"/>
            <a:ext cx="2725825" cy="1793267"/>
            <a:chOff x="2516061" y="2665025"/>
            <a:chExt cx="1055085" cy="694120"/>
          </a:xfrm>
        </p:grpSpPr>
        <p:sp>
          <p:nvSpPr>
            <p:cNvPr id="26" name="îṥ1îḍê"/>
            <p:cNvSpPr/>
            <p:nvPr/>
          </p:nvSpPr>
          <p:spPr>
            <a:xfrm>
              <a:off x="2667353" y="2665025"/>
              <a:ext cx="694120" cy="694120"/>
            </a:xfrm>
            <a:prstGeom prst="ellipse">
              <a:avLst/>
            </a:prstGeom>
            <a:noFill/>
            <a:ln w="3175">
              <a:solidFill>
                <a:srgbClr val="1371F6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6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516061" y="2760134"/>
              <a:ext cx="1055085" cy="559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b="1" dirty="0">
                  <a:solidFill>
                    <a:srgbClr val="1371F6"/>
                  </a:solidFill>
                  <a:cs typeface="+mn-ea"/>
                  <a:sym typeface="+mn-lt"/>
                </a:rPr>
                <a:t>03</a:t>
              </a:r>
              <a:endParaRPr lang="zh-CN" altLang="en-US" sz="8800" b="1" dirty="0">
                <a:solidFill>
                  <a:srgbClr val="1371F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893726" y="2896342"/>
            <a:ext cx="7124378" cy="965113"/>
            <a:chOff x="3177789" y="3453593"/>
            <a:chExt cx="4068000" cy="588351"/>
          </a:xfrm>
        </p:grpSpPr>
        <p:sp>
          <p:nvSpPr>
            <p:cNvPr id="36" name="矩形: 圆角 35"/>
            <p:cNvSpPr/>
            <p:nvPr/>
          </p:nvSpPr>
          <p:spPr>
            <a:xfrm>
              <a:off x="3177789" y="3453593"/>
              <a:ext cx="4068000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216384" y="3598127"/>
              <a:ext cx="3836938" cy="35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7340621" y="4309448"/>
            <a:ext cx="4921059" cy="2619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3004023" y="407452"/>
            <a:ext cx="6183954" cy="523220"/>
            <a:chOff x="3177789" y="3393243"/>
            <a:chExt cx="5558628" cy="681674"/>
          </a:xfrm>
        </p:grpSpPr>
        <p:sp>
          <p:nvSpPr>
            <p:cNvPr id="36" name="矩形: 圆角 35"/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grpSp>
        <p:nvGrpSpPr>
          <p:cNvPr id="10" name="î$1íďè"/>
          <p:cNvGrpSpPr/>
          <p:nvPr/>
        </p:nvGrpSpPr>
        <p:grpSpPr>
          <a:xfrm>
            <a:off x="4327325" y="1253942"/>
            <a:ext cx="3537348" cy="798874"/>
            <a:chOff x="704395" y="1132259"/>
            <a:chExt cx="705305" cy="1193778"/>
          </a:xfrm>
        </p:grpSpPr>
        <p:sp>
          <p:nvSpPr>
            <p:cNvPr id="11" name="íşļîḋê"/>
            <p:cNvSpPr/>
            <p:nvPr/>
          </p:nvSpPr>
          <p:spPr>
            <a:xfrm rot="5400000">
              <a:off x="497560" y="1413898"/>
              <a:ext cx="1138587" cy="685692"/>
            </a:xfrm>
            <a:prstGeom prst="homePlate">
              <a:avLst>
                <a:gd name="adj" fmla="val 24929"/>
              </a:avLst>
            </a:prstGeom>
            <a:solidFill>
              <a:srgbClr val="1371F6"/>
            </a:solidFill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defTabSz="913765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íş1íḓè"/>
            <p:cNvSpPr txBox="1"/>
            <p:nvPr/>
          </p:nvSpPr>
          <p:spPr bwMode="auto">
            <a:xfrm>
              <a:off x="704395" y="1132259"/>
              <a:ext cx="705304" cy="1128548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algn="ctr" defTabSz="913765">
                <a:defRPr>
                  <a:solidFill>
                    <a:schemeClr val="lt1"/>
                  </a:solidFill>
                </a:defRPr>
              </a:lvl1pPr>
              <a:lvl2pPr defTabSz="913765">
                <a:defRPr>
                  <a:solidFill>
                    <a:schemeClr val="lt1"/>
                  </a:solidFill>
                </a:defRPr>
              </a:lvl2pPr>
              <a:lvl3pPr defTabSz="913765">
                <a:defRPr>
                  <a:solidFill>
                    <a:schemeClr val="lt1"/>
                  </a:solidFill>
                </a:defRPr>
              </a:lvl3pPr>
              <a:lvl4pPr defTabSz="913765">
                <a:defRPr>
                  <a:solidFill>
                    <a:schemeClr val="lt1"/>
                  </a:solidFill>
                </a:defRPr>
              </a:lvl4pPr>
              <a:lvl5pPr defTabSz="913765">
                <a:defRPr>
                  <a:solidFill>
                    <a:schemeClr val="lt1"/>
                  </a:solidFill>
                </a:defRPr>
              </a:lvl5pPr>
              <a:lvl6pPr defTabSz="913765">
                <a:defRPr>
                  <a:solidFill>
                    <a:schemeClr val="lt1"/>
                  </a:solidFill>
                </a:defRPr>
              </a:lvl6pPr>
              <a:lvl7pPr defTabSz="913765">
                <a:defRPr>
                  <a:solidFill>
                    <a:schemeClr val="lt1"/>
                  </a:solidFill>
                </a:defRPr>
              </a:lvl7pPr>
              <a:lvl8pPr defTabSz="913765">
                <a:defRPr>
                  <a:solidFill>
                    <a:schemeClr val="lt1"/>
                  </a:solidFill>
                </a:defRPr>
              </a:lvl8pPr>
              <a:lvl9pPr defTabSz="913765"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压力管理的模型</a:t>
              </a:r>
              <a:endPara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3" name="Group 3"/>
          <p:cNvGrpSpPr/>
          <p:nvPr/>
        </p:nvGrpSpPr>
        <p:grpSpPr bwMode="auto">
          <a:xfrm>
            <a:off x="1638300" y="2106759"/>
            <a:ext cx="8915400" cy="3886200"/>
            <a:chOff x="96" y="1488"/>
            <a:chExt cx="5616" cy="2448"/>
          </a:xfrm>
        </p:grpSpPr>
        <p:grpSp>
          <p:nvGrpSpPr>
            <p:cNvPr id="14" name="Group 4"/>
            <p:cNvGrpSpPr/>
            <p:nvPr/>
          </p:nvGrpSpPr>
          <p:grpSpPr bwMode="auto">
            <a:xfrm>
              <a:off x="144" y="1488"/>
              <a:ext cx="5568" cy="462"/>
              <a:chOff x="144" y="3168"/>
              <a:chExt cx="5568" cy="462"/>
            </a:xfrm>
          </p:grpSpPr>
          <p:sp>
            <p:nvSpPr>
              <p:cNvPr id="23" name="Line 5"/>
              <p:cNvSpPr>
                <a:spLocks noChangeShapeType="1"/>
              </p:cNvSpPr>
              <p:nvPr/>
            </p:nvSpPr>
            <p:spPr bwMode="auto">
              <a:xfrm>
                <a:off x="204" y="3629"/>
                <a:ext cx="5460" cy="1"/>
              </a:xfrm>
              <a:prstGeom prst="line">
                <a:avLst/>
              </a:prstGeom>
              <a:noFill/>
              <a:ln w="76200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Text Box 9"/>
              <p:cNvSpPr txBox="1">
                <a:spLocks noChangeArrowheads="1"/>
              </p:cNvSpPr>
              <p:nvPr/>
            </p:nvSpPr>
            <p:spPr bwMode="auto">
              <a:xfrm>
                <a:off x="144" y="3168"/>
                <a:ext cx="960" cy="365"/>
              </a:xfrm>
              <a:prstGeom prst="rect">
                <a:avLst/>
              </a:prstGeom>
              <a:noFill/>
              <a:ln w="38100">
                <a:solidFill>
                  <a:srgbClr val="1371F6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要求</a:t>
                </a:r>
              </a:p>
            </p:txBody>
          </p:sp>
          <p:sp>
            <p:nvSpPr>
              <p:cNvPr id="28" name="Text Box 10"/>
              <p:cNvSpPr txBox="1">
                <a:spLocks noChangeArrowheads="1"/>
              </p:cNvSpPr>
              <p:nvPr/>
            </p:nvSpPr>
            <p:spPr bwMode="auto">
              <a:xfrm>
                <a:off x="4752" y="3197"/>
                <a:ext cx="960" cy="365"/>
              </a:xfrm>
              <a:prstGeom prst="rect">
                <a:avLst/>
              </a:prstGeom>
              <a:noFill/>
              <a:ln w="38100">
                <a:solidFill>
                  <a:srgbClr val="1371F6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承受力</a:t>
                </a:r>
              </a:p>
            </p:txBody>
          </p:sp>
        </p:grp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96" y="2592"/>
              <a:ext cx="1584" cy="365"/>
            </a:xfrm>
            <a:prstGeom prst="rect">
              <a:avLst/>
            </a:prstGeom>
            <a:noFill/>
            <a:ln w="38100">
              <a:solidFill>
                <a:srgbClr val="1371F6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压力的来源</a:t>
              </a: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4080" y="2592"/>
              <a:ext cx="1584" cy="365"/>
            </a:xfrm>
            <a:prstGeom prst="rect">
              <a:avLst/>
            </a:prstGeom>
            <a:noFill/>
            <a:ln w="38100">
              <a:solidFill>
                <a:srgbClr val="1371F6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压力的反应</a:t>
              </a: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96" y="3571"/>
              <a:ext cx="1584" cy="36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原因的管理</a:t>
              </a: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4080" y="3571"/>
              <a:ext cx="1584" cy="365"/>
            </a:xfrm>
            <a:prstGeom prst="rect">
              <a:avLst/>
            </a:prstGeom>
            <a:solidFill>
              <a:srgbClr val="1371F6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反应的管理</a:t>
              </a:r>
            </a:p>
          </p:txBody>
        </p:sp>
        <p:sp>
          <p:nvSpPr>
            <p:cNvPr id="19" name="AutoShape 15"/>
            <p:cNvSpPr>
              <a:spLocks noChangeArrowheads="1"/>
            </p:cNvSpPr>
            <p:nvPr/>
          </p:nvSpPr>
          <p:spPr bwMode="auto">
            <a:xfrm>
              <a:off x="576" y="2064"/>
              <a:ext cx="144" cy="432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1371F6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>
              <a:off x="576" y="3024"/>
              <a:ext cx="144" cy="432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1371F6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AutoShape 17"/>
            <p:cNvSpPr>
              <a:spLocks noChangeArrowheads="1"/>
            </p:cNvSpPr>
            <p:nvPr/>
          </p:nvSpPr>
          <p:spPr bwMode="auto">
            <a:xfrm>
              <a:off x="4752" y="2064"/>
              <a:ext cx="144" cy="432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1371F6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AutoShape 18"/>
            <p:cNvSpPr>
              <a:spLocks noChangeArrowheads="1"/>
            </p:cNvSpPr>
            <p:nvPr/>
          </p:nvSpPr>
          <p:spPr bwMode="auto">
            <a:xfrm>
              <a:off x="4752" y="3024"/>
              <a:ext cx="144" cy="432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1371F6"/>
            </a:solidFill>
            <a:ln w="9525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9" name="PA-矩形 1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08550" y="5202384"/>
            <a:ext cx="2374900" cy="588962"/>
          </a:xfrm>
          <a:prstGeom prst="rect">
            <a:avLst/>
          </a:prstGeom>
          <a:solidFill>
            <a:srgbClr val="1371F6"/>
          </a:solidFill>
          <a:ln w="9525" algn="ctr">
            <a:solidFill>
              <a:srgbClr val="1371F6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认知评价</a:t>
            </a:r>
          </a:p>
        </p:txBody>
      </p:sp>
      <p:sp>
        <p:nvSpPr>
          <p:cNvPr id="30" name="PA-AutoShape 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70575" y="3762521"/>
            <a:ext cx="450850" cy="1079500"/>
          </a:xfrm>
          <a:prstGeom prst="downArrow">
            <a:avLst>
              <a:gd name="adj1" fmla="val 50000"/>
              <a:gd name="adj2" fmla="val 125000"/>
            </a:avLst>
          </a:prstGeom>
          <a:solidFill>
            <a:srgbClr val="1371F6"/>
          </a:solidFill>
          <a:ln w="9525">
            <a:noFill/>
            <a:miter lim="800000"/>
          </a:ln>
          <a:effectLst/>
        </p:spPr>
        <p:txBody>
          <a:bodyPr vert="eaVert"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PA-等腰三角形 1"/>
          <p:cNvSpPr/>
          <p:nvPr>
            <p:custDataLst>
              <p:tags r:id="rId3"/>
            </p:custDataLst>
          </p:nvPr>
        </p:nvSpPr>
        <p:spPr>
          <a:xfrm>
            <a:off x="5259753" y="2856342"/>
            <a:ext cx="1672494" cy="766448"/>
          </a:xfrm>
          <a:prstGeom prst="triangle">
            <a:avLst/>
          </a:prstGeom>
          <a:solidFill>
            <a:srgbClr val="1371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3023073" y="655102"/>
            <a:ext cx="6183954" cy="523220"/>
            <a:chOff x="3177789" y="3393243"/>
            <a:chExt cx="5558628" cy="681674"/>
          </a:xfrm>
        </p:grpSpPr>
        <p:sp>
          <p:nvSpPr>
            <p:cNvPr id="36" name="矩形: 圆角 35"/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grpSp>
        <p:nvGrpSpPr>
          <p:cNvPr id="10" name="î$1íďè"/>
          <p:cNvGrpSpPr/>
          <p:nvPr/>
        </p:nvGrpSpPr>
        <p:grpSpPr>
          <a:xfrm>
            <a:off x="5212418" y="2166916"/>
            <a:ext cx="3537348" cy="798874"/>
            <a:chOff x="704395" y="1132259"/>
            <a:chExt cx="705305" cy="1193778"/>
          </a:xfrm>
        </p:grpSpPr>
        <p:sp>
          <p:nvSpPr>
            <p:cNvPr id="11" name="íşļîḋê"/>
            <p:cNvSpPr/>
            <p:nvPr/>
          </p:nvSpPr>
          <p:spPr>
            <a:xfrm rot="5400000">
              <a:off x="497560" y="1413898"/>
              <a:ext cx="1138587" cy="685692"/>
            </a:xfrm>
            <a:prstGeom prst="homePlate">
              <a:avLst>
                <a:gd name="adj" fmla="val 24929"/>
              </a:avLst>
            </a:prstGeom>
            <a:solidFill>
              <a:srgbClr val="1371F6"/>
            </a:solidFill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defTabSz="913765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íş1íḓè"/>
            <p:cNvSpPr txBox="1"/>
            <p:nvPr/>
          </p:nvSpPr>
          <p:spPr bwMode="auto">
            <a:xfrm>
              <a:off x="704395" y="1132259"/>
              <a:ext cx="705304" cy="1128549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algn="ctr" defTabSz="913765">
                <a:defRPr>
                  <a:solidFill>
                    <a:schemeClr val="lt1"/>
                  </a:solidFill>
                </a:defRPr>
              </a:lvl1pPr>
              <a:lvl2pPr defTabSz="913765">
                <a:defRPr>
                  <a:solidFill>
                    <a:schemeClr val="lt1"/>
                  </a:solidFill>
                </a:defRPr>
              </a:lvl2pPr>
              <a:lvl3pPr defTabSz="913765">
                <a:defRPr>
                  <a:solidFill>
                    <a:schemeClr val="lt1"/>
                  </a:solidFill>
                </a:defRPr>
              </a:lvl3pPr>
              <a:lvl4pPr defTabSz="913765">
                <a:defRPr>
                  <a:solidFill>
                    <a:schemeClr val="lt1"/>
                  </a:solidFill>
                </a:defRPr>
              </a:lvl4pPr>
              <a:lvl5pPr defTabSz="913765">
                <a:defRPr>
                  <a:solidFill>
                    <a:schemeClr val="lt1"/>
                  </a:solidFill>
                </a:defRPr>
              </a:lvl5pPr>
              <a:lvl6pPr defTabSz="913765">
                <a:defRPr>
                  <a:solidFill>
                    <a:schemeClr val="lt1"/>
                  </a:solidFill>
                </a:defRPr>
              </a:lvl6pPr>
              <a:lvl7pPr defTabSz="913765">
                <a:defRPr>
                  <a:solidFill>
                    <a:schemeClr val="lt1"/>
                  </a:solidFill>
                </a:defRPr>
              </a:lvl7pPr>
              <a:lvl8pPr defTabSz="913765">
                <a:defRPr>
                  <a:solidFill>
                    <a:schemeClr val="lt1"/>
                  </a:solidFill>
                </a:defRPr>
              </a:lvl8pPr>
              <a:lvl9pPr defTabSz="913765"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压力管理的方法</a:t>
              </a:r>
              <a:endPara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5310781" y="2972424"/>
            <a:ext cx="60325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管理原因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减少压力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管理评价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管理的核心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管理反应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减少压力的不良反应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87" y="1474788"/>
            <a:ext cx="4286250" cy="4476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PA-组合 7"/>
          <p:cNvGrpSpPr/>
          <p:nvPr>
            <p:custDataLst>
              <p:tags r:id="rId1"/>
            </p:custDataLst>
          </p:nvPr>
        </p:nvGrpSpPr>
        <p:grpSpPr>
          <a:xfrm>
            <a:off x="0" y="322"/>
            <a:ext cx="12228513" cy="6857678"/>
            <a:chOff x="0" y="322"/>
            <a:chExt cx="12228513" cy="6857678"/>
          </a:xfrm>
        </p:grpSpPr>
        <p:pic>
          <p:nvPicPr>
            <p:cNvPr id="7" name="PA-图片 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 cstate="screen"/>
            <a:stretch>
              <a:fillRect/>
            </a:stretch>
          </p:blipFill>
          <p:spPr>
            <a:xfrm>
              <a:off x="0" y="322"/>
              <a:ext cx="12192000" cy="6857678"/>
            </a:xfrm>
            <a:prstGeom prst="rect">
              <a:avLst/>
            </a:prstGeom>
          </p:spPr>
        </p:pic>
        <p:pic>
          <p:nvPicPr>
            <p:cNvPr id="5" name="PA-图片 4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 cstate="screen"/>
            <a:stretch>
              <a:fillRect/>
            </a:stretch>
          </p:blipFill>
          <p:spPr>
            <a:xfrm>
              <a:off x="36513" y="645"/>
              <a:ext cx="12192000" cy="6857355"/>
            </a:xfrm>
            <a:prstGeom prst="rect">
              <a:avLst/>
            </a:prstGeom>
          </p:spPr>
        </p:pic>
      </p:grpSp>
      <p:grpSp>
        <p:nvGrpSpPr>
          <p:cNvPr id="25" name="PA-组合 24"/>
          <p:cNvGrpSpPr/>
          <p:nvPr>
            <p:custDataLst>
              <p:tags r:id="rId2"/>
            </p:custDataLst>
          </p:nvPr>
        </p:nvGrpSpPr>
        <p:grpSpPr>
          <a:xfrm>
            <a:off x="1028223" y="690730"/>
            <a:ext cx="10135555" cy="5696358"/>
            <a:chOff x="1023621" y="1556792"/>
            <a:chExt cx="10135555" cy="1872208"/>
          </a:xfrm>
        </p:grpSpPr>
        <p:sp>
          <p:nvSpPr>
            <p:cNvPr id="10" name="PA-矩形 9"/>
            <p:cNvSpPr/>
            <p:nvPr>
              <p:custDataLst>
                <p:tags r:id="rId6"/>
              </p:custDataLst>
            </p:nvPr>
          </p:nvSpPr>
          <p:spPr>
            <a:xfrm>
              <a:off x="1096644" y="1556792"/>
              <a:ext cx="9998712" cy="18722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" name="PA-矩形 10"/>
            <p:cNvSpPr/>
            <p:nvPr>
              <p:custDataLst>
                <p:tags r:id="rId7"/>
              </p:custDataLst>
            </p:nvPr>
          </p:nvSpPr>
          <p:spPr>
            <a:xfrm>
              <a:off x="10236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" name="PA-矩形 11"/>
            <p:cNvSpPr/>
            <p:nvPr>
              <p:custDataLst>
                <p:tags r:id="rId8"/>
              </p:custDataLst>
            </p:nvPr>
          </p:nvSpPr>
          <p:spPr>
            <a:xfrm>
              <a:off x="110185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pic>
        <p:nvPicPr>
          <p:cNvPr id="14" name="PA-图片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4" cstate="screen"/>
          <a:srcRect r="-2641"/>
          <a:stretch>
            <a:fillRect/>
          </a:stretch>
        </p:blipFill>
        <p:spPr>
          <a:xfrm>
            <a:off x="179748" y="699505"/>
            <a:ext cx="1822457" cy="894454"/>
          </a:xfrm>
          <a:prstGeom prst="rect">
            <a:avLst/>
          </a:prstGeom>
        </p:spPr>
      </p:pic>
      <p:pic>
        <p:nvPicPr>
          <p:cNvPr id="22" name="PA-图片 21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5" cstate="screen"/>
          <a:srcRect/>
          <a:stretch>
            <a:fillRect/>
          </a:stretch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  <p:pic>
        <p:nvPicPr>
          <p:cNvPr id="24" name="PA-图片 23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6" cstate="screen"/>
          <a:srcRect b="-530"/>
          <a:stretch>
            <a:fillRect/>
          </a:stretch>
        </p:blipFill>
        <p:spPr>
          <a:xfrm>
            <a:off x="-58286" y="4793774"/>
            <a:ext cx="5645420" cy="206422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438991" y="1414772"/>
            <a:ext cx="9314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1371F6"/>
                </a:solidFill>
                <a:cs typeface="+mn-ea"/>
                <a:sym typeface="+mn-lt"/>
              </a:rPr>
              <a:t>教师是什么样的人比他教什么更重要。</a:t>
            </a:r>
            <a:br>
              <a:rPr lang="zh-CN" altLang="en-US" sz="3200" dirty="0">
                <a:solidFill>
                  <a:srgbClr val="1371F6"/>
                </a:solidFill>
                <a:cs typeface="+mn-ea"/>
                <a:sym typeface="+mn-lt"/>
              </a:rPr>
            </a:br>
            <a:r>
              <a:rPr lang="zh-CN" altLang="en-US" sz="3200" dirty="0">
                <a:solidFill>
                  <a:srgbClr val="1371F6"/>
                </a:solidFill>
                <a:cs typeface="+mn-ea"/>
                <a:sym typeface="+mn-lt"/>
              </a:rPr>
              <a:t>                                              </a:t>
            </a:r>
            <a:r>
              <a:rPr lang="zh-CN" altLang="en-US" sz="3200" dirty="0" smtClean="0">
                <a:solidFill>
                  <a:srgbClr val="1371F6"/>
                </a:solidFill>
                <a:cs typeface="+mn-ea"/>
                <a:sym typeface="+mn-lt"/>
              </a:rPr>
              <a:t> </a:t>
            </a:r>
            <a:r>
              <a:rPr lang="en-US" altLang="zh-CN" sz="3200" dirty="0">
                <a:solidFill>
                  <a:srgbClr val="1371F6"/>
                </a:solidFill>
                <a:cs typeface="+mn-ea"/>
                <a:sym typeface="+mn-lt"/>
              </a:rPr>
              <a:t>--</a:t>
            </a:r>
            <a:r>
              <a:rPr lang="zh-CN" altLang="en-US" sz="3200" dirty="0">
                <a:solidFill>
                  <a:srgbClr val="1371F6"/>
                </a:solidFill>
                <a:cs typeface="+mn-ea"/>
                <a:sym typeface="+mn-lt"/>
              </a:rPr>
              <a:t>教育家卡尔</a:t>
            </a:r>
            <a:r>
              <a:rPr lang="en-US" altLang="zh-CN" sz="3200" dirty="0">
                <a:solidFill>
                  <a:srgbClr val="1371F6"/>
                </a:solidFill>
                <a:cs typeface="+mn-ea"/>
                <a:sym typeface="+mn-lt"/>
              </a:rPr>
              <a:t>·</a:t>
            </a:r>
            <a:r>
              <a:rPr lang="zh-CN" altLang="en-US" sz="3200" dirty="0">
                <a:solidFill>
                  <a:srgbClr val="1371F6"/>
                </a:solidFill>
                <a:cs typeface="+mn-ea"/>
                <a:sym typeface="+mn-lt"/>
              </a:rPr>
              <a:t>明格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237503" y="4239290"/>
            <a:ext cx="7304128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教师不一定懂教育，懂教育不一定会运用！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懂心理学未必会运用心理学，未必会自助助人！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237503" y="3198632"/>
            <a:ext cx="7304128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每个学生和教师，</a:t>
            </a:r>
            <a:b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首先要成为一个心身健康的人？！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7" cstate="screen"/>
          <a:srcRect t="20119" b="26563"/>
          <a:stretch>
            <a:fillRect/>
          </a:stretch>
        </p:blipFill>
        <p:spPr>
          <a:xfrm>
            <a:off x="36513" y="2671218"/>
            <a:ext cx="4851359" cy="3880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7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7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17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2150" b="10462"/>
          <a:stretch>
            <a:fillRect/>
          </a:stretch>
        </p:blipFill>
        <p:spPr bwMode="auto">
          <a:xfrm>
            <a:off x="2159963" y="1555850"/>
            <a:ext cx="8810739" cy="444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组合 34"/>
          <p:cNvGrpSpPr/>
          <p:nvPr/>
        </p:nvGrpSpPr>
        <p:grpSpPr>
          <a:xfrm>
            <a:off x="3004023" y="407452"/>
            <a:ext cx="6183954" cy="523220"/>
            <a:chOff x="3177789" y="3393243"/>
            <a:chExt cx="5558628" cy="681674"/>
          </a:xfrm>
        </p:grpSpPr>
        <p:sp>
          <p:nvSpPr>
            <p:cNvPr id="36" name="矩形: 圆角 35"/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grpSp>
        <p:nvGrpSpPr>
          <p:cNvPr id="10" name="î$1íďè"/>
          <p:cNvGrpSpPr/>
          <p:nvPr/>
        </p:nvGrpSpPr>
        <p:grpSpPr>
          <a:xfrm>
            <a:off x="792818" y="1766866"/>
            <a:ext cx="3537348" cy="798874"/>
            <a:chOff x="704395" y="1132259"/>
            <a:chExt cx="705305" cy="1193778"/>
          </a:xfrm>
        </p:grpSpPr>
        <p:sp>
          <p:nvSpPr>
            <p:cNvPr id="11" name="íşļîḋê"/>
            <p:cNvSpPr/>
            <p:nvPr/>
          </p:nvSpPr>
          <p:spPr>
            <a:xfrm rot="5400000">
              <a:off x="497560" y="1413898"/>
              <a:ext cx="1138587" cy="685692"/>
            </a:xfrm>
            <a:prstGeom prst="homePlate">
              <a:avLst>
                <a:gd name="adj" fmla="val 24929"/>
              </a:avLst>
            </a:prstGeom>
            <a:solidFill>
              <a:srgbClr val="1371F6"/>
            </a:solidFill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defTabSz="913765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íş1íḓè"/>
            <p:cNvSpPr txBox="1"/>
            <p:nvPr/>
          </p:nvSpPr>
          <p:spPr bwMode="auto">
            <a:xfrm>
              <a:off x="704395" y="1132259"/>
              <a:ext cx="705304" cy="1128549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algn="ctr" defTabSz="913765">
                <a:defRPr>
                  <a:solidFill>
                    <a:schemeClr val="lt1"/>
                  </a:solidFill>
                </a:defRPr>
              </a:lvl1pPr>
              <a:lvl2pPr defTabSz="913765">
                <a:defRPr>
                  <a:solidFill>
                    <a:schemeClr val="lt1"/>
                  </a:solidFill>
                </a:defRPr>
              </a:lvl2pPr>
              <a:lvl3pPr defTabSz="913765">
                <a:defRPr>
                  <a:solidFill>
                    <a:schemeClr val="lt1"/>
                  </a:solidFill>
                </a:defRPr>
              </a:lvl3pPr>
              <a:lvl4pPr defTabSz="913765">
                <a:defRPr>
                  <a:solidFill>
                    <a:schemeClr val="lt1"/>
                  </a:solidFill>
                </a:defRPr>
              </a:lvl4pPr>
              <a:lvl5pPr defTabSz="913765">
                <a:defRPr>
                  <a:solidFill>
                    <a:schemeClr val="lt1"/>
                  </a:solidFill>
                </a:defRPr>
              </a:lvl5pPr>
              <a:lvl6pPr defTabSz="913765">
                <a:defRPr>
                  <a:solidFill>
                    <a:schemeClr val="lt1"/>
                  </a:solidFill>
                </a:defRPr>
              </a:lvl6pPr>
              <a:lvl7pPr defTabSz="913765">
                <a:defRPr>
                  <a:solidFill>
                    <a:schemeClr val="lt1"/>
                  </a:solidFill>
                </a:defRPr>
              </a:lvl7pPr>
              <a:lvl8pPr defTabSz="913765">
                <a:defRPr>
                  <a:solidFill>
                    <a:schemeClr val="lt1"/>
                  </a:solidFill>
                </a:defRPr>
              </a:lvl8pPr>
              <a:lvl9pPr defTabSz="913765"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如何管理情绪？</a:t>
              </a:r>
              <a:endPara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3004023" y="407452"/>
            <a:ext cx="6183954" cy="523220"/>
            <a:chOff x="3177789" y="3393243"/>
            <a:chExt cx="5558628" cy="681674"/>
          </a:xfrm>
        </p:grpSpPr>
        <p:sp>
          <p:nvSpPr>
            <p:cNvPr id="36" name="矩形: 圆角 35"/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sp>
        <p:nvSpPr>
          <p:cNvPr id="9" name="i$ľiḍe"/>
          <p:cNvSpPr/>
          <p:nvPr/>
        </p:nvSpPr>
        <p:spPr>
          <a:xfrm>
            <a:off x="1096351" y="2106491"/>
            <a:ext cx="4866298" cy="647700"/>
          </a:xfrm>
          <a:prstGeom prst="rect">
            <a:avLst/>
          </a:prstGeom>
          <a:solidFill>
            <a:srgbClr val="1371F6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3765"/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一个摆脱情绪困扰的良方：合理情绪疗法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59839" y="3006969"/>
            <a:ext cx="490281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71F6"/>
                </a:solidFill>
                <a:cs typeface="+mn-ea"/>
                <a:sym typeface="+mn-lt"/>
              </a:rPr>
              <a:t>所有的不合理信念概括起来都有三个特征：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一是绝对化要求（包括完美主义倾向）总是想“应该如何”“必须如何”。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二是过分概括化（以偏概全）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三是糟糕至极。（一般的负性事件也能感受为是灭顶之灾。）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583240" y="1839790"/>
            <a:ext cx="4103809" cy="41038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3004023" y="407452"/>
            <a:ext cx="6183954" cy="523220"/>
            <a:chOff x="3177789" y="3393243"/>
            <a:chExt cx="5558628" cy="681674"/>
          </a:xfrm>
        </p:grpSpPr>
        <p:sp>
          <p:nvSpPr>
            <p:cNvPr id="36" name="矩形: 圆角 35"/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203285" y="2016148"/>
            <a:ext cx="1107996" cy="45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（事件）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260686" y="2016148"/>
            <a:ext cx="1800493" cy="45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（认识、观念）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622885" y="2016148"/>
            <a:ext cx="2262158" cy="45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（情绪或行为反应）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927711" y="2959103"/>
            <a:ext cx="510076" cy="584775"/>
          </a:xfrm>
          <a:prstGeom prst="rect">
            <a:avLst/>
          </a:prstGeom>
          <a:solidFill>
            <a:srgbClr val="1371F6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D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323431" y="3697900"/>
            <a:ext cx="5545138" cy="874407"/>
          </a:xfrm>
          <a:prstGeom prst="rect">
            <a:avLst/>
          </a:prstGeom>
          <a:noFill/>
          <a:ln w="12700" cap="sq">
            <a:solidFill>
              <a:srgbClr val="1371F6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劝导干预、自我辩论与不合理信念作斗争，以合理信念取代不合理信念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000735" y="5140449"/>
            <a:ext cx="418704" cy="584775"/>
          </a:xfrm>
          <a:prstGeom prst="rect">
            <a:avLst/>
          </a:prstGeom>
          <a:solidFill>
            <a:srgbClr val="1371F6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E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157007" y="5706140"/>
            <a:ext cx="3877985" cy="45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效果（不良情绪或行为消除或减弱）</a:t>
            </a: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4476787" y="154149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1371F6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6915187" y="154149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1371F6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5927712" y="2450782"/>
            <a:ext cx="404555" cy="431310"/>
          </a:xfrm>
          <a:prstGeom prst="downArrow">
            <a:avLst>
              <a:gd name="adj1" fmla="val 50000"/>
              <a:gd name="adj2" fmla="val 30637"/>
            </a:avLst>
          </a:prstGeom>
          <a:solidFill>
            <a:srgbClr val="1371F6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5966909" y="4641210"/>
            <a:ext cx="397867" cy="411196"/>
          </a:xfrm>
          <a:prstGeom prst="downArrow">
            <a:avLst>
              <a:gd name="adj1" fmla="val 50000"/>
              <a:gd name="adj2" fmla="val 31699"/>
            </a:avLst>
          </a:prstGeom>
          <a:solidFill>
            <a:srgbClr val="1371F6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3444861" y="1488833"/>
            <a:ext cx="494046" cy="584775"/>
          </a:xfrm>
          <a:prstGeom prst="rect">
            <a:avLst/>
          </a:prstGeom>
          <a:solidFill>
            <a:srgbClr val="1371F6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899135" y="1488833"/>
            <a:ext cx="465192" cy="584775"/>
          </a:xfrm>
          <a:prstGeom prst="rect">
            <a:avLst/>
          </a:prstGeom>
          <a:solidFill>
            <a:srgbClr val="1371F6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B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8489935" y="1488833"/>
            <a:ext cx="460382" cy="584775"/>
          </a:xfrm>
          <a:prstGeom prst="rect">
            <a:avLst/>
          </a:prstGeom>
          <a:solidFill>
            <a:srgbClr val="1371F6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10" grpId="0" autoUpdateAnimBg="0"/>
      <p:bldP spid="11" grpId="0" animBg="1" autoUpdateAnimBg="0"/>
      <p:bldP spid="12" grpId="0" animBg="1" autoUpdateAnimBg="0"/>
      <p:bldP spid="14" grpId="0" animBg="1" autoUpdateAnimBg="0"/>
      <p:bldP spid="15" grpId="0" autoUpdateAnimBg="0"/>
      <p:bldP spid="20" grpId="0" animBg="1" autoUpdateAnimBg="0"/>
      <p:bldP spid="21" grpId="0" animBg="1" autoUpdateAnimBg="0"/>
      <p:bldP spid="22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3004022" y="597952"/>
            <a:ext cx="6183954" cy="523220"/>
            <a:chOff x="3177789" y="3393243"/>
            <a:chExt cx="5558628" cy="681674"/>
          </a:xfrm>
        </p:grpSpPr>
        <p:sp>
          <p:nvSpPr>
            <p:cNvPr id="36" name="矩形: 圆角 35"/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sp>
        <p:nvSpPr>
          <p:cNvPr id="9" name="i$ľiḍe"/>
          <p:cNvSpPr/>
          <p:nvPr/>
        </p:nvSpPr>
        <p:spPr>
          <a:xfrm>
            <a:off x="1229701" y="2106491"/>
            <a:ext cx="4866298" cy="647700"/>
          </a:xfrm>
          <a:prstGeom prst="rect">
            <a:avLst/>
          </a:prstGeom>
          <a:solidFill>
            <a:srgbClr val="1371F6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3765"/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态度决定一切，信念决定情绪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193189" y="3006969"/>
            <a:ext cx="4902810" cy="1955215"/>
            <a:chOff x="1193189" y="3006969"/>
            <a:chExt cx="4902810" cy="1955215"/>
          </a:xfrm>
        </p:grpSpPr>
        <p:sp>
          <p:nvSpPr>
            <p:cNvPr id="13" name="文本框 12"/>
            <p:cNvSpPr txBox="1"/>
            <p:nvPr/>
          </p:nvSpPr>
          <p:spPr>
            <a:xfrm>
              <a:off x="1193189" y="3006969"/>
              <a:ext cx="4902810" cy="1955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rgbClr val="1371F6"/>
                  </a:solidFill>
                  <a:cs typeface="+mn-ea"/>
                  <a:sym typeface="+mn-lt"/>
                </a:rPr>
                <a:t>消极信念           消极情绪；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rgbClr val="1371F6"/>
                  </a:solidFill>
                  <a:cs typeface="+mn-ea"/>
                  <a:sym typeface="+mn-lt"/>
                </a:rPr>
                <a:t>积极信念           积极情绪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改变情绪，就要先改变信念</a:t>
              </a:r>
            </a:p>
          </p:txBody>
        </p:sp>
        <p:sp>
          <p:nvSpPr>
            <p:cNvPr id="2" name="AutoShape 3"/>
            <p:cNvSpPr>
              <a:spLocks noChangeArrowheads="1"/>
            </p:cNvSpPr>
            <p:nvPr/>
          </p:nvSpPr>
          <p:spPr bwMode="auto">
            <a:xfrm>
              <a:off x="2848189" y="3226344"/>
              <a:ext cx="701328" cy="23916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1371F6"/>
            </a:solidFill>
            <a:ln w="9525">
              <a:solidFill>
                <a:srgbClr val="1371F6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2848189" y="3955318"/>
              <a:ext cx="701328" cy="23916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1371F6"/>
            </a:solidFill>
            <a:ln w="9525">
              <a:solidFill>
                <a:srgbClr val="1371F6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99360" y="1882035"/>
            <a:ext cx="4286250" cy="4286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î$1íďè"/>
          <p:cNvGrpSpPr/>
          <p:nvPr/>
        </p:nvGrpSpPr>
        <p:grpSpPr>
          <a:xfrm>
            <a:off x="1261739" y="1884097"/>
            <a:ext cx="2020720" cy="798874"/>
            <a:chOff x="704395" y="1132259"/>
            <a:chExt cx="705305" cy="1193778"/>
          </a:xfrm>
        </p:grpSpPr>
        <p:sp>
          <p:nvSpPr>
            <p:cNvPr id="5" name="íşļîḋê"/>
            <p:cNvSpPr/>
            <p:nvPr/>
          </p:nvSpPr>
          <p:spPr>
            <a:xfrm rot="5400000">
              <a:off x="497560" y="1413898"/>
              <a:ext cx="1138587" cy="685692"/>
            </a:xfrm>
            <a:prstGeom prst="homePlate">
              <a:avLst>
                <a:gd name="adj" fmla="val 24929"/>
              </a:avLst>
            </a:prstGeom>
            <a:solidFill>
              <a:srgbClr val="1371F6"/>
            </a:solidFill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defTabSz="913765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íş1íḓè"/>
            <p:cNvSpPr txBox="1"/>
            <p:nvPr/>
          </p:nvSpPr>
          <p:spPr bwMode="auto">
            <a:xfrm>
              <a:off x="704395" y="1132259"/>
              <a:ext cx="705304" cy="1128549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algn="ctr" defTabSz="913765">
                <a:defRPr>
                  <a:solidFill>
                    <a:schemeClr val="lt1"/>
                  </a:solidFill>
                </a:defRPr>
              </a:lvl1pPr>
              <a:lvl2pPr defTabSz="913765">
                <a:defRPr>
                  <a:solidFill>
                    <a:schemeClr val="lt1"/>
                  </a:solidFill>
                </a:defRPr>
              </a:lvl2pPr>
              <a:lvl3pPr defTabSz="913765">
                <a:defRPr>
                  <a:solidFill>
                    <a:schemeClr val="lt1"/>
                  </a:solidFill>
                </a:defRPr>
              </a:lvl3pPr>
              <a:lvl4pPr defTabSz="913765">
                <a:defRPr>
                  <a:solidFill>
                    <a:schemeClr val="lt1"/>
                  </a:solidFill>
                </a:defRPr>
              </a:lvl4pPr>
              <a:lvl5pPr defTabSz="913765">
                <a:defRPr>
                  <a:solidFill>
                    <a:schemeClr val="lt1"/>
                  </a:solidFill>
                </a:defRPr>
              </a:lvl5pPr>
              <a:lvl6pPr defTabSz="913765">
                <a:defRPr>
                  <a:solidFill>
                    <a:schemeClr val="lt1"/>
                  </a:solidFill>
                </a:defRPr>
              </a:lvl6pPr>
              <a:lvl7pPr defTabSz="913765">
                <a:defRPr>
                  <a:solidFill>
                    <a:schemeClr val="lt1"/>
                  </a:solidFill>
                </a:defRPr>
              </a:lvl7pPr>
              <a:lvl8pPr defTabSz="913765">
                <a:defRPr>
                  <a:solidFill>
                    <a:schemeClr val="lt1"/>
                  </a:solidFill>
                </a:defRPr>
              </a:lvl8pPr>
              <a:lvl9pPr defTabSz="913765"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情景一</a:t>
              </a:r>
              <a:endPara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360103" y="2689605"/>
            <a:ext cx="39152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：校长批评：怎么又迟到了！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：该死，他又想整我了，想拿我出气了！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：精神紧张，生气，脸色难看，一言不发。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004023" y="407452"/>
            <a:ext cx="6183954" cy="523220"/>
            <a:chOff x="3177789" y="3393243"/>
            <a:chExt cx="5558628" cy="681674"/>
          </a:xfrm>
        </p:grpSpPr>
        <p:sp>
          <p:nvSpPr>
            <p:cNvPr id="9" name="矩形: 圆角 8"/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grpSp>
        <p:nvGrpSpPr>
          <p:cNvPr id="11" name="î$1íďè"/>
          <p:cNvGrpSpPr/>
          <p:nvPr/>
        </p:nvGrpSpPr>
        <p:grpSpPr>
          <a:xfrm>
            <a:off x="5859363" y="1884097"/>
            <a:ext cx="2020720" cy="798874"/>
            <a:chOff x="704395" y="1132259"/>
            <a:chExt cx="705305" cy="1193778"/>
          </a:xfrm>
        </p:grpSpPr>
        <p:sp>
          <p:nvSpPr>
            <p:cNvPr id="12" name="íşļîḋê"/>
            <p:cNvSpPr/>
            <p:nvPr/>
          </p:nvSpPr>
          <p:spPr>
            <a:xfrm rot="5400000">
              <a:off x="497560" y="1413898"/>
              <a:ext cx="1138587" cy="685692"/>
            </a:xfrm>
            <a:prstGeom prst="homePlate">
              <a:avLst>
                <a:gd name="adj" fmla="val 24929"/>
              </a:avLst>
            </a:prstGeom>
            <a:solidFill>
              <a:srgbClr val="1371F6"/>
            </a:solidFill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defTabSz="913765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íş1íḓè"/>
            <p:cNvSpPr txBox="1"/>
            <p:nvPr/>
          </p:nvSpPr>
          <p:spPr bwMode="auto">
            <a:xfrm>
              <a:off x="704395" y="1132259"/>
              <a:ext cx="705304" cy="1128549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algn="ctr" defTabSz="913765">
                <a:defRPr>
                  <a:solidFill>
                    <a:schemeClr val="lt1"/>
                  </a:solidFill>
                </a:defRPr>
              </a:lvl1pPr>
              <a:lvl2pPr defTabSz="913765">
                <a:defRPr>
                  <a:solidFill>
                    <a:schemeClr val="lt1"/>
                  </a:solidFill>
                </a:defRPr>
              </a:lvl2pPr>
              <a:lvl3pPr defTabSz="913765">
                <a:defRPr>
                  <a:solidFill>
                    <a:schemeClr val="lt1"/>
                  </a:solidFill>
                </a:defRPr>
              </a:lvl3pPr>
              <a:lvl4pPr defTabSz="913765">
                <a:defRPr>
                  <a:solidFill>
                    <a:schemeClr val="lt1"/>
                  </a:solidFill>
                </a:defRPr>
              </a:lvl4pPr>
              <a:lvl5pPr defTabSz="913765">
                <a:defRPr>
                  <a:solidFill>
                    <a:schemeClr val="lt1"/>
                  </a:solidFill>
                </a:defRPr>
              </a:lvl5pPr>
              <a:lvl6pPr defTabSz="913765">
                <a:defRPr>
                  <a:solidFill>
                    <a:schemeClr val="lt1"/>
                  </a:solidFill>
                </a:defRPr>
              </a:lvl6pPr>
              <a:lvl7pPr defTabSz="913765">
                <a:defRPr>
                  <a:solidFill>
                    <a:schemeClr val="lt1"/>
                  </a:solidFill>
                </a:defRPr>
              </a:lvl7pPr>
              <a:lvl8pPr defTabSz="913765">
                <a:defRPr>
                  <a:solidFill>
                    <a:schemeClr val="lt1"/>
                  </a:solidFill>
                </a:defRPr>
              </a:lvl8pPr>
              <a:lvl9pPr defTabSz="913765"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情景二</a:t>
              </a:r>
              <a:endPara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957727" y="2689605"/>
            <a:ext cx="54371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：校长批评：怎么又迟到了！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：校长可能在找机会开除我，如果下次再迟到，我就会下岗，房贷谁还呢？老婆孩子喝西北风去？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：害怕，想办法为自己辩解或道歉，胃不舒服。上课找学生的麻烦。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-î$1íďè"/>
          <p:cNvGrpSpPr/>
          <p:nvPr>
            <p:custDataLst>
              <p:tags r:id="rId1"/>
            </p:custDataLst>
          </p:nvPr>
        </p:nvGrpSpPr>
        <p:grpSpPr>
          <a:xfrm>
            <a:off x="1261739" y="1884097"/>
            <a:ext cx="2020720" cy="798874"/>
            <a:chOff x="704395" y="1132259"/>
            <a:chExt cx="705305" cy="1193778"/>
          </a:xfrm>
        </p:grpSpPr>
        <p:sp>
          <p:nvSpPr>
            <p:cNvPr id="5" name="PA-íşļîḋê"/>
            <p:cNvSpPr/>
            <p:nvPr>
              <p:custDataLst>
                <p:tags r:id="rId11"/>
              </p:custDataLst>
            </p:nvPr>
          </p:nvSpPr>
          <p:spPr>
            <a:xfrm rot="5400000">
              <a:off x="497560" y="1413898"/>
              <a:ext cx="1138587" cy="685692"/>
            </a:xfrm>
            <a:prstGeom prst="homePlate">
              <a:avLst>
                <a:gd name="adj" fmla="val 24929"/>
              </a:avLst>
            </a:prstGeom>
            <a:solidFill>
              <a:srgbClr val="1371F6"/>
            </a:solidFill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defTabSz="913765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PA-íş1íḓè"/>
            <p:cNvSpPr txBox="1"/>
            <p:nvPr>
              <p:custDataLst>
                <p:tags r:id="rId12"/>
              </p:custDataLst>
            </p:nvPr>
          </p:nvSpPr>
          <p:spPr bwMode="auto">
            <a:xfrm>
              <a:off x="704395" y="1132259"/>
              <a:ext cx="705304" cy="1128549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algn="ctr" defTabSz="913765">
                <a:defRPr>
                  <a:solidFill>
                    <a:schemeClr val="lt1"/>
                  </a:solidFill>
                </a:defRPr>
              </a:lvl1pPr>
              <a:lvl2pPr defTabSz="913765">
                <a:defRPr>
                  <a:solidFill>
                    <a:schemeClr val="lt1"/>
                  </a:solidFill>
                </a:defRPr>
              </a:lvl2pPr>
              <a:lvl3pPr defTabSz="913765">
                <a:defRPr>
                  <a:solidFill>
                    <a:schemeClr val="lt1"/>
                  </a:solidFill>
                </a:defRPr>
              </a:lvl3pPr>
              <a:lvl4pPr defTabSz="913765">
                <a:defRPr>
                  <a:solidFill>
                    <a:schemeClr val="lt1"/>
                  </a:solidFill>
                </a:defRPr>
              </a:lvl4pPr>
              <a:lvl5pPr defTabSz="913765">
                <a:defRPr>
                  <a:solidFill>
                    <a:schemeClr val="lt1"/>
                  </a:solidFill>
                </a:defRPr>
              </a:lvl5pPr>
              <a:lvl6pPr defTabSz="913765">
                <a:defRPr>
                  <a:solidFill>
                    <a:schemeClr val="lt1"/>
                  </a:solidFill>
                </a:defRPr>
              </a:lvl6pPr>
              <a:lvl7pPr defTabSz="913765">
                <a:defRPr>
                  <a:solidFill>
                    <a:schemeClr val="lt1"/>
                  </a:solidFill>
                </a:defRPr>
              </a:lvl7pPr>
              <a:lvl8pPr defTabSz="913765">
                <a:defRPr>
                  <a:solidFill>
                    <a:schemeClr val="lt1"/>
                  </a:solidFill>
                </a:defRPr>
              </a:lvl8pPr>
              <a:lvl9pPr defTabSz="913765"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情景三</a:t>
              </a:r>
              <a:endPara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7" name="PA-文本框 6"/>
          <p:cNvSpPr txBox="1"/>
          <p:nvPr>
            <p:custDataLst>
              <p:tags r:id="rId2"/>
            </p:custDataLst>
          </p:nvPr>
        </p:nvSpPr>
        <p:spPr>
          <a:xfrm>
            <a:off x="1360103" y="2689605"/>
            <a:ext cx="63536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：校长批评：怎么又迟到了！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：校长心情不好（小道消息：校长要被调离了）。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：无所谓，比较平静，或者幸灾乐祸。</a:t>
            </a:r>
          </a:p>
        </p:txBody>
      </p:sp>
      <p:grpSp>
        <p:nvGrpSpPr>
          <p:cNvPr id="8" name="PA-组合 7"/>
          <p:cNvGrpSpPr/>
          <p:nvPr>
            <p:custDataLst>
              <p:tags r:id="rId3"/>
            </p:custDataLst>
          </p:nvPr>
        </p:nvGrpSpPr>
        <p:grpSpPr>
          <a:xfrm>
            <a:off x="3004023" y="407452"/>
            <a:ext cx="6183954" cy="523220"/>
            <a:chOff x="3177789" y="3393243"/>
            <a:chExt cx="5558628" cy="681674"/>
          </a:xfrm>
        </p:grpSpPr>
        <p:sp>
          <p:nvSpPr>
            <p:cNvPr id="9" name="PA-圆角矩形 8"/>
            <p:cNvSpPr/>
            <p:nvPr>
              <p:custDataLst>
                <p:tags r:id="rId9"/>
              </p:custDataLst>
            </p:nvPr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" name="PA-文本框 9"/>
            <p:cNvSpPr txBox="1"/>
            <p:nvPr>
              <p:custDataLst>
                <p:tags r:id="rId10"/>
              </p:custDataLst>
            </p:nvPr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grpSp>
        <p:nvGrpSpPr>
          <p:cNvPr id="11" name="PA-î$1íďè"/>
          <p:cNvGrpSpPr/>
          <p:nvPr>
            <p:custDataLst>
              <p:tags r:id="rId4"/>
            </p:custDataLst>
          </p:nvPr>
        </p:nvGrpSpPr>
        <p:grpSpPr>
          <a:xfrm>
            <a:off x="1360103" y="4414560"/>
            <a:ext cx="836932" cy="1238296"/>
            <a:chOff x="907706" y="288921"/>
            <a:chExt cx="292120" cy="2935645"/>
          </a:xfrm>
        </p:grpSpPr>
        <p:sp>
          <p:nvSpPr>
            <p:cNvPr id="12" name="PA-íşļîḋê"/>
            <p:cNvSpPr/>
            <p:nvPr>
              <p:custDataLst>
                <p:tags r:id="rId7"/>
              </p:custDataLst>
            </p:nvPr>
          </p:nvSpPr>
          <p:spPr>
            <a:xfrm>
              <a:off x="933881" y="288921"/>
              <a:ext cx="265945" cy="2935645"/>
            </a:xfrm>
            <a:prstGeom prst="homePlate">
              <a:avLst>
                <a:gd name="adj" fmla="val 24929"/>
              </a:avLst>
            </a:prstGeom>
            <a:solidFill>
              <a:srgbClr val="1371F6"/>
            </a:solidFill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defTabSz="913765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PA-íş1íḓè"/>
            <p:cNvSpPr txBox="1"/>
            <p:nvPr>
              <p:custDataLst>
                <p:tags r:id="rId8"/>
              </p:custDataLst>
            </p:nvPr>
          </p:nvSpPr>
          <p:spPr bwMode="auto">
            <a:xfrm>
              <a:off x="907706" y="638969"/>
              <a:ext cx="265945" cy="2234680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eaVert" wrap="square" lIns="91440" tIns="45720" rIns="91440" bIns="45720" anchor="ctr">
              <a:normAutofit/>
            </a:bodyPr>
            <a:lstStyle>
              <a:defPPr>
                <a:defRPr lang="en-US"/>
              </a:defPPr>
              <a:lvl1pPr algn="ctr" defTabSz="913765">
                <a:defRPr>
                  <a:solidFill>
                    <a:schemeClr val="lt1"/>
                  </a:solidFill>
                </a:defRPr>
              </a:lvl1pPr>
              <a:lvl2pPr defTabSz="913765">
                <a:defRPr>
                  <a:solidFill>
                    <a:schemeClr val="lt1"/>
                  </a:solidFill>
                </a:defRPr>
              </a:lvl2pPr>
              <a:lvl3pPr defTabSz="913765">
                <a:defRPr>
                  <a:solidFill>
                    <a:schemeClr val="lt1"/>
                  </a:solidFill>
                </a:defRPr>
              </a:lvl3pPr>
              <a:lvl4pPr defTabSz="913765">
                <a:defRPr>
                  <a:solidFill>
                    <a:schemeClr val="lt1"/>
                  </a:solidFill>
                </a:defRPr>
              </a:lvl4pPr>
              <a:lvl5pPr defTabSz="913765">
                <a:defRPr>
                  <a:solidFill>
                    <a:schemeClr val="lt1"/>
                  </a:solidFill>
                </a:defRPr>
              </a:lvl5pPr>
              <a:lvl6pPr defTabSz="913765">
                <a:defRPr>
                  <a:solidFill>
                    <a:schemeClr val="lt1"/>
                  </a:solidFill>
                </a:defRPr>
              </a:lvl6pPr>
              <a:lvl7pPr defTabSz="913765">
                <a:defRPr>
                  <a:solidFill>
                    <a:schemeClr val="lt1"/>
                  </a:solidFill>
                </a:defRPr>
              </a:lvl7pPr>
              <a:lvl8pPr defTabSz="913765">
                <a:defRPr>
                  <a:solidFill>
                    <a:schemeClr val="lt1"/>
                  </a:solidFill>
                </a:defRPr>
              </a:lvl8pPr>
              <a:lvl9pPr defTabSz="913765"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思考</a:t>
              </a:r>
              <a:endPara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4" name="PA-文本框 13"/>
          <p:cNvSpPr txBox="1"/>
          <p:nvPr>
            <p:custDataLst>
              <p:tags r:id="rId5"/>
            </p:custDataLst>
          </p:nvPr>
        </p:nvSpPr>
        <p:spPr>
          <a:xfrm>
            <a:off x="2276683" y="4328564"/>
            <a:ext cx="54371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371F6"/>
                </a:solidFill>
                <a:cs typeface="+mn-ea"/>
                <a:sym typeface="+mn-lt"/>
              </a:rPr>
              <a:t>B</a:t>
            </a:r>
            <a:r>
              <a:rPr lang="zh-CN" altLang="en-US" sz="2000" dirty="0">
                <a:solidFill>
                  <a:srgbClr val="1371F6"/>
                </a:solidFill>
                <a:cs typeface="+mn-ea"/>
                <a:sym typeface="+mn-lt"/>
              </a:rPr>
              <a:t>是关键，如何改变</a:t>
            </a:r>
            <a:r>
              <a:rPr lang="en-US" altLang="zh-CN" sz="2000" dirty="0">
                <a:solidFill>
                  <a:srgbClr val="1371F6"/>
                </a:solidFill>
                <a:cs typeface="+mn-ea"/>
                <a:sym typeface="+mn-lt"/>
              </a:rPr>
              <a:t>B</a:t>
            </a:r>
            <a:r>
              <a:rPr lang="zh-CN" altLang="en-US" sz="2000" dirty="0">
                <a:solidFill>
                  <a:srgbClr val="1371F6"/>
                </a:solidFill>
                <a:cs typeface="+mn-ea"/>
                <a:sym typeface="+mn-lt"/>
              </a:rPr>
              <a:t>？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71F6"/>
                </a:solidFill>
                <a:cs typeface="+mn-ea"/>
                <a:sym typeface="+mn-lt"/>
              </a:rPr>
              <a:t>改变情绪负性状况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71F6"/>
                </a:solidFill>
                <a:cs typeface="+mn-ea"/>
                <a:sym typeface="+mn-lt"/>
              </a:rPr>
              <a:t>改变一些不合理的观念和看法</a:t>
            </a:r>
          </a:p>
        </p:txBody>
      </p:sp>
      <p:pic>
        <p:nvPicPr>
          <p:cNvPr id="3" name="PA-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screen"/>
          <a:stretch>
            <a:fillRect/>
          </a:stretch>
        </p:blipFill>
        <p:spPr>
          <a:xfrm>
            <a:off x="7733499" y="2205814"/>
            <a:ext cx="2908955" cy="350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PA-组合 34"/>
          <p:cNvGrpSpPr/>
          <p:nvPr>
            <p:custDataLst>
              <p:tags r:id="rId1"/>
            </p:custDataLst>
          </p:nvPr>
        </p:nvGrpSpPr>
        <p:grpSpPr>
          <a:xfrm>
            <a:off x="3004023" y="407452"/>
            <a:ext cx="6183954" cy="523220"/>
            <a:chOff x="3177789" y="3393243"/>
            <a:chExt cx="5558628" cy="681674"/>
          </a:xfrm>
        </p:grpSpPr>
        <p:sp>
          <p:nvSpPr>
            <p:cNvPr id="36" name="PA-圆角矩形 35"/>
            <p:cNvSpPr/>
            <p:nvPr>
              <p:custDataLst>
                <p:tags r:id="rId5"/>
              </p:custDataLst>
            </p:nvPr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PA-文本框 36"/>
            <p:cNvSpPr txBox="1"/>
            <p:nvPr>
              <p:custDataLst>
                <p:tags r:id="rId6"/>
              </p:custDataLst>
            </p:nvPr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sp>
        <p:nvSpPr>
          <p:cNvPr id="9" name="PA-i$ľiḍe"/>
          <p:cNvSpPr/>
          <p:nvPr>
            <p:custDataLst>
              <p:tags r:id="rId2"/>
            </p:custDataLst>
          </p:nvPr>
        </p:nvSpPr>
        <p:spPr>
          <a:xfrm>
            <a:off x="1229701" y="1731352"/>
            <a:ext cx="4866298" cy="647700"/>
          </a:xfrm>
          <a:prstGeom prst="rect">
            <a:avLst/>
          </a:prstGeom>
          <a:solidFill>
            <a:srgbClr val="1371F6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/>
          </a:bodyPr>
          <a:lstStyle/>
          <a:p>
            <a:pPr algn="ctr" defTabSz="913765"/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思路之二：改变反应，改变情绪</a:t>
            </a:r>
          </a:p>
        </p:txBody>
      </p:sp>
      <p:sp>
        <p:nvSpPr>
          <p:cNvPr id="10" name="PA-文本框 9"/>
          <p:cNvSpPr txBox="1"/>
          <p:nvPr>
            <p:custDataLst>
              <p:tags r:id="rId3"/>
            </p:custDataLst>
          </p:nvPr>
        </p:nvSpPr>
        <p:spPr>
          <a:xfrm>
            <a:off x="1229701" y="2455438"/>
            <a:ext cx="49028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情绪反应：自主神经系统、行为反应、表情（体态语言）、情绪体验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我们能改变哪些？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表情、体态语言是可以改变的，因为表情和情绪相互影响</a:t>
            </a:r>
          </a:p>
        </p:txBody>
      </p:sp>
      <p:pic>
        <p:nvPicPr>
          <p:cNvPr id="3" name="PA-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screen"/>
          <a:stretch>
            <a:fillRect/>
          </a:stretch>
        </p:blipFill>
        <p:spPr>
          <a:xfrm>
            <a:off x="6095999" y="2954674"/>
            <a:ext cx="4400550" cy="21078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0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PA-组合 37"/>
          <p:cNvGrpSpPr/>
          <p:nvPr>
            <p:custDataLst>
              <p:tags r:id="rId1"/>
            </p:custDataLst>
          </p:nvPr>
        </p:nvGrpSpPr>
        <p:grpSpPr>
          <a:xfrm>
            <a:off x="932301" y="1269429"/>
            <a:ext cx="4729263" cy="806476"/>
            <a:chOff x="6927528" y="1830991"/>
            <a:chExt cx="4729263" cy="806476"/>
          </a:xfrm>
        </p:grpSpPr>
        <p:sp>
          <p:nvSpPr>
            <p:cNvPr id="39" name="PA-íšľîďè"/>
            <p:cNvSpPr/>
            <p:nvPr>
              <p:custDataLst>
                <p:tags r:id="rId7"/>
              </p:custDataLst>
            </p:nvPr>
          </p:nvSpPr>
          <p:spPr>
            <a:xfrm>
              <a:off x="6927528" y="1864375"/>
              <a:ext cx="4577545" cy="773092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PA-iṩlîḍe"/>
            <p:cNvSpPr/>
            <p:nvPr>
              <p:custDataLst>
                <p:tags r:id="rId8"/>
              </p:custDataLst>
            </p:nvPr>
          </p:nvSpPr>
          <p:spPr>
            <a:xfrm>
              <a:off x="7079246" y="2007148"/>
              <a:ext cx="501650" cy="501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 defTabSz="913765"/>
              <a:r>
                <a:rPr lang="en-US" sz="2000" b="1" dirty="0">
                  <a:solidFill>
                    <a:srgbClr val="1371F6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41" name="PA-文本框 40"/>
            <p:cNvSpPr txBox="1"/>
            <p:nvPr>
              <p:custDataLst>
                <p:tags r:id="rId9"/>
              </p:custDataLst>
            </p:nvPr>
          </p:nvSpPr>
          <p:spPr>
            <a:xfrm>
              <a:off x="7580896" y="1830991"/>
              <a:ext cx="4075895" cy="743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改变表情，改变情绪</a:t>
              </a:r>
            </a:p>
          </p:txBody>
        </p:sp>
      </p:grpSp>
      <p:sp>
        <p:nvSpPr>
          <p:cNvPr id="42" name="PA-文本框 41"/>
          <p:cNvSpPr txBox="1"/>
          <p:nvPr>
            <p:custDataLst>
              <p:tags r:id="rId2"/>
            </p:custDataLst>
          </p:nvPr>
        </p:nvSpPr>
        <p:spPr>
          <a:xfrm>
            <a:off x="932301" y="2401296"/>
            <a:ext cx="6032528" cy="3054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u="sng" dirty="0">
                <a:solidFill>
                  <a:srgbClr val="1371F6"/>
                </a:solidFill>
                <a:cs typeface="+mn-ea"/>
                <a:sym typeface="+mn-lt"/>
              </a:rPr>
              <a:t>研究：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让被试评价一些卡通画的有趣程度，同时把一支铅笔叼在嘴里。有些被试用牙咬着铅笔，有些被试用嘴唇含着铅笔，谁对这些卡通画的评价更高？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u="sng" dirty="0">
                <a:solidFill>
                  <a:srgbClr val="1371F6"/>
                </a:solidFill>
                <a:cs typeface="+mn-ea"/>
                <a:sym typeface="+mn-lt"/>
              </a:rPr>
              <a:t>结果：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用牙咬着铅笔的被试对卡通画的评价更高。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u="sng" dirty="0">
                <a:solidFill>
                  <a:srgbClr val="1371F6"/>
                </a:solidFill>
                <a:cs typeface="+mn-ea"/>
                <a:sym typeface="+mn-lt"/>
              </a:rPr>
              <a:t>原因：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用牙咬着铅笔，你的面部就不得不形成微笑的样子，而用嘴唇含着铅笔，则形成皱眉的样子。</a:t>
            </a:r>
          </a:p>
        </p:txBody>
      </p:sp>
      <p:grpSp>
        <p:nvGrpSpPr>
          <p:cNvPr id="10" name="PA-组合 9"/>
          <p:cNvGrpSpPr/>
          <p:nvPr>
            <p:custDataLst>
              <p:tags r:id="rId3"/>
            </p:custDataLst>
          </p:nvPr>
        </p:nvGrpSpPr>
        <p:grpSpPr>
          <a:xfrm>
            <a:off x="3004023" y="407452"/>
            <a:ext cx="6183954" cy="523220"/>
            <a:chOff x="3177789" y="3393243"/>
            <a:chExt cx="5558628" cy="681674"/>
          </a:xfrm>
        </p:grpSpPr>
        <p:sp>
          <p:nvSpPr>
            <p:cNvPr id="11" name="PA-圆角矩形 10"/>
            <p:cNvSpPr/>
            <p:nvPr>
              <p:custDataLst>
                <p:tags r:id="rId5"/>
              </p:custDataLst>
            </p:nvPr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2" name="PA-文本框 11"/>
            <p:cNvSpPr txBox="1"/>
            <p:nvPr>
              <p:custDataLst>
                <p:tags r:id="rId6"/>
              </p:custDataLst>
            </p:nvPr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pic>
        <p:nvPicPr>
          <p:cNvPr id="3" name="PA-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screen"/>
          <a:stretch>
            <a:fillRect/>
          </a:stretch>
        </p:blipFill>
        <p:spPr>
          <a:xfrm>
            <a:off x="7334408" y="1616343"/>
            <a:ext cx="3555712" cy="4085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PA-组合 37"/>
          <p:cNvGrpSpPr/>
          <p:nvPr>
            <p:custDataLst>
              <p:tags r:id="rId1"/>
            </p:custDataLst>
          </p:nvPr>
        </p:nvGrpSpPr>
        <p:grpSpPr>
          <a:xfrm>
            <a:off x="908855" y="1748432"/>
            <a:ext cx="5799141" cy="819842"/>
            <a:chOff x="6927528" y="1817625"/>
            <a:chExt cx="5799141" cy="819842"/>
          </a:xfrm>
        </p:grpSpPr>
        <p:sp>
          <p:nvSpPr>
            <p:cNvPr id="39" name="PA-íšľîďè"/>
            <p:cNvSpPr/>
            <p:nvPr>
              <p:custDataLst>
                <p:tags r:id="rId7"/>
              </p:custDataLst>
            </p:nvPr>
          </p:nvSpPr>
          <p:spPr>
            <a:xfrm>
              <a:off x="6927528" y="1864375"/>
              <a:ext cx="5163699" cy="773092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PA-iṩlîḍe"/>
            <p:cNvSpPr/>
            <p:nvPr>
              <p:custDataLst>
                <p:tags r:id="rId8"/>
              </p:custDataLst>
            </p:nvPr>
          </p:nvSpPr>
          <p:spPr>
            <a:xfrm>
              <a:off x="7079246" y="2007148"/>
              <a:ext cx="501650" cy="501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 defTabSz="913765"/>
              <a:r>
                <a:rPr lang="en-US" sz="2000" b="1" dirty="0">
                  <a:solidFill>
                    <a:srgbClr val="1371F6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41" name="PA-文本框 40"/>
            <p:cNvSpPr txBox="1"/>
            <p:nvPr>
              <p:custDataLst>
                <p:tags r:id="rId9"/>
              </p:custDataLst>
            </p:nvPr>
          </p:nvSpPr>
          <p:spPr>
            <a:xfrm>
              <a:off x="7562970" y="1817625"/>
              <a:ext cx="5163699" cy="743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改变身体状态，改变情绪</a:t>
              </a:r>
            </a:p>
          </p:txBody>
        </p:sp>
      </p:grpSp>
      <p:sp>
        <p:nvSpPr>
          <p:cNvPr id="42" name="PA-文本框 41"/>
          <p:cNvSpPr txBox="1"/>
          <p:nvPr>
            <p:custDataLst>
              <p:tags r:id="rId2"/>
            </p:custDataLst>
          </p:nvPr>
        </p:nvSpPr>
        <p:spPr>
          <a:xfrm>
            <a:off x="1311398" y="2917111"/>
            <a:ext cx="24673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1371F6"/>
                </a:solidFill>
                <a:cs typeface="+mn-ea"/>
                <a:sym typeface="+mn-lt"/>
              </a:rPr>
              <a:t>深呼吸法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1371F6"/>
                </a:solidFill>
                <a:cs typeface="+mn-ea"/>
                <a:sym typeface="+mn-lt"/>
              </a:rPr>
              <a:t>放松（冥想）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1371F6"/>
                </a:solidFill>
                <a:cs typeface="+mn-ea"/>
                <a:sym typeface="+mn-lt"/>
              </a:rPr>
              <a:t>运动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1371F6"/>
                </a:solidFill>
                <a:cs typeface="+mn-ea"/>
                <a:sym typeface="+mn-lt"/>
              </a:rPr>
              <a:t>饮食</a:t>
            </a:r>
          </a:p>
        </p:txBody>
      </p:sp>
      <p:grpSp>
        <p:nvGrpSpPr>
          <p:cNvPr id="10" name="PA-组合 9"/>
          <p:cNvGrpSpPr/>
          <p:nvPr>
            <p:custDataLst>
              <p:tags r:id="rId3"/>
            </p:custDataLst>
          </p:nvPr>
        </p:nvGrpSpPr>
        <p:grpSpPr>
          <a:xfrm>
            <a:off x="3004023" y="407452"/>
            <a:ext cx="6183954" cy="523220"/>
            <a:chOff x="3177789" y="3393243"/>
            <a:chExt cx="5558628" cy="681674"/>
          </a:xfrm>
        </p:grpSpPr>
        <p:sp>
          <p:nvSpPr>
            <p:cNvPr id="11" name="PA-圆角矩形 10"/>
            <p:cNvSpPr/>
            <p:nvPr>
              <p:custDataLst>
                <p:tags r:id="rId5"/>
              </p:custDataLst>
            </p:nvPr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2" name="PA-文本框 11"/>
            <p:cNvSpPr txBox="1"/>
            <p:nvPr>
              <p:custDataLst>
                <p:tags r:id="rId6"/>
              </p:custDataLst>
            </p:nvPr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pic>
        <p:nvPicPr>
          <p:cNvPr id="3" name="PA-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screen"/>
          <a:stretch>
            <a:fillRect/>
          </a:stretch>
        </p:blipFill>
        <p:spPr>
          <a:xfrm>
            <a:off x="5047676" y="1259536"/>
            <a:ext cx="6560087" cy="4920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PA-组合 37"/>
          <p:cNvGrpSpPr/>
          <p:nvPr>
            <p:custDataLst>
              <p:tags r:id="rId1"/>
            </p:custDataLst>
          </p:nvPr>
        </p:nvGrpSpPr>
        <p:grpSpPr>
          <a:xfrm>
            <a:off x="855927" y="1490525"/>
            <a:ext cx="4296191" cy="819842"/>
            <a:chOff x="6927528" y="1817625"/>
            <a:chExt cx="4296191" cy="819842"/>
          </a:xfrm>
        </p:grpSpPr>
        <p:sp>
          <p:nvSpPr>
            <p:cNvPr id="39" name="PA-íšľîďè"/>
            <p:cNvSpPr/>
            <p:nvPr>
              <p:custDataLst>
                <p:tags r:id="rId7"/>
              </p:custDataLst>
            </p:nvPr>
          </p:nvSpPr>
          <p:spPr>
            <a:xfrm>
              <a:off x="6927528" y="1864375"/>
              <a:ext cx="4296191" cy="773092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solidFill>
                <a:srgbClr val="1371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PA-iṩlîḍe"/>
            <p:cNvSpPr/>
            <p:nvPr>
              <p:custDataLst>
                <p:tags r:id="rId8"/>
              </p:custDataLst>
            </p:nvPr>
          </p:nvSpPr>
          <p:spPr>
            <a:xfrm>
              <a:off x="7079246" y="2007148"/>
              <a:ext cx="501650" cy="501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548536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 defTabSz="913765"/>
              <a:r>
                <a:rPr lang="en-US" sz="2000" b="1" dirty="0">
                  <a:solidFill>
                    <a:srgbClr val="1371F6"/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41" name="PA-文本框 40"/>
            <p:cNvSpPr txBox="1"/>
            <p:nvPr>
              <p:custDataLst>
                <p:tags r:id="rId9"/>
              </p:custDataLst>
            </p:nvPr>
          </p:nvSpPr>
          <p:spPr>
            <a:xfrm>
              <a:off x="7562970" y="1817625"/>
              <a:ext cx="3660749" cy="743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直接调节情绪反应</a:t>
              </a:r>
            </a:p>
          </p:txBody>
        </p:sp>
      </p:grpSp>
      <p:sp>
        <p:nvSpPr>
          <p:cNvPr id="42" name="PA-文本框 41"/>
          <p:cNvSpPr txBox="1"/>
          <p:nvPr>
            <p:custDataLst>
              <p:tags r:id="rId2"/>
            </p:custDataLst>
          </p:nvPr>
        </p:nvSpPr>
        <p:spPr>
          <a:xfrm>
            <a:off x="1007645" y="2395238"/>
            <a:ext cx="52300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1371F6"/>
                </a:solidFill>
                <a:cs typeface="+mn-ea"/>
                <a:sym typeface="+mn-lt"/>
              </a:rPr>
              <a:t>渲泄</a:t>
            </a:r>
            <a:r>
              <a:rPr lang="en-US" altLang="zh-CN" sz="2400" dirty="0">
                <a:solidFill>
                  <a:srgbClr val="1371F6"/>
                </a:solidFill>
                <a:cs typeface="+mn-ea"/>
                <a:sym typeface="+mn-lt"/>
              </a:rPr>
              <a:t>—</a:t>
            </a:r>
            <a:r>
              <a:rPr lang="zh-CN" altLang="en-US" sz="2400" dirty="0">
                <a:solidFill>
                  <a:srgbClr val="1371F6"/>
                </a:solidFill>
                <a:cs typeface="+mn-ea"/>
                <a:sym typeface="+mn-lt"/>
              </a:rPr>
              <a:t>消极情绪出口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渲泄室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找人倾诉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自我渲泄，如大哭一场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不伤害自己（自虐）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不伤害别人（暴力）</a:t>
            </a:r>
          </a:p>
        </p:txBody>
      </p:sp>
      <p:grpSp>
        <p:nvGrpSpPr>
          <p:cNvPr id="10" name="PA-组合 9"/>
          <p:cNvGrpSpPr/>
          <p:nvPr>
            <p:custDataLst>
              <p:tags r:id="rId3"/>
            </p:custDataLst>
          </p:nvPr>
        </p:nvGrpSpPr>
        <p:grpSpPr>
          <a:xfrm>
            <a:off x="3004023" y="407452"/>
            <a:ext cx="6183954" cy="523220"/>
            <a:chOff x="3177789" y="3393243"/>
            <a:chExt cx="5558628" cy="681674"/>
          </a:xfrm>
        </p:grpSpPr>
        <p:sp>
          <p:nvSpPr>
            <p:cNvPr id="11" name="PA-圆角矩形 10"/>
            <p:cNvSpPr/>
            <p:nvPr>
              <p:custDataLst>
                <p:tags r:id="rId5"/>
              </p:custDataLst>
            </p:nvPr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2" name="PA-文本框 11"/>
            <p:cNvSpPr txBox="1"/>
            <p:nvPr>
              <p:custDataLst>
                <p:tags r:id="rId6"/>
              </p:custDataLst>
            </p:nvPr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pic>
        <p:nvPicPr>
          <p:cNvPr id="3" name="PA-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721448" y="1537275"/>
            <a:ext cx="3971016" cy="38915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322"/>
            <a:ext cx="12228513" cy="6857678"/>
            <a:chOff x="0" y="322"/>
            <a:chExt cx="12228513" cy="685767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7" cstate="screen"/>
            <a:stretch>
              <a:fillRect/>
            </a:stretch>
          </p:blipFill>
          <p:spPr>
            <a:xfrm>
              <a:off x="0" y="322"/>
              <a:ext cx="12192000" cy="6857678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8" cstate="screen"/>
            <a:stretch>
              <a:fillRect/>
            </a:stretch>
          </p:blipFill>
          <p:spPr>
            <a:xfrm>
              <a:off x="36513" y="645"/>
              <a:ext cx="12192000" cy="6857355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9" cstate="screen"/>
          <a:srcRect/>
          <a:stretch>
            <a:fillRect/>
          </a:stretch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0" cstate="screen"/>
          <a:srcRect b="-530"/>
          <a:stretch>
            <a:fillRect/>
          </a:stretch>
        </p:blipFill>
        <p:spPr>
          <a:xfrm>
            <a:off x="-58286" y="4793774"/>
            <a:ext cx="5645420" cy="206422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1" cstate="screen"/>
          <a:srcRect/>
          <a:stretch>
            <a:fillRect/>
          </a:stretch>
        </p:blipFill>
        <p:spPr>
          <a:xfrm>
            <a:off x="10047449" y="5395353"/>
            <a:ext cx="2108038" cy="1462647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3558121" y="658696"/>
            <a:ext cx="5075759" cy="848917"/>
            <a:chOff x="3177789" y="3453593"/>
            <a:chExt cx="4068000" cy="517516"/>
          </a:xfrm>
        </p:grpSpPr>
        <p:sp>
          <p:nvSpPr>
            <p:cNvPr id="24" name="矩形: 圆角 23"/>
            <p:cNvSpPr/>
            <p:nvPr/>
          </p:nvSpPr>
          <p:spPr>
            <a:xfrm>
              <a:off x="3177789" y="3453593"/>
              <a:ext cx="4068000" cy="517516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387280" y="3503515"/>
              <a:ext cx="3649017" cy="431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CONTENTS</a:t>
              </a:r>
              <a:endPara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4" name="PA-组合 43"/>
          <p:cNvGrpSpPr/>
          <p:nvPr>
            <p:custDataLst>
              <p:tags r:id="rId1"/>
            </p:custDataLst>
          </p:nvPr>
        </p:nvGrpSpPr>
        <p:grpSpPr>
          <a:xfrm>
            <a:off x="2258855" y="2165664"/>
            <a:ext cx="8283672" cy="756676"/>
            <a:chOff x="2546237" y="2633747"/>
            <a:chExt cx="8283672" cy="756676"/>
          </a:xfrm>
        </p:grpSpPr>
        <p:sp>
          <p:nvSpPr>
            <p:cNvPr id="6" name="PA-îṡḻiḑé"/>
            <p:cNvSpPr/>
            <p:nvPr>
              <p:custDataLst>
                <p:tags r:id="rId12"/>
              </p:custDataLst>
            </p:nvPr>
          </p:nvSpPr>
          <p:spPr>
            <a:xfrm>
              <a:off x="2582749" y="2633747"/>
              <a:ext cx="8045057" cy="756676"/>
            </a:xfrm>
            <a:prstGeom prst="roundRect">
              <a:avLst>
                <a:gd name="adj" fmla="val 8559"/>
              </a:avLst>
            </a:prstGeom>
            <a:solidFill>
              <a:schemeClr val="bg1"/>
            </a:solidFill>
            <a:ln w="3175">
              <a:solidFill>
                <a:srgbClr val="1371F6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" name="PA-îṥ1îḍê"/>
            <p:cNvSpPr/>
            <p:nvPr>
              <p:custDataLst>
                <p:tags r:id="rId13"/>
              </p:custDataLst>
            </p:nvPr>
          </p:nvSpPr>
          <p:spPr>
            <a:xfrm>
              <a:off x="2667353" y="2665025"/>
              <a:ext cx="694120" cy="694120"/>
            </a:xfrm>
            <a:prstGeom prst="ellipse">
              <a:avLst/>
            </a:prstGeom>
            <a:solidFill>
              <a:srgbClr val="1371F6"/>
            </a:solidFill>
            <a:ln w="3175">
              <a:solidFill>
                <a:srgbClr val="1371F6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0" name="PA-文本框 9"/>
            <p:cNvSpPr txBox="1"/>
            <p:nvPr>
              <p:custDataLst>
                <p:tags r:id="rId14"/>
              </p:custDataLst>
            </p:nvPr>
          </p:nvSpPr>
          <p:spPr>
            <a:xfrm>
              <a:off x="3361473" y="2759230"/>
              <a:ext cx="74684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正视心理健康，心理健康是一种状态</a:t>
              </a:r>
            </a:p>
          </p:txBody>
        </p:sp>
        <p:sp>
          <p:nvSpPr>
            <p:cNvPr id="43" name="PA-文本框 42"/>
            <p:cNvSpPr txBox="1"/>
            <p:nvPr>
              <p:custDataLst>
                <p:tags r:id="rId15"/>
              </p:custDataLst>
            </p:nvPr>
          </p:nvSpPr>
          <p:spPr>
            <a:xfrm>
              <a:off x="2546237" y="2728453"/>
              <a:ext cx="1055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5" name="PA-组合 44"/>
          <p:cNvGrpSpPr/>
          <p:nvPr>
            <p:custDataLst>
              <p:tags r:id="rId2"/>
            </p:custDataLst>
          </p:nvPr>
        </p:nvGrpSpPr>
        <p:grpSpPr>
          <a:xfrm>
            <a:off x="2199488" y="3317503"/>
            <a:ext cx="8343039" cy="756676"/>
            <a:chOff x="2486870" y="2633747"/>
            <a:chExt cx="8343039" cy="756676"/>
          </a:xfrm>
        </p:grpSpPr>
        <p:sp>
          <p:nvSpPr>
            <p:cNvPr id="46" name="PA-îṡḻiḑé"/>
            <p:cNvSpPr/>
            <p:nvPr>
              <p:custDataLst>
                <p:tags r:id="rId8"/>
              </p:custDataLst>
            </p:nvPr>
          </p:nvSpPr>
          <p:spPr>
            <a:xfrm>
              <a:off x="2582749" y="2633747"/>
              <a:ext cx="8045057" cy="756676"/>
            </a:xfrm>
            <a:prstGeom prst="roundRect">
              <a:avLst>
                <a:gd name="adj" fmla="val 8559"/>
              </a:avLst>
            </a:prstGeom>
            <a:solidFill>
              <a:schemeClr val="bg1"/>
            </a:solidFill>
            <a:ln w="3175">
              <a:solidFill>
                <a:srgbClr val="1371F6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7" name="PA-îṥ1îḍê"/>
            <p:cNvSpPr/>
            <p:nvPr>
              <p:custDataLst>
                <p:tags r:id="rId9"/>
              </p:custDataLst>
            </p:nvPr>
          </p:nvSpPr>
          <p:spPr>
            <a:xfrm>
              <a:off x="2667353" y="2665025"/>
              <a:ext cx="694120" cy="694120"/>
            </a:xfrm>
            <a:prstGeom prst="ellipse">
              <a:avLst/>
            </a:prstGeom>
            <a:solidFill>
              <a:srgbClr val="1371F6"/>
            </a:solidFill>
            <a:ln w="3175">
              <a:solidFill>
                <a:srgbClr val="1371F6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8" name="PA-文本框 47"/>
            <p:cNvSpPr txBox="1"/>
            <p:nvPr>
              <p:custDataLst>
                <p:tags r:id="rId10"/>
              </p:custDataLst>
            </p:nvPr>
          </p:nvSpPr>
          <p:spPr>
            <a:xfrm>
              <a:off x="3361473" y="2759230"/>
              <a:ext cx="74684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教师心理健康问题的现状及表现</a:t>
              </a:r>
            </a:p>
          </p:txBody>
        </p:sp>
        <p:sp>
          <p:nvSpPr>
            <p:cNvPr id="49" name="PA-文本框 48"/>
            <p:cNvSpPr txBox="1"/>
            <p:nvPr>
              <p:custDataLst>
                <p:tags r:id="rId11"/>
              </p:custDataLst>
            </p:nvPr>
          </p:nvSpPr>
          <p:spPr>
            <a:xfrm>
              <a:off x="2486870" y="2805648"/>
              <a:ext cx="10550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0" name="PA-组合 49"/>
          <p:cNvGrpSpPr/>
          <p:nvPr>
            <p:custDataLst>
              <p:tags r:id="rId3"/>
            </p:custDataLst>
          </p:nvPr>
        </p:nvGrpSpPr>
        <p:grpSpPr>
          <a:xfrm>
            <a:off x="2199489" y="4469342"/>
            <a:ext cx="8343038" cy="780939"/>
            <a:chOff x="2486871" y="2633747"/>
            <a:chExt cx="8343038" cy="780939"/>
          </a:xfrm>
        </p:grpSpPr>
        <p:sp>
          <p:nvSpPr>
            <p:cNvPr id="51" name="PA-îṡḻiḑé"/>
            <p:cNvSpPr/>
            <p:nvPr>
              <p:custDataLst>
                <p:tags r:id="rId4"/>
              </p:custDataLst>
            </p:nvPr>
          </p:nvSpPr>
          <p:spPr>
            <a:xfrm>
              <a:off x="2582749" y="2633747"/>
              <a:ext cx="8045057" cy="756676"/>
            </a:xfrm>
            <a:prstGeom prst="roundRect">
              <a:avLst>
                <a:gd name="adj" fmla="val 8559"/>
              </a:avLst>
            </a:prstGeom>
            <a:solidFill>
              <a:schemeClr val="bg1"/>
            </a:solidFill>
            <a:ln w="3175">
              <a:solidFill>
                <a:srgbClr val="1371F6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2" name="PA-îṥ1îḍê"/>
            <p:cNvSpPr/>
            <p:nvPr>
              <p:custDataLst>
                <p:tags r:id="rId5"/>
              </p:custDataLst>
            </p:nvPr>
          </p:nvSpPr>
          <p:spPr>
            <a:xfrm>
              <a:off x="2667353" y="2665025"/>
              <a:ext cx="694120" cy="694120"/>
            </a:xfrm>
            <a:prstGeom prst="ellipse">
              <a:avLst/>
            </a:prstGeom>
            <a:solidFill>
              <a:srgbClr val="1371F6"/>
            </a:solidFill>
            <a:ln w="3175">
              <a:solidFill>
                <a:srgbClr val="1371F6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3" name="PA-文本框 52"/>
            <p:cNvSpPr txBox="1"/>
            <p:nvPr>
              <p:custDataLst>
                <p:tags r:id="rId6"/>
              </p:custDataLst>
            </p:nvPr>
          </p:nvSpPr>
          <p:spPr>
            <a:xfrm>
              <a:off x="3361473" y="2759230"/>
              <a:ext cx="74684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面对压力，如何管理情绪</a:t>
              </a:r>
            </a:p>
          </p:txBody>
        </p:sp>
        <p:sp>
          <p:nvSpPr>
            <p:cNvPr id="54" name="PA-文本框 53"/>
            <p:cNvSpPr txBox="1"/>
            <p:nvPr>
              <p:custDataLst>
                <p:tags r:id="rId7"/>
              </p:custDataLst>
            </p:nvPr>
          </p:nvSpPr>
          <p:spPr>
            <a:xfrm>
              <a:off x="2486871" y="2829911"/>
              <a:ext cx="10550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900" decel="100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37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900" decel="100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37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900" decel="100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900" decel="100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37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900" decel="100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37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900" decel="100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PA-组合 34"/>
          <p:cNvGrpSpPr/>
          <p:nvPr>
            <p:custDataLst>
              <p:tags r:id="rId1"/>
            </p:custDataLst>
          </p:nvPr>
        </p:nvGrpSpPr>
        <p:grpSpPr>
          <a:xfrm>
            <a:off x="3004023" y="407452"/>
            <a:ext cx="6183954" cy="523220"/>
            <a:chOff x="3177789" y="3393243"/>
            <a:chExt cx="5558628" cy="681674"/>
          </a:xfrm>
        </p:grpSpPr>
        <p:sp>
          <p:nvSpPr>
            <p:cNvPr id="36" name="PA-圆角矩形 35"/>
            <p:cNvSpPr/>
            <p:nvPr>
              <p:custDataLst>
                <p:tags r:id="rId5"/>
              </p:custDataLst>
            </p:nvPr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PA-文本框 36"/>
            <p:cNvSpPr txBox="1"/>
            <p:nvPr>
              <p:custDataLst>
                <p:tags r:id="rId6"/>
              </p:custDataLst>
            </p:nvPr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sp>
        <p:nvSpPr>
          <p:cNvPr id="9" name="PA-i$ľiḍe"/>
          <p:cNvSpPr/>
          <p:nvPr>
            <p:custDataLst>
              <p:tags r:id="rId2"/>
            </p:custDataLst>
          </p:nvPr>
        </p:nvSpPr>
        <p:spPr>
          <a:xfrm>
            <a:off x="1229701" y="1731352"/>
            <a:ext cx="3905007" cy="647700"/>
          </a:xfrm>
          <a:prstGeom prst="rect">
            <a:avLst/>
          </a:prstGeom>
          <a:solidFill>
            <a:srgbClr val="1371F6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3765"/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思路之三</a:t>
            </a: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:</a:t>
            </a:r>
            <a:r>
              <a: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调整刺激</a:t>
            </a:r>
          </a:p>
        </p:txBody>
      </p:sp>
      <p:sp>
        <p:nvSpPr>
          <p:cNvPr id="10" name="PA-文本框 9"/>
          <p:cNvSpPr txBox="1"/>
          <p:nvPr>
            <p:custDataLst>
              <p:tags r:id="rId3"/>
            </p:custDataLst>
          </p:nvPr>
        </p:nvSpPr>
        <p:spPr>
          <a:xfrm>
            <a:off x="1229701" y="2455438"/>
            <a:ext cx="62569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目的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: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减少消极刺激、增加积极刺激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转移目标法注意力转移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环境改变法（冷处理）</a:t>
            </a:r>
          </a:p>
        </p:txBody>
      </p:sp>
      <p:pic>
        <p:nvPicPr>
          <p:cNvPr id="3" name="PA-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screen"/>
          <a:stretch>
            <a:fillRect/>
          </a:stretch>
        </p:blipFill>
        <p:spPr>
          <a:xfrm>
            <a:off x="7057294" y="1866900"/>
            <a:ext cx="4019550" cy="4019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0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PA-组合 34"/>
          <p:cNvGrpSpPr/>
          <p:nvPr>
            <p:custDataLst>
              <p:tags r:id="rId1"/>
            </p:custDataLst>
          </p:nvPr>
        </p:nvGrpSpPr>
        <p:grpSpPr>
          <a:xfrm>
            <a:off x="3004023" y="407452"/>
            <a:ext cx="6183954" cy="523220"/>
            <a:chOff x="3177789" y="3393243"/>
            <a:chExt cx="5558628" cy="681674"/>
          </a:xfrm>
        </p:grpSpPr>
        <p:sp>
          <p:nvSpPr>
            <p:cNvPr id="36" name="PA-圆角矩形 35"/>
            <p:cNvSpPr/>
            <p:nvPr>
              <p:custDataLst>
                <p:tags r:id="rId6"/>
              </p:custDataLst>
            </p:nvPr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7" name="PA-文本框 36"/>
            <p:cNvSpPr txBox="1"/>
            <p:nvPr>
              <p:custDataLst>
                <p:tags r:id="rId7"/>
              </p:custDataLst>
            </p:nvPr>
          </p:nvSpPr>
          <p:spPr>
            <a:xfrm>
              <a:off x="3245845" y="3393243"/>
              <a:ext cx="5422515" cy="681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面对压力，如何管理情绪</a:t>
              </a:r>
            </a:p>
          </p:txBody>
        </p:sp>
      </p:grpSp>
      <p:grpSp>
        <p:nvGrpSpPr>
          <p:cNvPr id="10" name="PA-î$1íďè"/>
          <p:cNvGrpSpPr/>
          <p:nvPr>
            <p:custDataLst>
              <p:tags r:id="rId2"/>
            </p:custDataLst>
          </p:nvPr>
        </p:nvGrpSpPr>
        <p:grpSpPr>
          <a:xfrm>
            <a:off x="4531724" y="1253942"/>
            <a:ext cx="3128552" cy="798874"/>
            <a:chOff x="704395" y="1132259"/>
            <a:chExt cx="705305" cy="1193778"/>
          </a:xfrm>
        </p:grpSpPr>
        <p:sp>
          <p:nvSpPr>
            <p:cNvPr id="11" name="PA-íşļîḋê"/>
            <p:cNvSpPr/>
            <p:nvPr>
              <p:custDataLst>
                <p:tags r:id="rId4"/>
              </p:custDataLst>
            </p:nvPr>
          </p:nvSpPr>
          <p:spPr>
            <a:xfrm rot="5400000">
              <a:off x="497560" y="1413898"/>
              <a:ext cx="1138587" cy="685692"/>
            </a:xfrm>
            <a:prstGeom prst="homePlate">
              <a:avLst>
                <a:gd name="adj" fmla="val 24929"/>
              </a:avLst>
            </a:prstGeom>
            <a:solidFill>
              <a:srgbClr val="1371F6"/>
            </a:solidFill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defTabSz="913765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PA-íş1íḓè"/>
            <p:cNvSpPr txBox="1"/>
            <p:nvPr>
              <p:custDataLst>
                <p:tags r:id="rId5"/>
              </p:custDataLst>
            </p:nvPr>
          </p:nvSpPr>
          <p:spPr bwMode="auto">
            <a:xfrm>
              <a:off x="704395" y="1132259"/>
              <a:ext cx="705304" cy="1128548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algn="ctr" defTabSz="913765">
                <a:defRPr>
                  <a:solidFill>
                    <a:schemeClr val="lt1"/>
                  </a:solidFill>
                </a:defRPr>
              </a:lvl1pPr>
              <a:lvl2pPr defTabSz="913765">
                <a:defRPr>
                  <a:solidFill>
                    <a:schemeClr val="lt1"/>
                  </a:solidFill>
                </a:defRPr>
              </a:lvl2pPr>
              <a:lvl3pPr defTabSz="913765">
                <a:defRPr>
                  <a:solidFill>
                    <a:schemeClr val="lt1"/>
                  </a:solidFill>
                </a:defRPr>
              </a:lvl3pPr>
              <a:lvl4pPr defTabSz="913765">
                <a:defRPr>
                  <a:solidFill>
                    <a:schemeClr val="lt1"/>
                  </a:solidFill>
                </a:defRPr>
              </a:lvl4pPr>
              <a:lvl5pPr defTabSz="913765">
                <a:defRPr>
                  <a:solidFill>
                    <a:schemeClr val="lt1"/>
                  </a:solidFill>
                </a:defRPr>
              </a:lvl5pPr>
              <a:lvl6pPr defTabSz="913765">
                <a:defRPr>
                  <a:solidFill>
                    <a:schemeClr val="lt1"/>
                  </a:solidFill>
                </a:defRPr>
              </a:lvl6pPr>
              <a:lvl7pPr defTabSz="913765">
                <a:defRPr>
                  <a:solidFill>
                    <a:schemeClr val="lt1"/>
                  </a:solidFill>
                </a:defRPr>
              </a:lvl7pPr>
              <a:lvl8pPr defTabSz="913765">
                <a:defRPr>
                  <a:solidFill>
                    <a:schemeClr val="lt1"/>
                  </a:solidFill>
                </a:defRPr>
              </a:lvl8pPr>
              <a:lvl9pPr defTabSz="913765"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人生三件事</a:t>
              </a:r>
            </a:p>
          </p:txBody>
        </p:sp>
      </p:grpSp>
      <p:sp>
        <p:nvSpPr>
          <p:cNvPr id="24" name="PA-文本框 23"/>
          <p:cNvSpPr txBox="1"/>
          <p:nvPr>
            <p:custDataLst>
              <p:tags r:id="rId3"/>
            </p:custDataLst>
          </p:nvPr>
        </p:nvSpPr>
        <p:spPr>
          <a:xfrm>
            <a:off x="2110094" y="2089750"/>
            <a:ext cx="940196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u="sng" dirty="0">
                <a:solidFill>
                  <a:srgbClr val="1371F6"/>
                </a:solidFill>
                <a:cs typeface="+mn-ea"/>
                <a:sym typeface="+mn-lt"/>
              </a:rPr>
              <a:t>一件是「自己的事」，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诸如：　　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教学、生活：上不上班、吃什么东西、开不开心、结不结婚、要不要帮助人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自己能安排的皆属之。　　</a:t>
            </a:r>
          </a:p>
          <a:p>
            <a:pPr>
              <a:lnSpc>
                <a:spcPct val="150000"/>
              </a:lnSpc>
            </a:pPr>
            <a:r>
              <a:rPr lang="zh-CN" altLang="en-US" sz="2000" u="sng" dirty="0">
                <a:solidFill>
                  <a:srgbClr val="1371F6"/>
                </a:solidFill>
                <a:cs typeface="+mn-ea"/>
                <a:sym typeface="+mn-lt"/>
              </a:rPr>
              <a:t>一件是「别人的事」，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诸如：　　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小张好吃懒做、小陈婚姻不幸福、老陈对我很不满意、我帮助别人，别人却不感激。别人主导的事皆属之。</a:t>
            </a:r>
          </a:p>
          <a:p>
            <a:pPr>
              <a:lnSpc>
                <a:spcPct val="150000"/>
              </a:lnSpc>
            </a:pPr>
            <a:r>
              <a:rPr lang="zh-CN" altLang="en-US" sz="2000" u="sng" dirty="0">
                <a:solidFill>
                  <a:srgbClr val="1371F6"/>
                </a:solidFill>
                <a:cs typeface="+mn-ea"/>
                <a:sym typeface="+mn-lt"/>
              </a:rPr>
              <a:t>一件是「老天爷的事」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，诸如：　　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刮风、下雨、地震、伊拉克、阿富汗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人能力范围以外的事情，都属于老天爷的管辖范围。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337204" y="504476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http://www.1ppt.com/hangye/</a:t>
            </a:r>
          </a:p>
        </p:txBody>
      </p:sp>
      <p:grpSp>
        <p:nvGrpSpPr>
          <p:cNvPr id="8" name="PA-组合 7"/>
          <p:cNvGrpSpPr/>
          <p:nvPr>
            <p:custDataLst>
              <p:tags r:id="rId1"/>
            </p:custDataLst>
          </p:nvPr>
        </p:nvGrpSpPr>
        <p:grpSpPr>
          <a:xfrm>
            <a:off x="0" y="322"/>
            <a:ext cx="12228513" cy="6857678"/>
            <a:chOff x="0" y="322"/>
            <a:chExt cx="12228513" cy="6857678"/>
          </a:xfrm>
        </p:grpSpPr>
        <p:pic>
          <p:nvPicPr>
            <p:cNvPr id="7" name="PA-图片 6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5" cstate="screen"/>
            <a:stretch>
              <a:fillRect/>
            </a:stretch>
          </p:blipFill>
          <p:spPr>
            <a:xfrm>
              <a:off x="0" y="322"/>
              <a:ext cx="12192000" cy="6857678"/>
            </a:xfrm>
            <a:prstGeom prst="rect">
              <a:avLst/>
            </a:prstGeom>
          </p:spPr>
        </p:pic>
        <p:pic>
          <p:nvPicPr>
            <p:cNvPr id="5" name="PA-图片 4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6" cstate="screen"/>
            <a:stretch>
              <a:fillRect/>
            </a:stretch>
          </p:blipFill>
          <p:spPr>
            <a:xfrm>
              <a:off x="36513" y="645"/>
              <a:ext cx="12192000" cy="6857355"/>
            </a:xfrm>
            <a:prstGeom prst="rect">
              <a:avLst/>
            </a:prstGeom>
          </p:spPr>
        </p:pic>
      </p:grpSp>
      <p:grpSp>
        <p:nvGrpSpPr>
          <p:cNvPr id="25" name="PA-组合 24"/>
          <p:cNvGrpSpPr/>
          <p:nvPr>
            <p:custDataLst>
              <p:tags r:id="rId2"/>
            </p:custDataLst>
          </p:nvPr>
        </p:nvGrpSpPr>
        <p:grpSpPr>
          <a:xfrm>
            <a:off x="1028222" y="1279806"/>
            <a:ext cx="10135555" cy="4099103"/>
            <a:chOff x="1023621" y="1556792"/>
            <a:chExt cx="10135555" cy="1872208"/>
          </a:xfrm>
        </p:grpSpPr>
        <p:sp>
          <p:nvSpPr>
            <p:cNvPr id="10" name="PA-矩形 9"/>
            <p:cNvSpPr/>
            <p:nvPr>
              <p:custDataLst>
                <p:tags r:id="rId9"/>
              </p:custDataLst>
            </p:nvPr>
          </p:nvSpPr>
          <p:spPr>
            <a:xfrm>
              <a:off x="1096644" y="1556792"/>
              <a:ext cx="9998712" cy="18722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" name="PA-矩形 10"/>
            <p:cNvSpPr/>
            <p:nvPr>
              <p:custDataLst>
                <p:tags r:id="rId10"/>
              </p:custDataLst>
            </p:nvPr>
          </p:nvSpPr>
          <p:spPr>
            <a:xfrm>
              <a:off x="10236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" name="PA-矩形 11"/>
            <p:cNvSpPr/>
            <p:nvPr>
              <p:custDataLst>
                <p:tags r:id="rId11"/>
              </p:custDataLst>
            </p:nvPr>
          </p:nvSpPr>
          <p:spPr>
            <a:xfrm>
              <a:off x="110185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pic>
        <p:nvPicPr>
          <p:cNvPr id="14" name="PA-图片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7" cstate="screen"/>
          <a:srcRect r="-2641"/>
          <a:stretch>
            <a:fillRect/>
          </a:stretch>
        </p:blipFill>
        <p:spPr>
          <a:xfrm>
            <a:off x="179748" y="699505"/>
            <a:ext cx="1822457" cy="894454"/>
          </a:xfrm>
          <a:prstGeom prst="rect">
            <a:avLst/>
          </a:prstGeom>
        </p:spPr>
      </p:pic>
      <p:pic>
        <p:nvPicPr>
          <p:cNvPr id="22" name="PA-图片 21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8" cstate="screen"/>
          <a:srcRect/>
          <a:stretch>
            <a:fillRect/>
          </a:stretch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  <p:pic>
        <p:nvPicPr>
          <p:cNvPr id="24" name="PA-图片 23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9" cstate="screen"/>
          <a:srcRect b="-530"/>
          <a:stretch>
            <a:fillRect/>
          </a:stretch>
        </p:blipFill>
        <p:spPr>
          <a:xfrm>
            <a:off x="-58286" y="4793774"/>
            <a:ext cx="5645420" cy="2064227"/>
          </a:xfrm>
          <a:prstGeom prst="rect">
            <a:avLst/>
          </a:prstGeom>
        </p:spPr>
      </p:pic>
      <p:sp>
        <p:nvSpPr>
          <p:cNvPr id="26" name="PA-文本框 25"/>
          <p:cNvSpPr txBox="1"/>
          <p:nvPr>
            <p:custDataLst>
              <p:tags r:id="rId6"/>
            </p:custDataLst>
          </p:nvPr>
        </p:nvSpPr>
        <p:spPr>
          <a:xfrm>
            <a:off x="1581836" y="2022679"/>
            <a:ext cx="42906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1371F6"/>
                </a:solidFill>
                <a:cs typeface="+mn-ea"/>
                <a:sym typeface="+mn-lt"/>
              </a:rPr>
              <a:t>人的烦恼来自于：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忘了自己的事，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爱管别人的事，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担心「老天爷的事」</a:t>
            </a: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 </a:t>
            </a:r>
          </a:p>
        </p:txBody>
      </p:sp>
      <p:sp>
        <p:nvSpPr>
          <p:cNvPr id="2" name="PA-文本框 1"/>
          <p:cNvSpPr txBox="1"/>
          <p:nvPr>
            <p:custDataLst>
              <p:tags r:id="rId7"/>
            </p:custDataLst>
          </p:nvPr>
        </p:nvSpPr>
        <p:spPr>
          <a:xfrm>
            <a:off x="6808338" y="2049364"/>
            <a:ext cx="43281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1371F6"/>
                </a:solidFill>
                <a:cs typeface="+mn-ea"/>
                <a:sym typeface="+mn-lt"/>
              </a:rPr>
              <a:t>人的幸福来自于：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打理好「自己的事」，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少去管「别人的事」，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不操心「老天爷的事」。</a:t>
            </a:r>
          </a:p>
        </p:txBody>
      </p:sp>
      <p:pic>
        <p:nvPicPr>
          <p:cNvPr id="3" name="PA-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screen"/>
          <a:stretch>
            <a:fillRect/>
          </a:stretch>
        </p:blipFill>
        <p:spPr>
          <a:xfrm>
            <a:off x="4867920" y="1159393"/>
            <a:ext cx="2374326" cy="42195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9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9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2" grpId="0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PA-组合 7"/>
          <p:cNvGrpSpPr/>
          <p:nvPr>
            <p:custDataLst>
              <p:tags r:id="rId1"/>
            </p:custDataLst>
          </p:nvPr>
        </p:nvGrpSpPr>
        <p:grpSpPr>
          <a:xfrm>
            <a:off x="0" y="322"/>
            <a:ext cx="12228513" cy="6857678"/>
            <a:chOff x="0" y="322"/>
            <a:chExt cx="12228513" cy="6857678"/>
          </a:xfrm>
        </p:grpSpPr>
        <p:pic>
          <p:nvPicPr>
            <p:cNvPr id="7" name="PA-图片 6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5" cstate="screen"/>
            <a:stretch>
              <a:fillRect/>
            </a:stretch>
          </p:blipFill>
          <p:spPr>
            <a:xfrm>
              <a:off x="0" y="322"/>
              <a:ext cx="12192000" cy="6857678"/>
            </a:xfrm>
            <a:prstGeom prst="rect">
              <a:avLst/>
            </a:prstGeom>
          </p:spPr>
        </p:pic>
        <p:pic>
          <p:nvPicPr>
            <p:cNvPr id="5" name="PA-图片 4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6" cstate="screen"/>
            <a:stretch>
              <a:fillRect/>
            </a:stretch>
          </p:blipFill>
          <p:spPr>
            <a:xfrm>
              <a:off x="36513" y="645"/>
              <a:ext cx="12192000" cy="6857355"/>
            </a:xfrm>
            <a:prstGeom prst="rect">
              <a:avLst/>
            </a:prstGeom>
          </p:spPr>
        </p:pic>
      </p:grpSp>
      <p:grpSp>
        <p:nvGrpSpPr>
          <p:cNvPr id="25" name="PA-组合 24"/>
          <p:cNvGrpSpPr/>
          <p:nvPr>
            <p:custDataLst>
              <p:tags r:id="rId2"/>
            </p:custDataLst>
          </p:nvPr>
        </p:nvGrpSpPr>
        <p:grpSpPr>
          <a:xfrm>
            <a:off x="1028223" y="690730"/>
            <a:ext cx="10135555" cy="5696358"/>
            <a:chOff x="1023621" y="1556792"/>
            <a:chExt cx="10135555" cy="1872208"/>
          </a:xfrm>
        </p:grpSpPr>
        <p:sp>
          <p:nvSpPr>
            <p:cNvPr id="10" name="PA-矩形 9"/>
            <p:cNvSpPr/>
            <p:nvPr>
              <p:custDataLst>
                <p:tags r:id="rId9"/>
              </p:custDataLst>
            </p:nvPr>
          </p:nvSpPr>
          <p:spPr>
            <a:xfrm>
              <a:off x="1096644" y="1556792"/>
              <a:ext cx="9998712" cy="187220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1" name="PA-矩形 10"/>
            <p:cNvSpPr/>
            <p:nvPr>
              <p:custDataLst>
                <p:tags r:id="rId10"/>
              </p:custDataLst>
            </p:nvPr>
          </p:nvSpPr>
          <p:spPr>
            <a:xfrm>
              <a:off x="10236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2" name="PA-矩形 11"/>
            <p:cNvSpPr/>
            <p:nvPr>
              <p:custDataLst>
                <p:tags r:id="rId11"/>
              </p:custDataLst>
            </p:nvPr>
          </p:nvSpPr>
          <p:spPr>
            <a:xfrm>
              <a:off x="11018521" y="1787600"/>
              <a:ext cx="140655" cy="1437555"/>
            </a:xfrm>
            <a:prstGeom prst="rect">
              <a:avLst/>
            </a:prstGeom>
            <a:solidFill>
              <a:srgbClr val="1371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pic>
        <p:nvPicPr>
          <p:cNvPr id="14" name="PA-图片 13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7" cstate="screen"/>
          <a:srcRect r="-2641"/>
          <a:stretch>
            <a:fillRect/>
          </a:stretch>
        </p:blipFill>
        <p:spPr>
          <a:xfrm>
            <a:off x="179748" y="699505"/>
            <a:ext cx="1822457" cy="894454"/>
          </a:xfrm>
          <a:prstGeom prst="rect">
            <a:avLst/>
          </a:prstGeom>
        </p:spPr>
      </p:pic>
      <p:pic>
        <p:nvPicPr>
          <p:cNvPr id="22" name="PA-图片 21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8" cstate="screen"/>
          <a:srcRect/>
          <a:stretch>
            <a:fillRect/>
          </a:stretch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  <p:pic>
        <p:nvPicPr>
          <p:cNvPr id="24" name="PA-图片 23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9" cstate="screen"/>
          <a:srcRect b="-530"/>
          <a:stretch>
            <a:fillRect/>
          </a:stretch>
        </p:blipFill>
        <p:spPr>
          <a:xfrm>
            <a:off x="-58286" y="4793774"/>
            <a:ext cx="5645420" cy="2064227"/>
          </a:xfrm>
          <a:prstGeom prst="rect">
            <a:avLst/>
          </a:prstGeom>
        </p:spPr>
      </p:pic>
      <p:sp>
        <p:nvSpPr>
          <p:cNvPr id="26" name="PA-文本框 25"/>
          <p:cNvSpPr txBox="1"/>
          <p:nvPr>
            <p:custDataLst>
              <p:tags r:id="rId6"/>
            </p:custDataLst>
          </p:nvPr>
        </p:nvSpPr>
        <p:spPr>
          <a:xfrm>
            <a:off x="1889468" y="671548"/>
            <a:ext cx="8413063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1371F6"/>
                </a:solidFill>
                <a:cs typeface="+mn-ea"/>
                <a:sym typeface="+mn-lt"/>
              </a:rPr>
              <a:t>活在当下</a:t>
            </a:r>
            <a:r>
              <a:rPr lang="en-US" altLang="zh-CN" sz="2800" dirty="0">
                <a:solidFill>
                  <a:srgbClr val="1371F6"/>
                </a:solidFill>
                <a:cs typeface="+mn-ea"/>
                <a:sym typeface="+mn-lt"/>
              </a:rPr>
              <a:t>---Live in the present</a:t>
            </a: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1371F6"/>
                </a:solidFill>
                <a:cs typeface="+mn-ea"/>
                <a:sym typeface="+mn-lt"/>
              </a:rPr>
              <a:t>顺其自然，为所当为</a:t>
            </a:r>
          </a:p>
        </p:txBody>
      </p:sp>
      <p:sp>
        <p:nvSpPr>
          <p:cNvPr id="3" name="PA-文本框 2"/>
          <p:cNvSpPr txBox="1"/>
          <p:nvPr>
            <p:custDataLst>
              <p:tags r:id="rId7"/>
            </p:custDataLst>
          </p:nvPr>
        </p:nvSpPr>
        <p:spPr>
          <a:xfrm>
            <a:off x="3907487" y="2032926"/>
            <a:ext cx="437702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日出东海落西山，愁也一天，喜也一天，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遇事不钻牛角尖，人也舒坦，心也舒坦。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少荤多素日三餐，粗也香甜，细也香甜。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新旧衣服不挑拣，好也御寒，赖也御寒。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常与知己聊聊天，古也谈谈，今也谈谈；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内孙外孙同样看，儿也心欢，女也心欢。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全家老小互慰勉，贫也相安，富也相安。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早晚操劳勤锻炼，忙也乐观，闲也乐观，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心宽体健养天年，不是神仙，胜似神仙。</a:t>
            </a:r>
          </a:p>
        </p:txBody>
      </p:sp>
      <p:pic>
        <p:nvPicPr>
          <p:cNvPr id="9" name="PA-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screen"/>
          <a:stretch>
            <a:fillRect/>
          </a:stretch>
        </p:blipFill>
        <p:spPr>
          <a:xfrm>
            <a:off x="7584005" y="2386549"/>
            <a:ext cx="4702794" cy="47027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25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25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  <p:bldP spid="3" grpId="0"/>
        </p:bldLst>
      </p:timing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-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screen"/>
          <a:stretch>
            <a:fillRect/>
          </a:stretch>
        </p:blipFill>
        <p:spPr>
          <a:xfrm>
            <a:off x="0" y="322"/>
            <a:ext cx="12192000" cy="6857678"/>
          </a:xfrm>
          <a:prstGeom prst="rect">
            <a:avLst/>
          </a:prstGeom>
        </p:spPr>
      </p:pic>
      <p:pic>
        <p:nvPicPr>
          <p:cNvPr id="7" name="PA-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screen"/>
          <a:stretch>
            <a:fillRect/>
          </a:stretch>
        </p:blipFill>
        <p:spPr>
          <a:xfrm>
            <a:off x="0" y="0"/>
            <a:ext cx="12192000" cy="6857355"/>
          </a:xfrm>
          <a:prstGeom prst="rect">
            <a:avLst/>
          </a:prstGeom>
        </p:spPr>
      </p:pic>
      <p:pic>
        <p:nvPicPr>
          <p:cNvPr id="9" name="PA-图片 8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5" cstate="screen"/>
          <a:srcRect/>
          <a:stretch>
            <a:fillRect/>
          </a:stretch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  <p:pic>
        <p:nvPicPr>
          <p:cNvPr id="13" name="PA-图片 12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26" cstate="screen"/>
          <a:srcRect/>
          <a:stretch>
            <a:fillRect/>
          </a:stretch>
        </p:blipFill>
        <p:spPr>
          <a:xfrm>
            <a:off x="2419421" y="440020"/>
            <a:ext cx="7613142" cy="6161434"/>
          </a:xfrm>
          <a:prstGeom prst="rect">
            <a:avLst/>
          </a:prstGeom>
        </p:spPr>
      </p:pic>
      <p:pic>
        <p:nvPicPr>
          <p:cNvPr id="15" name="PA-图片 14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27" cstate="screen"/>
          <a:srcRect r="-2641"/>
          <a:stretch>
            <a:fillRect/>
          </a:stretch>
        </p:blipFill>
        <p:spPr>
          <a:xfrm>
            <a:off x="-106609" y="1169773"/>
            <a:ext cx="1822457" cy="894454"/>
          </a:xfrm>
          <a:prstGeom prst="rect">
            <a:avLst/>
          </a:prstGeom>
        </p:spPr>
      </p:pic>
      <p:pic>
        <p:nvPicPr>
          <p:cNvPr id="17" name="PA-图片 1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28" cstate="screen"/>
          <a:srcRect/>
          <a:stretch>
            <a:fillRect/>
          </a:stretch>
        </p:blipFill>
        <p:spPr>
          <a:xfrm>
            <a:off x="8867032" y="696566"/>
            <a:ext cx="1941130" cy="1030325"/>
          </a:xfrm>
          <a:prstGeom prst="rect">
            <a:avLst/>
          </a:prstGeom>
        </p:spPr>
      </p:pic>
      <p:pic>
        <p:nvPicPr>
          <p:cNvPr id="19" name="PA-图片 18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29" cstate="screen"/>
          <a:srcRect b="-530"/>
          <a:stretch>
            <a:fillRect/>
          </a:stretch>
        </p:blipFill>
        <p:spPr>
          <a:xfrm>
            <a:off x="-58286" y="4793774"/>
            <a:ext cx="5645420" cy="2064227"/>
          </a:xfrm>
          <a:prstGeom prst="rect">
            <a:avLst/>
          </a:prstGeom>
        </p:spPr>
      </p:pic>
      <p:pic>
        <p:nvPicPr>
          <p:cNvPr id="23" name="PA-图片 22"/>
          <p:cNvPicPr>
            <a:picLocks noChangeAspect="1"/>
          </p:cNvPicPr>
          <p:nvPr>
            <p:custDataLst>
              <p:tags r:id="rId8"/>
            </p:custDataLst>
          </p:nvPr>
        </p:nvPicPr>
        <p:blipFill rotWithShape="1">
          <a:blip r:embed="rId30" cstate="screen"/>
          <a:srcRect/>
          <a:stretch>
            <a:fillRect/>
          </a:stretch>
        </p:blipFill>
        <p:spPr>
          <a:xfrm>
            <a:off x="10047449" y="5395353"/>
            <a:ext cx="2108038" cy="1462647"/>
          </a:xfrm>
          <a:prstGeom prst="rect">
            <a:avLst/>
          </a:prstGeom>
        </p:spPr>
      </p:pic>
      <p:pic>
        <p:nvPicPr>
          <p:cNvPr id="25" name="PA-图片 24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31" cstate="screen"/>
          <a:srcRect/>
          <a:stretch>
            <a:fillRect/>
          </a:stretch>
        </p:blipFill>
        <p:spPr>
          <a:xfrm>
            <a:off x="1043986" y="4271469"/>
            <a:ext cx="1399798" cy="971240"/>
          </a:xfrm>
          <a:prstGeom prst="rect">
            <a:avLst/>
          </a:prstGeom>
        </p:spPr>
      </p:pic>
      <p:pic>
        <p:nvPicPr>
          <p:cNvPr id="29" name="PA-图片 28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32" cstate="screen"/>
          <a:srcRect/>
          <a:stretch>
            <a:fillRect/>
          </a:stretch>
        </p:blipFill>
        <p:spPr>
          <a:xfrm>
            <a:off x="600104" y="2599928"/>
            <a:ext cx="2027603" cy="1539719"/>
          </a:xfrm>
          <a:prstGeom prst="rect">
            <a:avLst/>
          </a:prstGeom>
        </p:spPr>
      </p:pic>
      <p:pic>
        <p:nvPicPr>
          <p:cNvPr id="31" name="PA-图片 30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33" cstate="screen"/>
          <a:srcRect b="-8494"/>
          <a:stretch>
            <a:fillRect/>
          </a:stretch>
        </p:blipFill>
        <p:spPr>
          <a:xfrm>
            <a:off x="10673231" y="1852645"/>
            <a:ext cx="1394334" cy="2035977"/>
          </a:xfrm>
          <a:prstGeom prst="rect">
            <a:avLst/>
          </a:prstGeom>
        </p:spPr>
      </p:pic>
      <p:sp>
        <p:nvSpPr>
          <p:cNvPr id="32" name="PA-文本框 31"/>
          <p:cNvSpPr txBox="1"/>
          <p:nvPr>
            <p:custDataLst>
              <p:tags r:id="rId12"/>
            </p:custDataLst>
          </p:nvPr>
        </p:nvSpPr>
        <p:spPr>
          <a:xfrm>
            <a:off x="2500324" y="1852999"/>
            <a:ext cx="71913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b="1" dirty="0">
                <a:ln w="41275">
                  <a:solidFill>
                    <a:srgbClr val="1371F6"/>
                  </a:solidFill>
                </a:ln>
                <a:solidFill>
                  <a:srgbClr val="F6FD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感谢您的聆听</a:t>
            </a:r>
          </a:p>
        </p:txBody>
      </p:sp>
      <p:grpSp>
        <p:nvGrpSpPr>
          <p:cNvPr id="35" name="PA-组合 34"/>
          <p:cNvGrpSpPr/>
          <p:nvPr>
            <p:custDataLst>
              <p:tags r:id="rId13"/>
            </p:custDataLst>
          </p:nvPr>
        </p:nvGrpSpPr>
        <p:grpSpPr>
          <a:xfrm>
            <a:off x="3559574" y="3375006"/>
            <a:ext cx="5072852" cy="644570"/>
            <a:chOff x="3628716" y="3453593"/>
            <a:chExt cx="4235298" cy="538148"/>
          </a:xfrm>
        </p:grpSpPr>
        <p:sp>
          <p:nvSpPr>
            <p:cNvPr id="33" name="PA-圆角矩形 32"/>
            <p:cNvSpPr/>
            <p:nvPr>
              <p:custDataLst>
                <p:tags r:id="rId19"/>
              </p:custDataLst>
            </p:nvPr>
          </p:nvSpPr>
          <p:spPr>
            <a:xfrm>
              <a:off x="3712365" y="3453593"/>
              <a:ext cx="4068000" cy="517516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34" name="PA-文本框 33"/>
            <p:cNvSpPr txBox="1"/>
            <p:nvPr>
              <p:custDataLst>
                <p:tags r:id="rId20"/>
              </p:custDataLst>
            </p:nvPr>
          </p:nvSpPr>
          <p:spPr>
            <a:xfrm>
              <a:off x="3628716" y="3503515"/>
              <a:ext cx="4235298" cy="488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心理健康及压力情绪管理</a:t>
              </a:r>
            </a:p>
          </p:txBody>
        </p:sp>
      </p:grpSp>
      <p:grpSp>
        <p:nvGrpSpPr>
          <p:cNvPr id="42" name="PA-组合 41"/>
          <p:cNvGrpSpPr/>
          <p:nvPr>
            <p:custDataLst>
              <p:tags r:id="rId14"/>
            </p:custDataLst>
          </p:nvPr>
        </p:nvGrpSpPr>
        <p:grpSpPr>
          <a:xfrm>
            <a:off x="3908306" y="4288250"/>
            <a:ext cx="4461847" cy="398780"/>
            <a:chOff x="3904066" y="4380471"/>
            <a:chExt cx="4461847" cy="398780"/>
          </a:xfrm>
        </p:grpSpPr>
        <p:cxnSp>
          <p:nvCxnSpPr>
            <p:cNvPr id="37" name="PA-直接连接符 36"/>
            <p:cNvCxnSpPr/>
            <p:nvPr>
              <p:custDataLst>
                <p:tags r:id="rId16"/>
              </p:custDataLst>
            </p:nvPr>
          </p:nvCxnSpPr>
          <p:spPr>
            <a:xfrm flipH="1">
              <a:off x="3904066" y="4537227"/>
              <a:ext cx="104126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PA-文本框 39"/>
            <p:cNvSpPr txBox="1"/>
            <p:nvPr>
              <p:custDataLst>
                <p:tags r:id="rId17"/>
              </p:custDataLst>
            </p:nvPr>
          </p:nvSpPr>
          <p:spPr>
            <a:xfrm>
              <a:off x="4887033" y="4380471"/>
              <a:ext cx="2526925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主讲人：</a:t>
              </a:r>
              <a:r>
                <a:rPr lang="en-US" altLang="zh-CN" sz="20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PPT818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41" name="PA-直接连接符 40"/>
            <p:cNvCxnSpPr/>
            <p:nvPr>
              <p:custDataLst>
                <p:tags r:id="rId18"/>
              </p:custDataLst>
            </p:nvPr>
          </p:nvCxnSpPr>
          <p:spPr>
            <a:xfrm flipH="1">
              <a:off x="7324653" y="4537227"/>
              <a:ext cx="104126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A-图片 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screen"/>
          <a:stretch>
            <a:fillRect/>
          </a:stretch>
        </p:blipFill>
        <p:spPr>
          <a:xfrm>
            <a:off x="6894979" y="4306379"/>
            <a:ext cx="4886684" cy="2601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27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3" presetClass="entr" presetSubtype="28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900" decel="100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27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3" presetClass="entr" presetSubtype="28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900" decel="100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22"/>
            <a:ext cx="12192000" cy="685767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4799" y="0"/>
            <a:ext cx="12192000" cy="6857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4861922"/>
            <a:ext cx="12228513" cy="199607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-33167" y="1204749"/>
            <a:ext cx="5620301" cy="454859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 cstate="screen"/>
          <a:srcRect r="-2641"/>
          <a:stretch>
            <a:fillRect/>
          </a:stretch>
        </p:blipFill>
        <p:spPr>
          <a:xfrm>
            <a:off x="-106609" y="1169773"/>
            <a:ext cx="1822457" cy="8944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8867032" y="696566"/>
            <a:ext cx="1941130" cy="103032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9" cstate="screen"/>
          <a:srcRect b="-530"/>
          <a:stretch>
            <a:fillRect/>
          </a:stretch>
        </p:blipFill>
        <p:spPr>
          <a:xfrm>
            <a:off x="-58286" y="4793774"/>
            <a:ext cx="5645420" cy="206422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10047449" y="5395353"/>
            <a:ext cx="2108038" cy="1462647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1451135" y="2419343"/>
            <a:ext cx="2725825" cy="1793267"/>
            <a:chOff x="2516061" y="2665025"/>
            <a:chExt cx="1055085" cy="694120"/>
          </a:xfrm>
        </p:grpSpPr>
        <p:sp>
          <p:nvSpPr>
            <p:cNvPr id="26" name="îṥ1îḍê"/>
            <p:cNvSpPr/>
            <p:nvPr/>
          </p:nvSpPr>
          <p:spPr>
            <a:xfrm>
              <a:off x="2667353" y="2665025"/>
              <a:ext cx="694120" cy="694120"/>
            </a:xfrm>
            <a:prstGeom prst="ellipse">
              <a:avLst/>
            </a:prstGeom>
            <a:noFill/>
            <a:ln w="3175">
              <a:solidFill>
                <a:srgbClr val="1371F6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6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516061" y="2760134"/>
              <a:ext cx="1055085" cy="559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b="1" dirty="0">
                  <a:solidFill>
                    <a:srgbClr val="1371F6"/>
                  </a:solidFill>
                  <a:cs typeface="+mn-ea"/>
                  <a:sym typeface="+mn-lt"/>
                </a:rPr>
                <a:t>01</a:t>
              </a:r>
              <a:endParaRPr lang="zh-CN" altLang="en-US" sz="8800" b="1" dirty="0">
                <a:solidFill>
                  <a:srgbClr val="1371F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893726" y="2896342"/>
            <a:ext cx="7124378" cy="965113"/>
            <a:chOff x="3177789" y="3453593"/>
            <a:chExt cx="4068000" cy="588351"/>
          </a:xfrm>
        </p:grpSpPr>
        <p:sp>
          <p:nvSpPr>
            <p:cNvPr id="36" name="矩形: 圆角 35"/>
            <p:cNvSpPr/>
            <p:nvPr/>
          </p:nvSpPr>
          <p:spPr>
            <a:xfrm>
              <a:off x="3177789" y="3453593"/>
              <a:ext cx="4068000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216384" y="3598127"/>
              <a:ext cx="3836938" cy="35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正视心理健康</a:t>
              </a:r>
              <a:r>
                <a:rPr lang="en-US" altLang="zh-CN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,</a:t>
              </a:r>
              <a:r>
                <a:rPr lang="zh-CN" alt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心理健康是一种状态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7340621" y="4309448"/>
            <a:ext cx="4921059" cy="2619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PA-组合 6"/>
          <p:cNvGrpSpPr/>
          <p:nvPr>
            <p:custDataLst>
              <p:tags r:id="rId1"/>
            </p:custDataLst>
          </p:nvPr>
        </p:nvGrpSpPr>
        <p:grpSpPr>
          <a:xfrm>
            <a:off x="3004023" y="407447"/>
            <a:ext cx="6183954" cy="523220"/>
            <a:chOff x="3177789" y="3393241"/>
            <a:chExt cx="5558628" cy="681675"/>
          </a:xfrm>
        </p:grpSpPr>
        <p:sp>
          <p:nvSpPr>
            <p:cNvPr id="8" name="PA-圆角矩形 7"/>
            <p:cNvSpPr/>
            <p:nvPr>
              <p:custDataLst>
                <p:tags r:id="rId41"/>
              </p:custDataLst>
            </p:nvPr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" name="PA-文本框 8"/>
            <p:cNvSpPr txBox="1"/>
            <p:nvPr>
              <p:custDataLst>
                <p:tags r:id="rId42"/>
              </p:custDataLst>
            </p:nvPr>
          </p:nvSpPr>
          <p:spPr>
            <a:xfrm>
              <a:off x="3245845" y="3393241"/>
              <a:ext cx="5422515" cy="681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正视心理健康</a:t>
              </a:r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,</a:t>
              </a:r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心理健康是一种状态</a:t>
              </a:r>
            </a:p>
          </p:txBody>
        </p:sp>
      </p:grpSp>
      <p:sp>
        <p:nvSpPr>
          <p:cNvPr id="2" name="PA-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34373" y="863017"/>
            <a:ext cx="4796280" cy="626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100" b="1" dirty="0">
                <a:solidFill>
                  <a:srgbClr val="1371F6"/>
                </a:solidFill>
                <a:cs typeface="+mn-ea"/>
                <a:sym typeface="+mn-lt"/>
              </a:rPr>
              <a:t>人</a:t>
            </a:r>
          </a:p>
        </p:txBody>
      </p:sp>
      <p:grpSp>
        <p:nvGrpSpPr>
          <p:cNvPr id="91" name="PA-组合 90"/>
          <p:cNvGrpSpPr/>
          <p:nvPr>
            <p:custDataLst>
              <p:tags r:id="rId3"/>
            </p:custDataLst>
          </p:nvPr>
        </p:nvGrpSpPr>
        <p:grpSpPr>
          <a:xfrm>
            <a:off x="2598940" y="1383493"/>
            <a:ext cx="3079190" cy="1323439"/>
            <a:chOff x="2598940" y="1383493"/>
            <a:chExt cx="3079190" cy="1323439"/>
          </a:xfrm>
        </p:grpSpPr>
        <p:sp>
          <p:nvSpPr>
            <p:cNvPr id="3" name="PA-Line 8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H="1">
              <a:off x="4458930" y="2045213"/>
              <a:ext cx="1219200" cy="0"/>
            </a:xfrm>
            <a:prstGeom prst="line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598940" y="1383493"/>
              <a:ext cx="2934057" cy="1323439"/>
              <a:chOff x="2610571" y="1612297"/>
              <a:chExt cx="2286000" cy="1031126"/>
            </a:xfrm>
          </p:grpSpPr>
          <p:sp>
            <p:nvSpPr>
              <p:cNvPr id="4" name="PA-文本框 25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610571" y="1612297"/>
                <a:ext cx="2286000" cy="1031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信仰</a:t>
                </a:r>
              </a:p>
              <a:p>
                <a:pPr>
                  <a:spcBef>
                    <a:spcPct val="50000"/>
                  </a:spcBef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公德          </a:t>
                </a:r>
                <a:r>
                  <a:rPr lang="zh-CN" altLang="en-US" sz="2000" dirty="0">
                    <a:solidFill>
                      <a:srgbClr val="1371F6"/>
                    </a:solidFill>
                    <a:cs typeface="+mn-ea"/>
                    <a:sym typeface="+mn-lt"/>
                  </a:rPr>
                  <a:t>道德</a:t>
                </a:r>
              </a:p>
              <a:p>
                <a:pPr>
                  <a:spcBef>
                    <a:spcPct val="50000"/>
                  </a:spcBef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法纪</a:t>
                </a:r>
              </a:p>
            </p:txBody>
          </p:sp>
          <p:cxnSp>
            <p:nvCxnSpPr>
              <p:cNvPr id="6" name="PA-StraightArrowConnector 5"/>
              <p:cNvCxnSpPr/>
              <p:nvPr>
                <p:custDataLst>
                  <p:tags r:id="rId38"/>
                </p:custDataLst>
              </p:nvPr>
            </p:nvCxnSpPr>
            <p:spPr>
              <a:xfrm flipH="1" flipV="1">
                <a:off x="3116248" y="1735810"/>
                <a:ext cx="355372" cy="309966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A-StraightArrowConnector 17"/>
              <p:cNvCxnSpPr/>
              <p:nvPr>
                <p:custDataLst>
                  <p:tags r:id="rId39"/>
                </p:custDataLst>
              </p:nvPr>
            </p:nvCxnSpPr>
            <p:spPr>
              <a:xfrm flipH="1">
                <a:off x="3087825" y="2127040"/>
                <a:ext cx="383795" cy="0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A-StraightArrowConnector 19"/>
              <p:cNvCxnSpPr/>
              <p:nvPr>
                <p:custDataLst>
                  <p:tags r:id="rId40"/>
                </p:custDataLst>
              </p:nvPr>
            </p:nvCxnSpPr>
            <p:spPr>
              <a:xfrm rot="16200000" flipH="1" flipV="1">
                <a:off x="3127212" y="2216821"/>
                <a:ext cx="355372" cy="309966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PA-组合 92"/>
          <p:cNvGrpSpPr/>
          <p:nvPr>
            <p:custDataLst>
              <p:tags r:id="rId4"/>
            </p:custDataLst>
          </p:nvPr>
        </p:nvGrpSpPr>
        <p:grpSpPr>
          <a:xfrm>
            <a:off x="1590911" y="2568471"/>
            <a:ext cx="3972372" cy="1785104"/>
            <a:chOff x="1590911" y="2568471"/>
            <a:chExt cx="3972372" cy="1785104"/>
          </a:xfrm>
        </p:grpSpPr>
        <p:sp>
          <p:nvSpPr>
            <p:cNvPr id="17" name="PA-Line 8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>
              <a:off x="3486654" y="3212486"/>
              <a:ext cx="2076629" cy="0"/>
            </a:xfrm>
            <a:prstGeom prst="line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590911" y="2568471"/>
              <a:ext cx="2934057" cy="1785104"/>
              <a:chOff x="1586899" y="3031854"/>
              <a:chExt cx="2934057" cy="1785104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1586899" y="3031854"/>
                <a:ext cx="2934057" cy="1785104"/>
                <a:chOff x="2610571" y="1612297"/>
                <a:chExt cx="2286000" cy="1390821"/>
              </a:xfrm>
            </p:grpSpPr>
            <p:sp>
              <p:nvSpPr>
                <p:cNvPr id="27" name="PA-文本框 25"/>
                <p:cNvSpPr txBox="1">
                  <a:spLocks noChangeArrowheads="1"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2610571" y="1612297"/>
                  <a:ext cx="2286000" cy="13908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性格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zh-CN" alt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气质          </a:t>
                  </a:r>
                  <a:r>
                    <a:rPr lang="zh-CN" altLang="en-US" sz="2000" dirty="0">
                      <a:solidFill>
                        <a:srgbClr val="1371F6"/>
                      </a:solidFill>
                      <a:cs typeface="+mn-ea"/>
                      <a:sym typeface="+mn-lt"/>
                    </a:rPr>
                    <a:t>性情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zh-CN" alt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情绪</a:t>
                  </a:r>
                  <a:endPara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endParaRPr>
                </a:p>
                <a:p>
                  <a:pPr>
                    <a:spcBef>
                      <a:spcPct val="50000"/>
                    </a:spcBef>
                  </a:pPr>
                  <a:r>
                    <a:rPr lang="zh-CN" altLang="en-US" sz="2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兴趣</a:t>
                  </a:r>
                </a:p>
              </p:txBody>
            </p:sp>
            <p:cxnSp>
              <p:nvCxnSpPr>
                <p:cNvPr id="28" name="PA-StraightArrowConnector 27"/>
                <p:cNvCxnSpPr/>
                <p:nvPr>
                  <p:custDataLst>
                    <p:tags r:id="rId33"/>
                  </p:custDataLst>
                </p:nvPr>
              </p:nvCxnSpPr>
              <p:spPr>
                <a:xfrm flipH="1" flipV="1">
                  <a:off x="3116248" y="1735810"/>
                  <a:ext cx="384893" cy="301887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PA-StraightArrowConnector 28"/>
                <p:cNvCxnSpPr/>
                <p:nvPr>
                  <p:custDataLst>
                    <p:tags r:id="rId34"/>
                  </p:custDataLst>
                </p:nvPr>
              </p:nvCxnSpPr>
              <p:spPr>
                <a:xfrm flipH="1" flipV="1">
                  <a:off x="3087825" y="2083011"/>
                  <a:ext cx="430804" cy="26643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PA-StraightArrowConnector 29"/>
                <p:cNvCxnSpPr/>
                <p:nvPr>
                  <p:custDataLst>
                    <p:tags r:id="rId35"/>
                  </p:custDataLst>
                </p:nvPr>
              </p:nvCxnSpPr>
              <p:spPr>
                <a:xfrm flipH="1">
                  <a:off x="3116248" y="2194118"/>
                  <a:ext cx="343633" cy="228533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PA-StraightArrowConnector 32"/>
              <p:cNvCxnSpPr/>
              <p:nvPr>
                <p:custDataLst>
                  <p:tags r:id="rId31"/>
                </p:custDataLst>
              </p:nvPr>
            </p:nvCxnSpPr>
            <p:spPr>
              <a:xfrm flipH="1">
                <a:off x="2413349" y="3859581"/>
                <a:ext cx="334559" cy="703155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PA-组合 93"/>
          <p:cNvGrpSpPr/>
          <p:nvPr>
            <p:custDataLst>
              <p:tags r:id="rId5"/>
            </p:custDataLst>
          </p:nvPr>
        </p:nvGrpSpPr>
        <p:grpSpPr>
          <a:xfrm>
            <a:off x="1297463" y="4434542"/>
            <a:ext cx="3103308" cy="1323439"/>
            <a:chOff x="1297463" y="4434542"/>
            <a:chExt cx="3103308" cy="1323439"/>
          </a:xfrm>
        </p:grpSpPr>
        <p:grpSp>
          <p:nvGrpSpPr>
            <p:cNvPr id="46" name="组合 45"/>
            <p:cNvGrpSpPr/>
            <p:nvPr/>
          </p:nvGrpSpPr>
          <p:grpSpPr>
            <a:xfrm>
              <a:off x="1297463" y="4434542"/>
              <a:ext cx="2934057" cy="1323439"/>
              <a:chOff x="2610571" y="1612296"/>
              <a:chExt cx="2286000" cy="1031125"/>
            </a:xfrm>
          </p:grpSpPr>
          <p:sp>
            <p:nvSpPr>
              <p:cNvPr id="47" name="PA-文本框 25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610571" y="1612296"/>
                <a:ext cx="2286000" cy="1031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潜能</a:t>
                </a:r>
                <a:endPara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                  </a:t>
                </a:r>
                <a:r>
                  <a:rPr lang="zh-CN" altLang="en-US" sz="2000" dirty="0">
                    <a:solidFill>
                      <a:srgbClr val="1371F6"/>
                    </a:solidFill>
                    <a:cs typeface="+mn-ea"/>
                    <a:sym typeface="+mn-lt"/>
                  </a:rPr>
                  <a:t>智能</a:t>
                </a:r>
              </a:p>
              <a:p>
                <a:pPr>
                  <a:spcBef>
                    <a:spcPct val="50000"/>
                  </a:spcBef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实能（知识、技能）</a:t>
                </a:r>
              </a:p>
            </p:txBody>
          </p:sp>
          <p:cxnSp>
            <p:nvCxnSpPr>
              <p:cNvPr id="48" name="PA-StraightArrowConnector 47"/>
              <p:cNvCxnSpPr/>
              <p:nvPr>
                <p:custDataLst>
                  <p:tags r:id="rId28"/>
                </p:custDataLst>
              </p:nvPr>
            </p:nvCxnSpPr>
            <p:spPr>
              <a:xfrm flipH="1" flipV="1">
                <a:off x="3149542" y="1776087"/>
                <a:ext cx="322078" cy="269690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PA-StraightArrowConnector 49"/>
              <p:cNvCxnSpPr/>
              <p:nvPr>
                <p:custDataLst>
                  <p:tags r:id="rId29"/>
                </p:custDataLst>
              </p:nvPr>
            </p:nvCxnSpPr>
            <p:spPr>
              <a:xfrm flipH="1">
                <a:off x="2839204" y="2194118"/>
                <a:ext cx="620677" cy="160245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PA-Line 8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H="1">
              <a:off x="3197462" y="5096260"/>
              <a:ext cx="1203309" cy="0"/>
            </a:xfrm>
            <a:prstGeom prst="line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5" name="PA-组合 94"/>
          <p:cNvGrpSpPr/>
          <p:nvPr>
            <p:custDataLst>
              <p:tags r:id="rId6"/>
            </p:custDataLst>
          </p:nvPr>
        </p:nvGrpSpPr>
        <p:grpSpPr>
          <a:xfrm>
            <a:off x="6415792" y="1669790"/>
            <a:ext cx="3783790" cy="1785104"/>
            <a:chOff x="6415792" y="1669790"/>
            <a:chExt cx="3783790" cy="1785104"/>
          </a:xfrm>
        </p:grpSpPr>
        <p:grpSp>
          <p:nvGrpSpPr>
            <p:cNvPr id="57" name="组合 56"/>
            <p:cNvGrpSpPr/>
            <p:nvPr/>
          </p:nvGrpSpPr>
          <p:grpSpPr>
            <a:xfrm flipH="1">
              <a:off x="8703334" y="1893142"/>
              <a:ext cx="552932" cy="1372355"/>
              <a:chOff x="2199447" y="3190381"/>
              <a:chExt cx="552932" cy="1372355"/>
            </a:xfrm>
          </p:grpSpPr>
          <p:grpSp>
            <p:nvGrpSpPr>
              <p:cNvPr id="58" name="组合 57"/>
              <p:cNvGrpSpPr/>
              <p:nvPr/>
            </p:nvGrpSpPr>
            <p:grpSpPr>
              <a:xfrm>
                <a:off x="2199447" y="3190381"/>
                <a:ext cx="552932" cy="881553"/>
                <a:chOff x="3087825" y="1735810"/>
                <a:chExt cx="430804" cy="686841"/>
              </a:xfrm>
            </p:grpSpPr>
            <p:cxnSp>
              <p:nvCxnSpPr>
                <p:cNvPr id="61" name="PA-StraightArrowConnector 60"/>
                <p:cNvCxnSpPr/>
                <p:nvPr>
                  <p:custDataLst>
                    <p:tags r:id="rId23"/>
                  </p:custDataLst>
                </p:nvPr>
              </p:nvCxnSpPr>
              <p:spPr>
                <a:xfrm flipH="1" flipV="1">
                  <a:off x="3116248" y="1735810"/>
                  <a:ext cx="384893" cy="301887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PA-StraightArrowConnector 61"/>
                <p:cNvCxnSpPr/>
                <p:nvPr>
                  <p:custDataLst>
                    <p:tags r:id="rId24"/>
                  </p:custDataLst>
                </p:nvPr>
              </p:nvCxnSpPr>
              <p:spPr>
                <a:xfrm flipH="1" flipV="1">
                  <a:off x="3087825" y="2083011"/>
                  <a:ext cx="430804" cy="26643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PA-StraightArrowConnector 62"/>
                <p:cNvCxnSpPr/>
                <p:nvPr>
                  <p:custDataLst>
                    <p:tags r:id="rId25"/>
                  </p:custDataLst>
                </p:nvPr>
              </p:nvCxnSpPr>
              <p:spPr>
                <a:xfrm flipH="1">
                  <a:off x="3116248" y="2194118"/>
                  <a:ext cx="343633" cy="228533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PA-StraightArrowConnector 58"/>
              <p:cNvCxnSpPr/>
              <p:nvPr>
                <p:custDataLst>
                  <p:tags r:id="rId22"/>
                </p:custDataLst>
              </p:nvPr>
            </p:nvCxnSpPr>
            <p:spPr>
              <a:xfrm flipH="1">
                <a:off x="2246731" y="3859581"/>
                <a:ext cx="501177" cy="703155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PA-Line 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6415792" y="2530332"/>
              <a:ext cx="1612330" cy="0"/>
            </a:xfrm>
            <a:prstGeom prst="line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PA-文本框 1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001559" y="2292697"/>
              <a:ext cx="8382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1371F6"/>
                  </a:solidFill>
                  <a:cs typeface="+mn-ea"/>
                  <a:sym typeface="+mn-lt"/>
                </a:rPr>
                <a:t>体能</a:t>
              </a:r>
            </a:p>
          </p:txBody>
        </p:sp>
        <p:sp>
          <p:nvSpPr>
            <p:cNvPr id="56" name="PA-文本框 16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9208982" y="1669790"/>
              <a:ext cx="990600" cy="1785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耐力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灵活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速度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力量</a:t>
              </a:r>
            </a:p>
          </p:txBody>
        </p:sp>
      </p:grpSp>
      <p:grpSp>
        <p:nvGrpSpPr>
          <p:cNvPr id="128" name="PA-组合 127"/>
          <p:cNvGrpSpPr/>
          <p:nvPr>
            <p:custDataLst>
              <p:tags r:id="rId7"/>
            </p:custDataLst>
          </p:nvPr>
        </p:nvGrpSpPr>
        <p:grpSpPr>
          <a:xfrm>
            <a:off x="6945383" y="3546466"/>
            <a:ext cx="3036581" cy="861774"/>
            <a:chOff x="6945383" y="3546466"/>
            <a:chExt cx="3036581" cy="861774"/>
          </a:xfrm>
        </p:grpSpPr>
        <p:grpSp>
          <p:nvGrpSpPr>
            <p:cNvPr id="65" name="组合 64"/>
            <p:cNvGrpSpPr/>
            <p:nvPr/>
          </p:nvGrpSpPr>
          <p:grpSpPr>
            <a:xfrm flipH="1">
              <a:off x="8577033" y="3747773"/>
              <a:ext cx="571741" cy="538485"/>
              <a:chOff x="3055683" y="1898993"/>
              <a:chExt cx="445458" cy="419548"/>
            </a:xfrm>
          </p:grpSpPr>
          <p:cxnSp>
            <p:nvCxnSpPr>
              <p:cNvPr id="67" name="PA-StraightArrowConnector 66"/>
              <p:cNvCxnSpPr/>
              <p:nvPr>
                <p:custDataLst>
                  <p:tags r:id="rId17"/>
                </p:custDataLst>
              </p:nvPr>
            </p:nvCxnSpPr>
            <p:spPr>
              <a:xfrm flipH="1" flipV="1">
                <a:off x="3055683" y="1898993"/>
                <a:ext cx="445458" cy="138705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PA-StraightArrowConnector 68"/>
              <p:cNvCxnSpPr/>
              <p:nvPr>
                <p:custDataLst>
                  <p:tags r:id="rId18"/>
                </p:custDataLst>
              </p:nvPr>
            </p:nvCxnSpPr>
            <p:spPr>
              <a:xfrm flipH="1">
                <a:off x="3055683" y="2194118"/>
                <a:ext cx="404198" cy="124423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PA-Line 8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6945383" y="3994643"/>
              <a:ext cx="1082739" cy="0"/>
            </a:xfrm>
            <a:prstGeom prst="line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PA-文本框 1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927166" y="3795456"/>
              <a:ext cx="10668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1371F6"/>
                  </a:solidFill>
                  <a:cs typeface="+mn-ea"/>
                  <a:sym typeface="+mn-lt"/>
                </a:rPr>
                <a:t>体态</a:t>
              </a:r>
            </a:p>
          </p:txBody>
        </p:sp>
        <p:sp>
          <p:nvSpPr>
            <p:cNvPr id="75" name="PA-文本框 19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9067564" y="3546466"/>
              <a:ext cx="914400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无病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无残</a:t>
              </a:r>
            </a:p>
          </p:txBody>
        </p:sp>
      </p:grpSp>
      <p:grpSp>
        <p:nvGrpSpPr>
          <p:cNvPr id="129" name="PA-组合 128"/>
          <p:cNvGrpSpPr/>
          <p:nvPr>
            <p:custDataLst>
              <p:tags r:id="rId8"/>
            </p:custDataLst>
          </p:nvPr>
        </p:nvGrpSpPr>
        <p:grpSpPr>
          <a:xfrm>
            <a:off x="7706939" y="4366605"/>
            <a:ext cx="3852829" cy="1323439"/>
            <a:chOff x="7706939" y="4366605"/>
            <a:chExt cx="3852829" cy="1323439"/>
          </a:xfrm>
        </p:grpSpPr>
        <p:sp>
          <p:nvSpPr>
            <p:cNvPr id="54" name="PA-Line 8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7706939" y="5015405"/>
              <a:ext cx="1018841" cy="0"/>
            </a:xfrm>
            <a:prstGeom prst="line">
              <a:avLst/>
            </a:pr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6" name="组合 75"/>
            <p:cNvGrpSpPr/>
            <p:nvPr/>
          </p:nvGrpSpPr>
          <p:grpSpPr>
            <a:xfrm flipH="1">
              <a:off x="9494823" y="4550134"/>
              <a:ext cx="494006" cy="881553"/>
              <a:chOff x="3116248" y="1735810"/>
              <a:chExt cx="384893" cy="686841"/>
            </a:xfrm>
          </p:grpSpPr>
          <p:cxnSp>
            <p:nvCxnSpPr>
              <p:cNvPr id="77" name="PA-StraightArrowConnector 76"/>
              <p:cNvCxnSpPr/>
              <p:nvPr>
                <p:custDataLst>
                  <p:tags r:id="rId12"/>
                </p:custDataLst>
              </p:nvPr>
            </p:nvCxnSpPr>
            <p:spPr>
              <a:xfrm flipH="1" flipV="1">
                <a:off x="3116248" y="1735810"/>
                <a:ext cx="384893" cy="301887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PA-StraightArrowConnector 78"/>
              <p:cNvCxnSpPr/>
              <p:nvPr>
                <p:custDataLst>
                  <p:tags r:id="rId13"/>
                </p:custDataLst>
              </p:nvPr>
            </p:nvCxnSpPr>
            <p:spPr>
              <a:xfrm flipH="1">
                <a:off x="3116248" y="2194118"/>
                <a:ext cx="343633" cy="228533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PA-文本框 18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770076" y="4366605"/>
              <a:ext cx="1066800" cy="861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rgbClr val="1371F6"/>
                  </a:solidFill>
                  <a:cs typeface="+mn-ea"/>
                  <a:sym typeface="+mn-lt"/>
                </a:rPr>
                <a:t>体形</a:t>
              </a:r>
            </a:p>
          </p:txBody>
        </p:sp>
        <p:sp>
          <p:nvSpPr>
            <p:cNvPr id="89" name="PA-文本框 2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9959568" y="4366605"/>
              <a:ext cx="1600200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身高</a:t>
              </a:r>
            </a:p>
            <a:p>
              <a:pPr>
                <a:spcBef>
                  <a:spcPct val="50000"/>
                </a:spcBef>
              </a:pP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spcBef>
                  <a:spcPct val="50000"/>
                </a:spcBef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体重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nodeType="click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4" presetClass="entr" presetSubtype="1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4" presetClass="entr" presetSubtype="1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4" presetClass="entr" presetSubtype="1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4" presetClass="entr" presetSubtype="1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4" presetClass="entr" presetSubtype="1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4" presetClass="entr" presetSubtype="10" fill="hold" nodeType="click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4" presetClass="entr" presetSubtype="1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4" presetClass="entr" presetSubtype="1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4" presetClass="entr" presetSubtype="1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4" presetClass="entr" presetSubtype="1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0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4" presetClass="entr" presetSubtype="1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3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ïš1iḋé"/>
          <p:cNvSpPr/>
          <p:nvPr/>
        </p:nvSpPr>
        <p:spPr>
          <a:xfrm>
            <a:off x="1380591" y="1680676"/>
            <a:ext cx="1903256" cy="723342"/>
          </a:xfrm>
          <a:prstGeom prst="wedgeRoundRectCallout">
            <a:avLst>
              <a:gd name="adj1" fmla="val -38782"/>
              <a:gd name="adj2" fmla="val 63807"/>
              <a:gd name="adj3" fmla="val 16667"/>
            </a:avLst>
          </a:prstGeom>
          <a:solidFill>
            <a:srgbClr val="1371F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传统的模式</a:t>
            </a:r>
          </a:p>
        </p:txBody>
      </p:sp>
      <p:sp>
        <p:nvSpPr>
          <p:cNvPr id="131" name="文本框 130"/>
          <p:cNvSpPr txBox="1"/>
          <p:nvPr/>
        </p:nvSpPr>
        <p:spPr>
          <a:xfrm>
            <a:off x="1380591" y="2404018"/>
            <a:ext cx="6032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健康</a:t>
            </a:r>
            <a:r>
              <a:rPr lang="en-US" altLang="zh-CN" sz="4000" dirty="0">
                <a:solidFill>
                  <a:srgbClr val="1371F6"/>
                </a:solidFill>
                <a:cs typeface="+mn-ea"/>
                <a:sym typeface="+mn-lt"/>
              </a:rPr>
              <a:t>=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无身体疾病、身体强壮</a:t>
            </a:r>
          </a:p>
        </p:txBody>
      </p:sp>
      <p:sp>
        <p:nvSpPr>
          <p:cNvPr id="132" name="ïš1iḋé"/>
          <p:cNvSpPr/>
          <p:nvPr/>
        </p:nvSpPr>
        <p:spPr>
          <a:xfrm>
            <a:off x="6096000" y="1680676"/>
            <a:ext cx="1903256" cy="723342"/>
          </a:xfrm>
          <a:prstGeom prst="wedgeRoundRectCallout">
            <a:avLst>
              <a:gd name="adj1" fmla="val -38782"/>
              <a:gd name="adj2" fmla="val 63807"/>
              <a:gd name="adj3" fmla="val 16667"/>
            </a:avLst>
          </a:prstGeom>
          <a:solidFill>
            <a:srgbClr val="1371F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现代的模式</a:t>
            </a:r>
          </a:p>
        </p:txBody>
      </p:sp>
      <p:sp>
        <p:nvSpPr>
          <p:cNvPr id="133" name="文本框 132"/>
          <p:cNvSpPr txBox="1"/>
          <p:nvPr/>
        </p:nvSpPr>
        <p:spPr>
          <a:xfrm>
            <a:off x="6096000" y="2404018"/>
            <a:ext cx="5466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健康</a:t>
            </a:r>
            <a:r>
              <a:rPr lang="en-US" altLang="zh-CN" sz="4000" dirty="0">
                <a:solidFill>
                  <a:srgbClr val="1371F6"/>
                </a:solidFill>
                <a:cs typeface="+mn-ea"/>
                <a:sym typeface="+mn-lt"/>
              </a:rPr>
              <a:t>=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身体健康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+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心理健康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+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社会适应</a:t>
            </a:r>
          </a:p>
        </p:txBody>
      </p:sp>
      <p:sp>
        <p:nvSpPr>
          <p:cNvPr id="107" name="AutoShape 4"/>
          <p:cNvSpPr>
            <a:spLocks noChangeArrowheads="1"/>
          </p:cNvSpPr>
          <p:nvPr/>
        </p:nvSpPr>
        <p:spPr bwMode="auto">
          <a:xfrm>
            <a:off x="3549494" y="4347340"/>
            <a:ext cx="3657600" cy="457200"/>
          </a:xfrm>
          <a:prstGeom prst="leftArrow">
            <a:avLst>
              <a:gd name="adj1" fmla="val 63194"/>
              <a:gd name="adj2" fmla="val 222926"/>
            </a:avLst>
          </a:prstGeom>
          <a:solidFill>
            <a:srgbClr val="F8F8F8"/>
          </a:solidFill>
          <a:ln w="12700" cap="sq">
            <a:solidFill>
              <a:srgbClr val="1371F6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 sz="20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8" name="AutoShape 5"/>
          <p:cNvSpPr>
            <a:spLocks noChangeArrowheads="1"/>
          </p:cNvSpPr>
          <p:nvPr/>
        </p:nvSpPr>
        <p:spPr bwMode="auto">
          <a:xfrm>
            <a:off x="5205256" y="4274315"/>
            <a:ext cx="3581400" cy="609600"/>
          </a:xfrm>
          <a:prstGeom prst="rightArrow">
            <a:avLst>
              <a:gd name="adj1" fmla="val 50000"/>
              <a:gd name="adj2" fmla="val 146875"/>
            </a:avLst>
          </a:prstGeom>
          <a:solidFill>
            <a:schemeClr val="bg1">
              <a:lumMod val="75000"/>
            </a:schemeClr>
          </a:solidFill>
          <a:ln w="12700" cap="sq">
            <a:solidFill>
              <a:srgbClr val="F8F8F8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9" name="Text Box 6"/>
          <p:cNvSpPr txBox="1">
            <a:spLocks noChangeArrowheads="1"/>
          </p:cNvSpPr>
          <p:nvPr/>
        </p:nvSpPr>
        <p:spPr bwMode="auto">
          <a:xfrm>
            <a:off x="2479519" y="5053777"/>
            <a:ext cx="1210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完全健康</a:t>
            </a:r>
          </a:p>
        </p:txBody>
      </p:sp>
      <p:sp>
        <p:nvSpPr>
          <p:cNvPr id="110" name="Text Box 7"/>
          <p:cNvSpPr txBox="1">
            <a:spLocks noChangeArrowheads="1"/>
          </p:cNvSpPr>
          <p:nvPr/>
        </p:nvSpPr>
        <p:spPr bwMode="auto">
          <a:xfrm>
            <a:off x="8651719" y="5053777"/>
            <a:ext cx="1210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精神疾病</a:t>
            </a:r>
          </a:p>
        </p:txBody>
      </p:sp>
      <p:sp>
        <p:nvSpPr>
          <p:cNvPr id="111" name="Text Box 8"/>
          <p:cNvSpPr txBox="1">
            <a:spLocks noChangeArrowheads="1"/>
          </p:cNvSpPr>
          <p:nvPr/>
        </p:nvSpPr>
        <p:spPr bwMode="auto">
          <a:xfrm>
            <a:off x="5527519" y="3834577"/>
            <a:ext cx="9541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灰色区</a:t>
            </a:r>
          </a:p>
        </p:txBody>
      </p:sp>
      <p:sp>
        <p:nvSpPr>
          <p:cNvPr id="112" name="Text Box 9"/>
          <p:cNvSpPr txBox="1">
            <a:spLocks noChangeArrowheads="1"/>
          </p:cNvSpPr>
          <p:nvPr/>
        </p:nvSpPr>
        <p:spPr bwMode="auto">
          <a:xfrm>
            <a:off x="5527519" y="4825177"/>
            <a:ext cx="12105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心理障碍</a:t>
            </a:r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3909856" y="3915540"/>
            <a:ext cx="48269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2000" b="1" dirty="0">
                <a:solidFill>
                  <a:srgbClr val="1371F6"/>
                </a:solidFill>
                <a:cs typeface="+mn-ea"/>
                <a:sym typeface="+mn-lt"/>
              </a:rPr>
              <a:t>白色                                               黑色</a:t>
            </a:r>
          </a:p>
        </p:txBody>
      </p:sp>
      <p:grpSp>
        <p:nvGrpSpPr>
          <p:cNvPr id="114" name="组合 113"/>
          <p:cNvGrpSpPr/>
          <p:nvPr/>
        </p:nvGrpSpPr>
        <p:grpSpPr>
          <a:xfrm>
            <a:off x="3004023" y="407447"/>
            <a:ext cx="6183954" cy="523220"/>
            <a:chOff x="3177789" y="3393241"/>
            <a:chExt cx="5558628" cy="681675"/>
          </a:xfrm>
        </p:grpSpPr>
        <p:sp>
          <p:nvSpPr>
            <p:cNvPr id="115" name="矩形: 圆角 114"/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3245845" y="3393241"/>
              <a:ext cx="5422515" cy="681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正视心理健康</a:t>
              </a:r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,</a:t>
              </a:r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心理健康是一种状态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/>
      <p:bldP spid="132" grpId="0" animBg="1"/>
      <p:bldP spid="133" grpId="0"/>
      <p:bldP spid="107" grpId="0" animBg="1" autoUpdateAnimBg="0"/>
      <p:bldP spid="108" grpId="0" animBg="1" autoUpdateAnimBg="0"/>
      <p:bldP spid="109" grpId="0" build="p" autoUpdateAnimBg="0"/>
      <p:bldP spid="110" grpId="0" build="p" autoUpdateAnimBg="0"/>
      <p:bldP spid="111" grpId="0" autoUpdateAnimBg="0"/>
      <p:bldP spid="112" grpId="0" autoUpdateAnimBg="0"/>
      <p:bldP spid="1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59002" y="2591040"/>
            <a:ext cx="50878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健康不是一种固定不变的状态：心理健康者不是不会生病，更不是一点心理问题都没有。 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371F6"/>
                </a:solidFill>
                <a:cs typeface="+mn-ea"/>
                <a:sym typeface="+mn-lt"/>
              </a:rPr>
              <a:t>心理不健康与有不健康的心理和行为表现不能等同起来。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心理健康、亚健康、心理障碍、心理疾病是一种连续的分布。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9018" y="1739020"/>
            <a:ext cx="4833805" cy="4342837"/>
          </a:xfrm>
          <a:prstGeom prst="rect">
            <a:avLst/>
          </a:prstGeom>
        </p:spPr>
      </p:pic>
      <p:sp>
        <p:nvSpPr>
          <p:cNvPr id="4" name="矩形: 剪去对角 3"/>
          <p:cNvSpPr/>
          <p:nvPr/>
        </p:nvSpPr>
        <p:spPr>
          <a:xfrm>
            <a:off x="4986644" y="2295861"/>
            <a:ext cx="6032529" cy="3229156"/>
          </a:xfrm>
          <a:prstGeom prst="snip2DiagRect">
            <a:avLst/>
          </a:prstGeom>
          <a:noFill/>
          <a:ln w="38100">
            <a:solidFill>
              <a:srgbClr val="1371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04023" y="407447"/>
            <a:ext cx="6183954" cy="523220"/>
            <a:chOff x="3177789" y="3393241"/>
            <a:chExt cx="5558628" cy="681675"/>
          </a:xfrm>
        </p:grpSpPr>
        <p:sp>
          <p:nvSpPr>
            <p:cNvPr id="29" name="矩形: 圆角 28"/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245845" y="3393241"/>
              <a:ext cx="5422515" cy="681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正视心理健康</a:t>
              </a:r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,</a:t>
              </a:r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心理健康是一种状态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$ľiḍe"/>
          <p:cNvSpPr/>
          <p:nvPr/>
        </p:nvSpPr>
        <p:spPr>
          <a:xfrm>
            <a:off x="1193190" y="1825137"/>
            <a:ext cx="4866298" cy="647700"/>
          </a:xfrm>
          <a:prstGeom prst="rect">
            <a:avLst/>
          </a:prstGeom>
          <a:solidFill>
            <a:srgbClr val="1371F6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3765"/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没有健康的心理，就没有健康的生活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93190" y="3580425"/>
            <a:ext cx="49028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教师心理健康是自我健康的需要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教师心理健康是家庭和谐的需要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教师心理健康对学生心理的影响是多维度的，包括对学生的人格、认知、情绪、意志、态度、兴趣、行为习惯等诸多方面</a:t>
            </a:r>
          </a:p>
        </p:txBody>
      </p:sp>
      <p:sp>
        <p:nvSpPr>
          <p:cNvPr id="5" name="i$ľiḍe"/>
          <p:cNvSpPr/>
          <p:nvPr/>
        </p:nvSpPr>
        <p:spPr>
          <a:xfrm>
            <a:off x="1193190" y="2702781"/>
            <a:ext cx="4866298" cy="647700"/>
          </a:xfrm>
          <a:prstGeom prst="rect">
            <a:avLst/>
          </a:prstGeom>
          <a:solidFill>
            <a:srgbClr val="1371F6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3765"/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没有健康的心理，就没有健康的教学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004023" y="407447"/>
            <a:ext cx="6183954" cy="523220"/>
            <a:chOff x="3177789" y="3393241"/>
            <a:chExt cx="5558628" cy="681675"/>
          </a:xfrm>
        </p:grpSpPr>
        <p:sp>
          <p:nvSpPr>
            <p:cNvPr id="15" name="矩形: 圆角 14"/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245845" y="3393241"/>
              <a:ext cx="5422515" cy="681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正视心理健康</a:t>
              </a:r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,</a:t>
              </a:r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心理健康是一种状态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59488" y="905359"/>
            <a:ext cx="5473563" cy="5473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2" grpId="0"/>
          <p:bldP spid="5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$ľiḍe"/>
          <p:cNvSpPr/>
          <p:nvPr/>
        </p:nvSpPr>
        <p:spPr>
          <a:xfrm>
            <a:off x="982174" y="1684460"/>
            <a:ext cx="4939323" cy="647700"/>
          </a:xfrm>
          <a:prstGeom prst="rect">
            <a:avLst/>
          </a:prstGeom>
          <a:solidFill>
            <a:srgbClr val="1371F6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/>
          <a:p>
            <a:pPr algn="ctr" defTabSz="913765"/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心理健康的教师才能培养出身心健全的学生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51804" y="2604069"/>
            <a:ext cx="440006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批评中长大的孩子，学会了责难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敌意中长大的孩子，学会了争斗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虐待中长大的孩子，学会伤害别人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支配中长大的孩子，学会了依赖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娇宠中长大的孩子，学会了任性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否决中长大的孩子，他反对社会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专制中长大的孩子，他喜欢反抗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004023" y="407447"/>
            <a:ext cx="6183954" cy="523220"/>
            <a:chOff x="3177789" y="3393241"/>
            <a:chExt cx="5558628" cy="681675"/>
          </a:xfrm>
        </p:grpSpPr>
        <p:sp>
          <p:nvSpPr>
            <p:cNvPr id="15" name="矩形: 圆角 14"/>
            <p:cNvSpPr/>
            <p:nvPr/>
          </p:nvSpPr>
          <p:spPr>
            <a:xfrm>
              <a:off x="3177789" y="3453593"/>
              <a:ext cx="5558628" cy="588351"/>
            </a:xfrm>
            <a:prstGeom prst="roundRect">
              <a:avLst>
                <a:gd name="adj" fmla="val 50000"/>
              </a:avLst>
            </a:prstGeom>
            <a:solidFill>
              <a:srgbClr val="1371F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245845" y="3393241"/>
              <a:ext cx="5422515" cy="681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正视心理健康</a:t>
              </a:r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,</a:t>
              </a:r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心理健康是一种状态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335" y="2751750"/>
            <a:ext cx="6684140" cy="4843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zcxlyo3b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1503</Words>
  <Application>Microsoft Office PowerPoint</Application>
  <PresentationFormat>宽屏</PresentationFormat>
  <Paragraphs>254</Paragraphs>
  <Slides>34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2" baseType="lpstr">
      <vt:lpstr>等线</vt:lpstr>
      <vt:lpstr>宋体</vt:lpstr>
      <vt:lpstr>微软雅黑</vt:lpstr>
      <vt:lpstr>Arial</vt:lpstr>
      <vt:lpstr>Calibri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2021-05-07T07:15:30Z</dcterms:created>
  <dcterms:modified xsi:type="dcterms:W3CDTF">2023-01-10T12:07:12Z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25AE72B8AF2941F2962735356C2E439C</vt:lpwstr>
  </property>
  <property fmtid="{D5CDD505-2E9C-101B-9397-08002B2CF9AE}" pid="3" name="KSOProductBuildVer">
    <vt:lpwstr>2052-11.1.0.10463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