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8" r:id="rId2"/>
    <p:sldId id="503" r:id="rId3"/>
    <p:sldId id="478" r:id="rId4"/>
    <p:sldId id="479" r:id="rId5"/>
    <p:sldId id="502" r:id="rId6"/>
    <p:sldId id="500" r:id="rId7"/>
    <p:sldId id="501" r:id="rId8"/>
    <p:sldId id="494" r:id="rId9"/>
    <p:sldId id="496" r:id="rId10"/>
    <p:sldId id="326" r:id="rId11"/>
    <p:sldId id="345" r:id="rId12"/>
  </p:sldIdLst>
  <p:sldSz cx="9144000" cy="6858000" type="screen4x3"/>
  <p:notesSz cx="6858000" cy="9144000"/>
  <p:custDataLst>
    <p:tags r:id="rId15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1E2"/>
    <a:srgbClr val="FFFFCC"/>
    <a:srgbClr val="D9E18E"/>
    <a:srgbClr val="0000FF"/>
    <a:srgbClr val="FF0066"/>
    <a:srgbClr val="CC00FF"/>
    <a:srgbClr val="F8ADC6"/>
    <a:srgbClr val="DA6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0" autoAdjust="0"/>
    <p:restoredTop sz="91166" autoAdjust="0"/>
  </p:normalViewPr>
  <p:slideViewPr>
    <p:cSldViewPr>
      <p:cViewPr>
        <p:scale>
          <a:sx n="101" d="100"/>
          <a:sy n="101" d="100"/>
        </p:scale>
        <p:origin x="-36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833A656-F08E-4D1E-883B-A8EBF7FB49D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9E1BE32-C41A-4C50-8128-A05C3F2464E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71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6AC5F289-0547-4A67-ACD2-F2B412E242BB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5729B17-0506-4F73-8869-7C2662CD18F4}" type="slidenum">
              <a:rPr lang="zh-CN" altLang="en-US">
                <a:latin typeface="Calibri" panose="020F0502020204030204" pitchFamily="34" charset="0"/>
              </a:rPr>
              <a:t>11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92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7A6FB1E0-5673-4F8E-9047-B9855F2A8FD0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12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96C56ACA-45AD-4D31-B46E-6A578C7A72D4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C9206533-EC53-40CC-804E-430FB70B262C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53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32993B32-8424-4084-B707-A10CB45CB9DC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D4FC47A-9ACD-4996-9250-F83C35A4A30D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4AC336AE-25C5-4761-B78B-F68A92B16725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EC7E19F8-50B7-49E8-A47B-1F7F1511B2A6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DFCA059B-4A15-431B-84AF-292C1A97317E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8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28617" y="332656"/>
            <a:ext cx="27717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eform 2"/>
          <p:cNvSpPr/>
          <p:nvPr/>
        </p:nvSpPr>
        <p:spPr bwMode="gray">
          <a:xfrm>
            <a:off x="-12700" y="2348880"/>
            <a:ext cx="9156700" cy="3660775"/>
          </a:xfrm>
          <a:custGeom>
            <a:avLst/>
            <a:gdLst>
              <a:gd name="T0" fmla="*/ 2147483646 w 9991"/>
              <a:gd name="T1" fmla="*/ 2147483646 h 9927"/>
              <a:gd name="T2" fmla="*/ 2147483646 w 9991"/>
              <a:gd name="T3" fmla="*/ 2147483646 h 9927"/>
              <a:gd name="T4" fmla="*/ 2147483646 w 9991"/>
              <a:gd name="T5" fmla="*/ 2147483646 h 9927"/>
              <a:gd name="T6" fmla="*/ 2147483646 w 9991"/>
              <a:gd name="T7" fmla="*/ 2147483646 h 9927"/>
              <a:gd name="T8" fmla="*/ 2147483646 w 9991"/>
              <a:gd name="T9" fmla="*/ 2147483646 h 9927"/>
              <a:gd name="T10" fmla="*/ 2147483646 w 9991"/>
              <a:gd name="T11" fmla="*/ 2147483646 h 9927"/>
              <a:gd name="T12" fmla="*/ 2147483646 w 9991"/>
              <a:gd name="T13" fmla="*/ 2147483646 h 9927"/>
              <a:gd name="T14" fmla="*/ 2147483646 w 9991"/>
              <a:gd name="T15" fmla="*/ 2147483646 h 9927"/>
              <a:gd name="T16" fmla="*/ 2147483646 w 9991"/>
              <a:gd name="T17" fmla="*/ 2147483646 h 99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9991" h="9927">
                <a:moveTo>
                  <a:pt x="12" y="470"/>
                </a:moveTo>
                <a:cubicBezTo>
                  <a:pt x="251" y="271"/>
                  <a:pt x="997" y="-44"/>
                  <a:pt x="2383" y="6"/>
                </a:cubicBezTo>
                <a:cubicBezTo>
                  <a:pt x="3769" y="51"/>
                  <a:pt x="5829" y="1766"/>
                  <a:pt x="7031" y="2363"/>
                </a:cubicBezTo>
                <a:cubicBezTo>
                  <a:pt x="8233" y="2959"/>
                  <a:pt x="9752" y="863"/>
                  <a:pt x="9991" y="445"/>
                </a:cubicBezTo>
                <a:cubicBezTo>
                  <a:pt x="9987" y="3252"/>
                  <a:pt x="9993" y="6085"/>
                  <a:pt x="9989" y="8892"/>
                </a:cubicBezTo>
                <a:cubicBezTo>
                  <a:pt x="8652" y="9952"/>
                  <a:pt x="7961" y="9510"/>
                  <a:pt x="6861" y="9330"/>
                </a:cubicBezTo>
                <a:cubicBezTo>
                  <a:pt x="5761" y="9150"/>
                  <a:pt x="4694" y="7715"/>
                  <a:pt x="3391" y="7814"/>
                </a:cubicBezTo>
                <a:cubicBezTo>
                  <a:pt x="2252" y="7798"/>
                  <a:pt x="-9" y="9906"/>
                  <a:pt x="1" y="9927"/>
                </a:cubicBezTo>
                <a:cubicBezTo>
                  <a:pt x="12" y="9956"/>
                  <a:pt x="12" y="2309"/>
                  <a:pt x="12" y="470"/>
                </a:cubicBezTo>
                <a:close/>
              </a:path>
            </a:pathLst>
          </a:custGeom>
          <a:solidFill>
            <a:srgbClr val="EE3573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Freeform 3"/>
          <p:cNvSpPr/>
          <p:nvPr/>
        </p:nvSpPr>
        <p:spPr bwMode="gray">
          <a:xfrm>
            <a:off x="-4763" y="2666380"/>
            <a:ext cx="9153526" cy="3025775"/>
          </a:xfrm>
          <a:custGeom>
            <a:avLst/>
            <a:gdLst>
              <a:gd name="T0" fmla="*/ 2147483646 w 10000"/>
              <a:gd name="T1" fmla="*/ 2147483646 h 9999"/>
              <a:gd name="T2" fmla="*/ 2147483646 w 10000"/>
              <a:gd name="T3" fmla="*/ 2147483646 h 9999"/>
              <a:gd name="T4" fmla="*/ 2147483646 w 10000"/>
              <a:gd name="T5" fmla="*/ 2147483646 h 9999"/>
              <a:gd name="T6" fmla="*/ 2147483646 w 10000"/>
              <a:gd name="T7" fmla="*/ 2147483646 h 9999"/>
              <a:gd name="T8" fmla="*/ 2147483646 w 10000"/>
              <a:gd name="T9" fmla="*/ 2147483646 h 9999"/>
              <a:gd name="T10" fmla="*/ 2147483646 w 10000"/>
              <a:gd name="T11" fmla="*/ 2147483646 h 9999"/>
              <a:gd name="T12" fmla="*/ 2147483646 w 10000"/>
              <a:gd name="T13" fmla="*/ 2147483646 h 9999"/>
              <a:gd name="T14" fmla="*/ 2147483646 w 10000"/>
              <a:gd name="T15" fmla="*/ 2147483646 h 9999"/>
              <a:gd name="T16" fmla="*/ 2147483646 w 10000"/>
              <a:gd name="T17" fmla="*/ 2147483646 h 99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000" h="9999">
                <a:moveTo>
                  <a:pt x="1" y="1304"/>
                </a:moveTo>
                <a:cubicBezTo>
                  <a:pt x="241" y="1111"/>
                  <a:pt x="1129" y="-48"/>
                  <a:pt x="2512" y="2"/>
                </a:cubicBezTo>
                <a:cubicBezTo>
                  <a:pt x="3895" y="51"/>
                  <a:pt x="5997" y="2229"/>
                  <a:pt x="7245" y="2348"/>
                </a:cubicBezTo>
                <a:cubicBezTo>
                  <a:pt x="8493" y="2467"/>
                  <a:pt x="9761" y="1130"/>
                  <a:pt x="10000" y="718"/>
                </a:cubicBezTo>
                <a:lnTo>
                  <a:pt x="10000" y="8931"/>
                </a:lnTo>
                <a:cubicBezTo>
                  <a:pt x="8534" y="10154"/>
                  <a:pt x="8060" y="10101"/>
                  <a:pt x="6938" y="9866"/>
                </a:cubicBezTo>
                <a:cubicBezTo>
                  <a:pt x="5816" y="9631"/>
                  <a:pt x="4571" y="7420"/>
                  <a:pt x="3272" y="7519"/>
                </a:cubicBezTo>
                <a:cubicBezTo>
                  <a:pt x="2132" y="7505"/>
                  <a:pt x="-9" y="9706"/>
                  <a:pt x="1" y="9731"/>
                </a:cubicBezTo>
                <a:cubicBezTo>
                  <a:pt x="12" y="9757"/>
                  <a:pt x="1" y="3139"/>
                  <a:pt x="1" y="1304"/>
                </a:cubicBezTo>
                <a:close/>
              </a:path>
            </a:pathLst>
          </a:custGeom>
          <a:solidFill>
            <a:srgbClr val="EE357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" name="标题 1"/>
          <p:cNvSpPr txBox="1"/>
          <p:nvPr userDrawn="1"/>
        </p:nvSpPr>
        <p:spPr bwMode="auto">
          <a:xfrm>
            <a:off x="1254125" y="866514"/>
            <a:ext cx="3311525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陕旅版六年级下册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/>
          </p:nvPr>
        </p:nvSpPr>
        <p:spPr>
          <a:xfrm>
            <a:off x="395536" y="3344698"/>
            <a:ext cx="6696744" cy="1720077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lnSpc>
                <a:spcPct val="110000"/>
              </a:lnSpc>
              <a:defRPr sz="4200" b="0" baseline="0">
                <a:solidFill>
                  <a:schemeClr val="bg1"/>
                </a:solidFill>
                <a:effectLst>
                  <a:outerShdw blurRad="50800" dist="38100" dir="2700000" sx="99000" sy="99000" algn="tl" rotWithShape="0">
                    <a:schemeClr val="accent1">
                      <a:alpha val="40000"/>
                    </a:schemeClr>
                  </a:outerShdw>
                </a:effectLst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9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67F2-4148-465F-9822-9EC22CE538B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0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1F43-9E81-411F-968A-D946AE0375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 txBox="1"/>
          <p:nvPr userDrawn="1"/>
        </p:nvSpPr>
        <p:spPr bwMode="auto">
          <a:xfrm>
            <a:off x="539750" y="836613"/>
            <a:ext cx="5903913" cy="576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endParaRPr lang="zh-CN" altLang="en-US" sz="4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 hasCustomPrompt="1"/>
          </p:nvPr>
        </p:nvSpPr>
        <p:spPr>
          <a:xfrm>
            <a:off x="628650" y="1070846"/>
            <a:ext cx="8291513" cy="5192712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/>
            </a:lvl1pPr>
            <a:lvl2pPr marL="447675" indent="-447675">
              <a:defRPr/>
            </a:lvl2pPr>
          </a:lstStyle>
          <a:p>
            <a:pPr lvl="0"/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57FB5-16FE-4B28-AB90-4583DB068FC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52BBF-0A6F-4D7D-A20C-BD429F5B2C9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1189-40CA-4C48-9BAE-84EEB94895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1DA2-DE82-4DE7-AC64-20438C01D4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1049867" y="1244600"/>
            <a:ext cx="3810000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4889499" y="1244600"/>
            <a:ext cx="3820587" cy="4932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F9664-8F1B-4230-8455-35EFA7C640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A2695F-50E0-4C7D-AD6F-89B19DD0895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1727199" y="118532"/>
            <a:ext cx="6984076" cy="717022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76" y="1376362"/>
            <a:ext cx="3868340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24576" y="2200274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884" y="1376362"/>
            <a:ext cx="3887391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4823884" y="2200274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7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6E05B-4B27-4972-B6BE-5DE16AB913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E43B0-189D-4157-8518-1BE37310C1C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6578B-01D7-47AA-BF4B-3F06BAEF48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5FB6A-88B8-4228-9A50-4B42CB9634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100" y="161925"/>
            <a:ext cx="8291513" cy="700088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-2068757" y="2052782"/>
            <a:ext cx="8291513" cy="5192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911E-ECD5-49F8-ACA6-65E9AAFEEF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F101D-85EF-4796-A3C0-1E6AD5C8829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7216ED-88A1-4DF8-95E5-20C28409EB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875D8-9D5C-4B13-96BE-DCCB34CDD3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图片 1"/>
          <p:cNvSpPr>
            <a:spLocks noChangeAspect="1"/>
          </p:cNvSpPr>
          <p:nvPr userDrawn="1"/>
        </p:nvSpPr>
        <p:spPr bwMode="auto">
          <a:xfrm>
            <a:off x="142875" y="4786313"/>
            <a:ext cx="30289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smtClean="0"/>
          </a:p>
        </p:txBody>
      </p:sp>
      <p:sp>
        <p:nvSpPr>
          <p:cNvPr id="1027" name="任意多边形 15"/>
          <p:cNvSpPr/>
          <p:nvPr/>
        </p:nvSpPr>
        <p:spPr bwMode="gray">
          <a:xfrm>
            <a:off x="0" y="-100013"/>
            <a:ext cx="9164638" cy="1216026"/>
          </a:xfrm>
          <a:custGeom>
            <a:avLst/>
            <a:gdLst>
              <a:gd name="T0" fmla="*/ 9160540 w 9164371"/>
              <a:gd name="T1" fmla="*/ 3 h 1402412"/>
              <a:gd name="T2" fmla="*/ 9170078 w 9164371"/>
              <a:gd name="T3" fmla="*/ 192 h 1402412"/>
              <a:gd name="T4" fmla="*/ 9154749 w 9164371"/>
              <a:gd name="T5" fmla="*/ 184 h 1402412"/>
              <a:gd name="T6" fmla="*/ 6508690 w 9164371"/>
              <a:gd name="T7" fmla="*/ 182 h 1402412"/>
              <a:gd name="T8" fmla="*/ 3118434 w 9164371"/>
              <a:gd name="T9" fmla="*/ 146 h 1402412"/>
              <a:gd name="T10" fmla="*/ 8750 w 9164371"/>
              <a:gd name="T11" fmla="*/ 202 h 1402412"/>
              <a:gd name="T12" fmla="*/ 0 w 9164371"/>
              <a:gd name="T13" fmla="*/ 203 h 1402412"/>
              <a:gd name="T14" fmla="*/ 0 w 9164371"/>
              <a:gd name="T15" fmla="*/ 15 h 1402412"/>
              <a:gd name="T16" fmla="*/ 6435 w 9164371"/>
              <a:gd name="T17" fmla="*/ 27 h 1402412"/>
              <a:gd name="T18" fmla="*/ 2210958 w 9164371"/>
              <a:gd name="T19" fmla="*/ 3 h 1402412"/>
              <a:gd name="T20" fmla="*/ 6454940 w 9164371"/>
              <a:gd name="T21" fmla="*/ 49 h 1402412"/>
              <a:gd name="T22" fmla="*/ 9180925 w 9164371"/>
              <a:gd name="T23" fmla="*/ 0 h 1402412"/>
              <a:gd name="T24" fmla="*/ 9160540 w 9164371"/>
              <a:gd name="T25" fmla="*/ 3 h 14024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64371" h="1402412">
                <a:moveTo>
                  <a:pt x="9143999" y="7114"/>
                </a:moveTo>
                <a:lnTo>
                  <a:pt x="9153524" y="1327097"/>
                </a:lnTo>
                <a:lnTo>
                  <a:pt x="9138229" y="1266501"/>
                </a:lnTo>
                <a:cubicBezTo>
                  <a:pt x="8118814" y="1354137"/>
                  <a:pt x="7501188" y="1301225"/>
                  <a:pt x="6496949" y="1258323"/>
                </a:cubicBezTo>
                <a:cubicBezTo>
                  <a:pt x="5492710" y="1215421"/>
                  <a:pt x="4194158" y="985696"/>
                  <a:pt x="3112792" y="1009086"/>
                </a:cubicBezTo>
                <a:cubicBezTo>
                  <a:pt x="2031426" y="1032476"/>
                  <a:pt x="456202" y="1253638"/>
                  <a:pt x="8750" y="1398665"/>
                </a:cubicBezTo>
                <a:lnTo>
                  <a:pt x="0" y="1402412"/>
                </a:lnTo>
                <a:lnTo>
                  <a:pt x="0" y="100989"/>
                </a:lnTo>
                <a:lnTo>
                  <a:pt x="6435" y="188191"/>
                </a:lnTo>
                <a:cubicBezTo>
                  <a:pt x="324619" y="155765"/>
                  <a:pt x="1067215" y="6580"/>
                  <a:pt x="2206990" y="12136"/>
                </a:cubicBezTo>
                <a:cubicBezTo>
                  <a:pt x="3509588" y="18486"/>
                  <a:pt x="5287044" y="294711"/>
                  <a:pt x="6443284" y="343923"/>
                </a:cubicBezTo>
                <a:cubicBezTo>
                  <a:pt x="7453571" y="386984"/>
                  <a:pt x="8737712" y="155358"/>
                  <a:pt x="9164371" y="0"/>
                </a:cubicBezTo>
                <a:lnTo>
                  <a:pt x="9143999" y="7114"/>
                </a:lnTo>
                <a:close/>
              </a:path>
            </a:pathLst>
          </a:custGeom>
          <a:solidFill>
            <a:srgbClr val="EE3573">
              <a:alpha val="40784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8" name="任意多边形 13"/>
          <p:cNvSpPr/>
          <p:nvPr/>
        </p:nvSpPr>
        <p:spPr bwMode="gray">
          <a:xfrm>
            <a:off x="0" y="115888"/>
            <a:ext cx="9144000" cy="731837"/>
          </a:xfrm>
          <a:custGeom>
            <a:avLst/>
            <a:gdLst>
              <a:gd name="T0" fmla="*/ 2248413 w 9144000"/>
              <a:gd name="T1" fmla="*/ 2 h 965363"/>
              <a:gd name="T2" fmla="*/ 6686052 w 9144000"/>
              <a:gd name="T3" fmla="*/ 2 h 965363"/>
              <a:gd name="T4" fmla="*/ 8995103 w 9144000"/>
              <a:gd name="T5" fmla="*/ 2 h 965363"/>
              <a:gd name="T6" fmla="*/ 9144000 w 9144000"/>
              <a:gd name="T7" fmla="*/ 2 h 965363"/>
              <a:gd name="T8" fmla="*/ 9144000 w 9144000"/>
              <a:gd name="T9" fmla="*/ 2 h 965363"/>
              <a:gd name="T10" fmla="*/ 8848319 w 9144000"/>
              <a:gd name="T11" fmla="*/ 2 h 965363"/>
              <a:gd name="T12" fmla="*/ 6345199 w 9144000"/>
              <a:gd name="T13" fmla="*/ 2 h 965363"/>
              <a:gd name="T14" fmla="*/ 2898982 w 9144000"/>
              <a:gd name="T15" fmla="*/ 2 h 965363"/>
              <a:gd name="T16" fmla="*/ 209006 w 9144000"/>
              <a:gd name="T17" fmla="*/ 2 h 965363"/>
              <a:gd name="T18" fmla="*/ 0 w 9144000"/>
              <a:gd name="T19" fmla="*/ 2 h 965363"/>
              <a:gd name="T20" fmla="*/ 0 w 9144000"/>
              <a:gd name="T21" fmla="*/ 2 h 965363"/>
              <a:gd name="T22" fmla="*/ 102745 w 9144000"/>
              <a:gd name="T23" fmla="*/ 2 h 965363"/>
              <a:gd name="T24" fmla="*/ 2248413 w 9144000"/>
              <a:gd name="T25" fmla="*/ 2 h 96536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144000" h="965363">
                <a:moveTo>
                  <a:pt x="2248413" y="97"/>
                </a:moveTo>
                <a:cubicBezTo>
                  <a:pt x="3554467" y="4859"/>
                  <a:pt x="5527480" y="190597"/>
                  <a:pt x="6686052" y="230284"/>
                </a:cubicBezTo>
                <a:cubicBezTo>
                  <a:pt x="7556209" y="260050"/>
                  <a:pt x="8488126" y="169265"/>
                  <a:pt x="8995103" y="104599"/>
                </a:cubicBezTo>
                <a:lnTo>
                  <a:pt x="9144000" y="84263"/>
                </a:lnTo>
                <a:lnTo>
                  <a:pt x="9144000" y="895147"/>
                </a:lnTo>
                <a:lnTo>
                  <a:pt x="8848319" y="918357"/>
                </a:lnTo>
                <a:cubicBezTo>
                  <a:pt x="7751831" y="993127"/>
                  <a:pt x="7033459" y="962915"/>
                  <a:pt x="6345199" y="935134"/>
                </a:cubicBezTo>
                <a:cubicBezTo>
                  <a:pt x="5560254" y="903384"/>
                  <a:pt x="4126379" y="709709"/>
                  <a:pt x="2898982" y="719234"/>
                </a:cubicBezTo>
                <a:cubicBezTo>
                  <a:pt x="2091505" y="718043"/>
                  <a:pt x="800095" y="863300"/>
                  <a:pt x="209006" y="937342"/>
                </a:cubicBezTo>
                <a:lnTo>
                  <a:pt x="0" y="964474"/>
                </a:lnTo>
                <a:lnTo>
                  <a:pt x="0" y="156255"/>
                </a:lnTo>
                <a:lnTo>
                  <a:pt x="102745" y="141409"/>
                </a:lnTo>
                <a:cubicBezTo>
                  <a:pt x="453405" y="92965"/>
                  <a:pt x="1268871" y="-3475"/>
                  <a:pt x="2248413" y="97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07216ED-88A1-4DF8-95E5-20C28409EBA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9D9D9D"/>
                </a:solidFill>
              </a:defRPr>
            </a:lvl1pPr>
          </a:lstStyle>
          <a:p>
            <a:fld id="{8FA875D8-9D5C-4B13-96BE-DCCB34CDD32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447675" indent="-361950" algn="just" rtl="0" eaLnBrk="0" fontAlgn="base" hangingPunct="0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"/>
        <a:defRPr sz="2000" kern="1200">
          <a:solidFill>
            <a:srgbClr val="6EAA2E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1pPr>
      <a:lvl2pPr marL="447675" indent="-447675" algn="just" rtl="0" eaLnBrk="0" fontAlgn="base" hangingPunct="0">
        <a:lnSpc>
          <a:spcPct val="130000"/>
        </a:lnSpc>
        <a:spcBef>
          <a:spcPct val="0"/>
        </a:spcBef>
        <a:spcAft>
          <a:spcPts val="600"/>
        </a:spcAft>
        <a:buClr>
          <a:srgbClr val="9FD47C"/>
        </a:buClr>
        <a:buFont typeface="幼圆" panose="02010509060101010101" pitchFamily="49" charset="-122"/>
        <a:buChar char=" "/>
        <a:defRPr sz="1600" kern="12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6&#19979;\Unit1%20&#31532;3&#35838;&#26102;&#25945;&#23398;&#35838;&#20214;\Unit1_PartB_Let&#8217;s_learn_more_128k.mp3" TargetMode="External"/><Relationship Id="rId1" Type="http://schemas.microsoft.com/office/2007/relationships/media" Target="file:///E:\&#38485;&#26053;&#29256;\6&#19979;\Unit1%20&#31532;3&#35838;&#26102;&#25945;&#23398;&#35838;&#20214;\Unit1_PartB_Let&#8217;s_learn_more_128k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6.xml"/><Relationship Id="rId3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2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1.mp3" TargetMode="External"/><Relationship Id="rId1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1.mp3" TargetMode="External"/><Relationship Id="rId6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3.mp3" TargetMode="External"/><Relationship Id="rId5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3.mp3" TargetMode="External"/><Relationship Id="rId4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2.mp3" TargetMode="Externa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5.mp3" TargetMode="External"/><Relationship Id="rId7" Type="http://schemas.openxmlformats.org/officeDocument/2006/relationships/slideLayout" Target="../slideLayouts/slideLayout2.xml"/><Relationship Id="rId2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4.mp3" TargetMode="External"/><Relationship Id="rId1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4.mp3" TargetMode="External"/><Relationship Id="rId6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6.mp3" TargetMode="External"/><Relationship Id="rId5" Type="http://schemas.microsoft.com/office/2007/relationships/media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6.mp3" TargetMode="External"/><Relationship Id="rId4" Type="http://schemas.openxmlformats.org/officeDocument/2006/relationships/audio" Target="file:///E:\&#38485;&#26053;&#29256;\6&#19979;\&#12304;&#32039;&#24613;&#20248;&#21270;&#12305;2016.03.07&#23567;&#23398;&#33521;&#35821;&#38485;&#26053;&#29256;&#65288;&#19977;&#36215;&#28857;&#65289;6&#19979;&#36164;&#28304;&#31574;&#21010;&#21333;-&#23385;&#29734;&#65288;&#26032;&#22686;114&#26465;&#65292;&#20449;&#24687;&#20462;&#25913;115&#26465;&#65289;\Unit1%20May%20I%20Speak%20to%20Kitty\Unit1%20&#31532;3&#35838;&#26102;&#25945;&#23398;&#35838;&#20214;\05.mp3" TargetMode="Externa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95288" y="765175"/>
            <a:ext cx="7848600" cy="54721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0" y="3493883"/>
            <a:ext cx="9144000" cy="962025"/>
          </a:xfrm>
        </p:spPr>
        <p:txBody>
          <a:bodyPr/>
          <a:lstStyle/>
          <a:p>
            <a:pPr>
              <a:defRPr/>
            </a:pPr>
            <a:r>
              <a:rPr lang="en-US" altLang="zh-CN" b="1" dirty="0" smtClean="0"/>
              <a:t>Unit1 May I Speak to Kitty?</a:t>
            </a:r>
            <a:endParaRPr lang="zh-CN" altLang="en-US" b="1" dirty="0"/>
          </a:p>
        </p:txBody>
      </p:sp>
      <p:sp>
        <p:nvSpPr>
          <p:cNvPr id="5" name="副标题 3"/>
          <p:cNvSpPr txBox="1"/>
          <p:nvPr/>
        </p:nvSpPr>
        <p:spPr>
          <a:xfrm>
            <a:off x="5508104" y="4653136"/>
            <a:ext cx="3600450" cy="792162"/>
          </a:xfrm>
          <a:prstGeom prst="rect">
            <a:avLst/>
          </a:prstGeom>
        </p:spPr>
        <p:txBody>
          <a:bodyPr/>
          <a:lstStyle>
            <a:lvl1pPr marL="447675" indent="-361950" algn="just" rtl="0" eaLnBrk="0" fontAlgn="base" hangingPunct="0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"/>
              <a:defRPr sz="2000" kern="1200">
                <a:solidFill>
                  <a:srgbClr val="6EAA2E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cs"/>
              </a:defRPr>
            </a:lvl1pPr>
            <a:lvl2pPr marL="447675" indent="-447675" algn="just" rtl="0" eaLnBrk="0" fontAlgn="base" hangingPunct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rgbClr val="9FD47C"/>
              </a:buClr>
              <a:buFont typeface="幼圆" panose="02010509060101010101" pitchFamily="49" charset="-122"/>
              <a:buChar char=" "/>
              <a:defRPr sz="1600" kern="1200">
                <a:solidFill>
                  <a:srgbClr val="7D7D7D"/>
                </a:solidFill>
                <a:latin typeface="幼圆" panose="02010509060101010101" pitchFamily="49" charset="-122"/>
                <a:ea typeface="幼圆" panose="02010509060101010101" pitchFamily="49" charset="-122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defRPr/>
            </a:pPr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黑体" panose="02010609060101010101" pitchFamily="49" charset="-122"/>
              </a:rPr>
              <a:t>第</a:t>
            </a: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黑体" panose="02010609060101010101" pitchFamily="49" charset="-122"/>
              </a:rPr>
              <a:t>3</a:t>
            </a:r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+mj-lt"/>
                <a:ea typeface="黑体" panose="02010609060101010101" pitchFamily="49" charset="-122"/>
              </a:rPr>
              <a:t>课时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latin typeface="+mj-lt"/>
              <a:ea typeface="黑体" panose="020106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标题 3"/>
          <p:cNvSpPr>
            <a:spLocks noGrp="1"/>
          </p:cNvSpPr>
          <p:nvPr>
            <p:ph type="title"/>
          </p:nvPr>
        </p:nvSpPr>
        <p:spPr bwMode="auto">
          <a:xfrm>
            <a:off x="419100" y="207963"/>
            <a:ext cx="8291513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&gt;&gt;Summary</a:t>
            </a:r>
            <a:endParaRPr lang="zh-CN" altLang="en-US" sz="2400" i="1" dirty="0" smtClean="0"/>
          </a:p>
        </p:txBody>
      </p:sp>
      <p:sp>
        <p:nvSpPr>
          <p:cNvPr id="9" name="圆角矩形 8"/>
          <p:cNvSpPr/>
          <p:nvPr/>
        </p:nvSpPr>
        <p:spPr>
          <a:xfrm>
            <a:off x="827088" y="1700213"/>
            <a:ext cx="7488237" cy="4681537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25" y="666750"/>
            <a:ext cx="2124075" cy="1466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271588" y="1852613"/>
            <a:ext cx="35163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Arial" panose="020B0604020202020204" pitchFamily="34" charset="0"/>
              </a:rPr>
              <a:t>打电话用语：</a:t>
            </a:r>
            <a:endParaRPr lang="en-US" altLang="zh-CN" sz="2800" dirty="0" smtClean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971550" y="2516188"/>
            <a:ext cx="61245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00FF"/>
                </a:solidFill>
                <a:ea typeface="微软雅黑" panose="020B0503020204020204" pitchFamily="34" charset="-122"/>
              </a:rPr>
              <a:t>---Hello, may I speak to …?</a:t>
            </a:r>
            <a:r>
              <a:rPr lang="zh-CN" altLang="en-US" sz="3200" dirty="0">
                <a:solidFill>
                  <a:srgbClr val="0000FF"/>
                </a:solidFill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971550" y="3282950"/>
            <a:ext cx="72009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00FF"/>
                </a:solidFill>
                <a:ea typeface="微软雅黑" panose="020B0503020204020204" pitchFamily="34" charset="-122"/>
              </a:rPr>
              <a:t>---Sorry, … is out. This is … speaking. Can I take a message?</a:t>
            </a:r>
            <a:endParaRPr lang="zh-CN" altLang="en-US" sz="3200" dirty="0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971550" y="4699000"/>
            <a:ext cx="4244975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00FF"/>
                </a:solidFill>
                <a:ea typeface="微软雅黑" panose="020B0503020204020204" pitchFamily="34" charset="-122"/>
              </a:rPr>
              <a:t>---Hello! Is that …?</a:t>
            </a:r>
            <a:endParaRPr lang="zh-CN" altLang="en-US" sz="3200" dirty="0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984250" y="5364163"/>
            <a:ext cx="7851775" cy="73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dirty="0">
                <a:solidFill>
                  <a:srgbClr val="0000FF"/>
                </a:solidFill>
                <a:ea typeface="微软雅黑" panose="020B0503020204020204" pitchFamily="34" charset="-122"/>
              </a:rPr>
              <a:t>---Yes. This is … speaking. Who is that?</a:t>
            </a:r>
            <a:endParaRPr lang="zh-CN" altLang="en-US" sz="3200" dirty="0">
              <a:solidFill>
                <a:srgbClr val="0000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  <p:bldP spid="15" grpId="0"/>
      <p:bldP spid="17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96188" y="5229225"/>
            <a:ext cx="12938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1"/>
          <p:cNvSpPr>
            <a:spLocks noChangeArrowheads="1"/>
          </p:cNvSpPr>
          <p:nvPr/>
        </p:nvSpPr>
        <p:spPr bwMode="auto">
          <a:xfrm>
            <a:off x="971600" y="2266275"/>
            <a:ext cx="7056784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1.</a:t>
            </a:r>
            <a:r>
              <a:rPr lang="zh-CN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观看课文动画，按照正确的语音、语调朗读课文对话。</a:t>
            </a:r>
            <a:endParaRPr lang="en-US" altLang="zh-CN" sz="2800" dirty="0" smtClean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2.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用今天所学打电话用语，与你的伙伴玩“打电话”的游戏。</a:t>
            </a:r>
            <a:endParaRPr lang="en-US" altLang="zh-CN" sz="2800" dirty="0" smtClean="0">
              <a:solidFill>
                <a:schemeClr val="tx2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3.</a:t>
            </a:r>
            <a:r>
              <a:rPr lang="zh-CN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预习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“</a:t>
            </a:r>
            <a:r>
              <a:rPr lang="en-US" altLang="zh-CN" sz="2800" dirty="0" smtClean="0">
                <a:solidFill>
                  <a:srgbClr val="0000FF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Let’s talk</a:t>
            </a:r>
            <a:r>
              <a:rPr lang="zh-CN" altLang="en-US" sz="2800" dirty="0" smtClean="0">
                <a:ea typeface="黑体" panose="02010609060101010101" pitchFamily="49" charset="-122"/>
                <a:cs typeface="Arial" panose="020B0604020202020204" pitchFamily="34" charset="0"/>
              </a:rPr>
              <a:t>”</a:t>
            </a:r>
            <a:r>
              <a:rPr lang="zh-CN" altLang="en-US" sz="2800" dirty="0" smtClean="0">
                <a:solidFill>
                  <a:schemeClr val="tx2">
                    <a:lumMod val="50000"/>
                  </a:schemeClr>
                </a:solidFill>
                <a:ea typeface="黑体" panose="02010609060101010101" pitchFamily="49" charset="-122"/>
                <a:cs typeface="Arial" panose="020B0604020202020204" pitchFamily="34" charset="0"/>
              </a:rPr>
              <a:t>。</a:t>
            </a:r>
            <a:r>
              <a:rPr lang="en-US" altLang="zh-CN" sz="2800" dirty="0" smtClean="0">
                <a:solidFill>
                  <a:schemeClr val="tx2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  </a:t>
            </a:r>
            <a:endParaRPr lang="zh-CN" altLang="zh-CN" sz="2800" dirty="0">
              <a:solidFill>
                <a:schemeClr val="tx2">
                  <a:lumMod val="50000"/>
                </a:schemeClr>
              </a:solidFill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圆角矩形 16">
            <a:hlinkClick r:id="" action="ppaction://hlinkshowjump?jump=endshow"/>
          </p:cNvPr>
          <p:cNvSpPr/>
          <p:nvPr/>
        </p:nvSpPr>
        <p:spPr>
          <a:xfrm>
            <a:off x="6407943" y="6093296"/>
            <a:ext cx="1223963" cy="50435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2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close</a:t>
            </a:r>
            <a:endParaRPr lang="zh-CN" alt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5" name="标题 1"/>
          <p:cNvSpPr>
            <a:spLocks noGrp="1"/>
          </p:cNvSpPr>
          <p:nvPr>
            <p:ph type="title"/>
          </p:nvPr>
        </p:nvSpPr>
        <p:spPr bwMode="auto">
          <a:xfrm>
            <a:off x="419100" y="207963"/>
            <a:ext cx="8291513" cy="700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&gt;&gt;Homework</a:t>
            </a:r>
            <a:endParaRPr lang="zh-CN" altLang="en-US" sz="2400" i="1" dirty="0" smtClean="0"/>
          </a:p>
        </p:txBody>
      </p:sp>
      <p:sp>
        <p:nvSpPr>
          <p:cNvPr id="16" name="圆角矩形 15"/>
          <p:cNvSpPr/>
          <p:nvPr/>
        </p:nvSpPr>
        <p:spPr>
          <a:xfrm>
            <a:off x="900113" y="1536700"/>
            <a:ext cx="7343775" cy="4467225"/>
          </a:xfrm>
          <a:prstGeom prst="roundRect">
            <a:avLst/>
          </a:prstGeom>
          <a:noFill/>
          <a:ln w="57150"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1171394">
            <a:off x="296863" y="525463"/>
            <a:ext cx="2185987" cy="1416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707904" y="2152381"/>
            <a:ext cx="1872208" cy="26834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196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dirty="0" smtClean="0"/>
              <a:t>&gt;&gt;Lead-in</a:t>
            </a:r>
            <a:endParaRPr lang="zh-CN" altLang="en-US" sz="2400" i="1" dirty="0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1651000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/>
          <p:cNvGrpSpPr/>
          <p:nvPr/>
        </p:nvGrpSpPr>
        <p:grpSpPr bwMode="auto">
          <a:xfrm>
            <a:off x="419100" y="1889125"/>
            <a:ext cx="3328988" cy="809625"/>
            <a:chOff x="179512" y="1859268"/>
            <a:chExt cx="3328379" cy="809261"/>
          </a:xfrm>
        </p:grpSpPr>
        <p:sp>
          <p:nvSpPr>
            <p:cNvPr id="10" name="流程图: 手动输入 9"/>
            <p:cNvSpPr/>
            <p:nvPr/>
          </p:nvSpPr>
          <p:spPr>
            <a:xfrm>
              <a:off x="179512" y="1917980"/>
              <a:ext cx="3328379" cy="731508"/>
            </a:xfrm>
            <a:prstGeom prst="flowChartManualInpu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" name="文本框 2"/>
            <p:cNvSpPr txBox="1">
              <a:spLocks noChangeArrowheads="1"/>
            </p:cNvSpPr>
            <p:nvPr/>
          </p:nvSpPr>
          <p:spPr bwMode="auto">
            <a:xfrm>
              <a:off x="271570" y="1859268"/>
              <a:ext cx="3144263" cy="80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take photos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323850" y="4872038"/>
            <a:ext cx="4516438" cy="893762"/>
            <a:chOff x="-6819" y="4271699"/>
            <a:chExt cx="4516271" cy="892552"/>
          </a:xfrm>
        </p:grpSpPr>
        <p:sp>
          <p:nvSpPr>
            <p:cNvPr id="25" name="流程图: 手动输入 24"/>
            <p:cNvSpPr/>
            <p:nvPr/>
          </p:nvSpPr>
          <p:spPr>
            <a:xfrm>
              <a:off x="88427" y="4357308"/>
              <a:ext cx="4382926" cy="703896"/>
            </a:xfrm>
            <a:prstGeom prst="flowChartManualInpu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6" name="文本框 15"/>
            <p:cNvSpPr txBox="1">
              <a:spLocks noChangeArrowheads="1"/>
            </p:cNvSpPr>
            <p:nvPr/>
          </p:nvSpPr>
          <p:spPr bwMode="auto">
            <a:xfrm>
              <a:off x="-6819" y="4271699"/>
              <a:ext cx="4516271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call your friends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5580063" y="2133600"/>
            <a:ext cx="3641725" cy="892175"/>
            <a:chOff x="843278" y="4708375"/>
            <a:chExt cx="3642298" cy="892552"/>
          </a:xfrm>
        </p:grpSpPr>
        <p:sp>
          <p:nvSpPr>
            <p:cNvPr id="33" name="流程图: 手动输入 32"/>
            <p:cNvSpPr/>
            <p:nvPr/>
          </p:nvSpPr>
          <p:spPr>
            <a:xfrm>
              <a:off x="843278" y="4743315"/>
              <a:ext cx="3440653" cy="760734"/>
            </a:xfrm>
            <a:prstGeom prst="flowChartManualInpu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7" name="文本框 16"/>
            <p:cNvSpPr txBox="1">
              <a:spLocks noChangeArrowheads="1"/>
            </p:cNvSpPr>
            <p:nvPr/>
          </p:nvSpPr>
          <p:spPr bwMode="auto">
            <a:xfrm>
              <a:off x="914726" y="4708375"/>
              <a:ext cx="357085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read e-books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 bwMode="auto">
          <a:xfrm>
            <a:off x="414338" y="3381375"/>
            <a:ext cx="3633787" cy="808038"/>
            <a:chOff x="445210" y="2979779"/>
            <a:chExt cx="3634947" cy="809261"/>
          </a:xfrm>
        </p:grpSpPr>
        <p:sp>
          <p:nvSpPr>
            <p:cNvPr id="15" name="流程图: 手动输入 14"/>
            <p:cNvSpPr/>
            <p:nvPr/>
          </p:nvSpPr>
          <p:spPr>
            <a:xfrm>
              <a:off x="445210" y="3002038"/>
              <a:ext cx="3236358" cy="720226"/>
            </a:xfrm>
            <a:prstGeom prst="flowChartManualInpu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8" name="文本框 17"/>
            <p:cNvSpPr txBox="1">
              <a:spLocks noChangeArrowheads="1"/>
            </p:cNvSpPr>
            <p:nvPr/>
          </p:nvSpPr>
          <p:spPr bwMode="auto">
            <a:xfrm>
              <a:off x="508730" y="2979779"/>
              <a:ext cx="3571427" cy="809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watch news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 bwMode="auto">
          <a:xfrm>
            <a:off x="4614863" y="5411788"/>
            <a:ext cx="4105275" cy="893762"/>
            <a:chOff x="5436097" y="3339941"/>
            <a:chExt cx="4104455" cy="893541"/>
          </a:xfrm>
        </p:grpSpPr>
        <p:sp>
          <p:nvSpPr>
            <p:cNvPr id="31" name="流程图: 手动输入 30"/>
            <p:cNvSpPr/>
            <p:nvPr/>
          </p:nvSpPr>
          <p:spPr>
            <a:xfrm>
              <a:off x="5436097" y="3339941"/>
              <a:ext cx="4104455" cy="758637"/>
            </a:xfrm>
            <a:prstGeom prst="flowChartManualInpu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9" name="文本框 18"/>
            <p:cNvSpPr txBox="1">
              <a:spLocks noChangeArrowheads="1"/>
            </p:cNvSpPr>
            <p:nvPr/>
          </p:nvSpPr>
          <p:spPr bwMode="auto">
            <a:xfrm>
              <a:off x="5580530" y="3341528"/>
              <a:ext cx="3747339" cy="8919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listen to music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 bwMode="auto">
          <a:xfrm>
            <a:off x="5445125" y="3600450"/>
            <a:ext cx="3141663" cy="893763"/>
            <a:chOff x="444056" y="4246912"/>
            <a:chExt cx="3141336" cy="892552"/>
          </a:xfrm>
        </p:grpSpPr>
        <p:sp>
          <p:nvSpPr>
            <p:cNvPr id="35" name="流程图: 手动输入 34"/>
            <p:cNvSpPr/>
            <p:nvPr/>
          </p:nvSpPr>
          <p:spPr>
            <a:xfrm>
              <a:off x="444056" y="4324595"/>
              <a:ext cx="2976253" cy="737187"/>
            </a:xfrm>
            <a:prstGeom prst="flowChartManualInput">
              <a:avLst/>
            </a:prstGeom>
            <a:solidFill>
              <a:srgbClr val="D4F1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2" name="文本框 21"/>
            <p:cNvSpPr txBox="1">
              <a:spLocks noChangeArrowheads="1"/>
            </p:cNvSpPr>
            <p:nvPr/>
          </p:nvSpPr>
          <p:spPr bwMode="auto">
            <a:xfrm>
              <a:off x="490089" y="4246912"/>
              <a:ext cx="3095303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30000"/>
                </a:lnSpc>
                <a:defRPr/>
              </a:pPr>
              <a:r>
                <a:rPr lang="en-US" altLang="zh-CN" sz="4000" b="1" dirty="0" smtClean="0">
                  <a:solidFill>
                    <a:schemeClr val="tx2">
                      <a:lumMod val="50000"/>
                    </a:schemeClr>
                  </a:solidFill>
                  <a:ea typeface="微软雅黑" panose="020B0503020204020204" pitchFamily="34" charset="-122"/>
                </a:rPr>
                <a:t>play games</a:t>
              </a:r>
              <a:endParaRPr lang="zh-CN" altLang="en-US" sz="4000" b="1" dirty="0" smtClean="0">
                <a:solidFill>
                  <a:schemeClr val="tx2">
                    <a:lumMod val="50000"/>
                  </a:schemeClr>
                </a:solidFill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Look and choose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43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&gt;&gt;Lead-in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2400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780" y="1484313"/>
            <a:ext cx="7170440" cy="51691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2771775" y="2781300"/>
            <a:ext cx="431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f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5003800" y="2763838"/>
            <a:ext cx="431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a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7451725" y="2763838"/>
            <a:ext cx="4333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b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2700338" y="5661025"/>
            <a:ext cx="431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e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4979988" y="5716588"/>
            <a:ext cx="4318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c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7524750" y="5788025"/>
            <a:ext cx="4318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FF0000"/>
                </a:solidFill>
                <a:ea typeface="微软雅黑" panose="020B0503020204020204" pitchFamily="34" charset="-122"/>
              </a:rPr>
              <a:t>d</a:t>
            </a:r>
            <a:endParaRPr lang="zh-CN" altLang="en-US" sz="4000" b="1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24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28184" y="4608223"/>
            <a:ext cx="2714083" cy="2249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292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19446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90538" y="4221163"/>
            <a:ext cx="60975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(3) What does Liu want to use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  the mobile phone to do?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15938" y="1293813"/>
            <a:ext cx="6503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(1) Are mobile phones very useful?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5125" y="2420938"/>
            <a:ext cx="72199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(2) Does Liu’s mom want to buy him a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  mobile phone? Why?</a:t>
            </a:r>
          </a:p>
        </p:txBody>
      </p:sp>
      <p:pic>
        <p:nvPicPr>
          <p:cNvPr id="2" name="Unit1_PartB_Let’s_learn_more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58737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28184" y="4608223"/>
            <a:ext cx="2714083" cy="2249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Let’s talk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340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19446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93700" y="4905375"/>
            <a:ext cx="60975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(3) What does Liu want to use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  the mobile phone to do?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15938" y="1293813"/>
            <a:ext cx="65039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(1) Are mobile phones very useful?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5125" y="2403475"/>
            <a:ext cx="7219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(2) Does Liu’s mom want to buy him a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     mobile phone? Why?</a:t>
            </a:r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971550" y="1844675"/>
            <a:ext cx="2016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cs typeface="Arial" panose="020B0604020202020204" pitchFamily="34" charset="0"/>
              </a:rPr>
              <a:t> Yes, it is.</a:t>
            </a:r>
          </a:p>
        </p:txBody>
      </p:sp>
      <p:sp>
        <p:nvSpPr>
          <p:cNvPr id="14346" name="Text Box 8"/>
          <p:cNvSpPr txBox="1">
            <a:spLocks noChangeArrowheads="1"/>
          </p:cNvSpPr>
          <p:nvPr/>
        </p:nvSpPr>
        <p:spPr bwMode="auto">
          <a:xfrm>
            <a:off x="993775" y="3670300"/>
            <a:ext cx="61706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cs typeface="Arial" panose="020B0604020202020204" pitchFamily="34" charset="0"/>
              </a:rPr>
              <a:t> No, she doesn’t. Young students </a:t>
            </a:r>
          </a:p>
          <a:p>
            <a:pPr>
              <a:lnSpc>
                <a:spcPct val="150000"/>
              </a:lnSpc>
            </a:pPr>
            <a:r>
              <a:rPr lang="en-US" altLang="zh-CN" sz="3200" dirty="0">
                <a:solidFill>
                  <a:srgbClr val="FF0000"/>
                </a:solidFill>
                <a:cs typeface="Arial" panose="020B0604020202020204" pitchFamily="34" charset="0"/>
              </a:rPr>
              <a:t>shouldn’t have mobile phones.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and follow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0241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81050" y="1568450"/>
            <a:ext cx="8183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rgbClr val="0000FF"/>
                </a:solidFill>
                <a:cs typeface="Arial" panose="020B0604020202020204" pitchFamily="34" charset="0"/>
              </a:rPr>
              <a:t>Liu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Mom, could I have a mobile phone?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Mom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I’m afraid you can’t. Young students shouldn’t have mobile 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p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hones.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rgbClr val="0000FF"/>
                </a:solidFill>
                <a:cs typeface="Arial" panose="020B0604020202020204" pitchFamily="34" charset="0"/>
              </a:rPr>
              <a:t>Liu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Why? Mobile phones are very useful. My friends use them to learn English and send e-mails.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5" name="0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7160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0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24812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0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39814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Listen and follow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8435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0241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81050" y="1412875"/>
            <a:ext cx="8183563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Mom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But they also use mobile phones to go on the Internet and read e-books. It takes too much time and it’s bad for their eyes.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rgbClr val="0000FF"/>
                </a:solidFill>
                <a:cs typeface="Arial" panose="020B0604020202020204" pitchFamily="34" charset="0"/>
              </a:rPr>
              <a:t>Liu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I won’t use it to go on the Internet or read e-books. I’ll only use it to make phone calls and learn English.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dirty="0">
                <a:solidFill>
                  <a:srgbClr val="FF0000"/>
                </a:solidFill>
                <a:cs typeface="Arial" panose="020B0604020202020204" pitchFamily="34" charset="0"/>
              </a:rPr>
              <a:t>Mom</a:t>
            </a:r>
            <a:r>
              <a:rPr lang="en-US" altLang="zh-CN" sz="3200" dirty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en-US" altLang="zh-CN" sz="32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OK. Let me think about it.</a:t>
            </a:r>
            <a:endParaRPr lang="en-US" altLang="zh-CN" sz="32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" name="04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50" y="15938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05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38306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06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0" y="594995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900113" y="1703388"/>
            <a:ext cx="7993062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1. Liu wants a mobile phone.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2. Liu wants to use the mobile phone to learn English.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3. Liu’s friends play games on mobile phones.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4. Liu will read e-books on the mobile phone.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0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5. Mobile phones are not useful.</a:t>
            </a:r>
          </a:p>
        </p:txBody>
      </p:sp>
      <p:sp>
        <p:nvSpPr>
          <p:cNvPr id="6" name="文本占位符 2"/>
          <p:cNvSpPr txBox="1"/>
          <p:nvPr/>
        </p:nvSpPr>
        <p:spPr bwMode="auto">
          <a:xfrm>
            <a:off x="539750" y="893763"/>
            <a:ext cx="58324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Read again and tick or cross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11188" y="1484313"/>
            <a:ext cx="511333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897063"/>
            <a:ext cx="517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3388" y="2568575"/>
            <a:ext cx="517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1800" y="3948113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1800" y="4629150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8463" y="5286375"/>
            <a:ext cx="51435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文本占位符 2"/>
          <p:cNvSpPr txBox="1"/>
          <p:nvPr/>
        </p:nvSpPr>
        <p:spPr bwMode="auto">
          <a:xfrm>
            <a:off x="539750" y="893763"/>
            <a:ext cx="475297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Listen and follow</a:t>
            </a:r>
            <a:endParaRPr lang="zh-CN" altLang="en-US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531" name="标题 2"/>
          <p:cNvSpPr>
            <a:spLocks noGrp="1"/>
          </p:cNvSpPr>
          <p:nvPr>
            <p:ph type="title"/>
          </p:nvPr>
        </p:nvSpPr>
        <p:spPr bwMode="auto">
          <a:xfrm>
            <a:off x="419100" y="260350"/>
            <a:ext cx="8291513" cy="70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400" i="1" smtClean="0"/>
              <a:t>&gt;&gt;Presentation</a:t>
            </a:r>
            <a:endParaRPr lang="zh-CN" altLang="en-US" sz="2400" i="1" smtClean="0"/>
          </a:p>
        </p:txBody>
      </p:sp>
      <p:cxnSp>
        <p:nvCxnSpPr>
          <p:cNvPr id="23" name="直接连接符 22"/>
          <p:cNvCxnSpPr/>
          <p:nvPr/>
        </p:nvCxnSpPr>
        <p:spPr>
          <a:xfrm>
            <a:off x="611188" y="1484313"/>
            <a:ext cx="3024187" cy="0"/>
          </a:xfrm>
          <a:prstGeom prst="line">
            <a:avLst/>
          </a:prstGeom>
          <a:ln w="38100">
            <a:solidFill>
              <a:srgbClr val="3399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84213" y="3213100"/>
          <a:ext cx="7775576" cy="2316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</a:t>
                      </a:r>
                      <a:r>
                        <a:rPr lang="en-US" altLang="zh-CN" sz="320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/Will</a:t>
                      </a:r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Shouldn’t</a:t>
                      </a:r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41">
                <a:tc>
                  <a:txBody>
                    <a:bodyPr/>
                    <a:lstStyle/>
                    <a:p>
                      <a:pPr algn="ctr"/>
                      <a:endParaRPr lang="zh-CN" altLang="en-US" sz="320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3200" dirty="0">
                        <a:solidFill>
                          <a:schemeClr val="tx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25" marR="91425" marT="45692" marB="4569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27088" y="1433513"/>
            <a:ext cx="69596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FFF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3200" dirty="0" smtClean="0">
                <a:solidFill>
                  <a:schemeClr val="tx1">
                    <a:lumMod val="50000"/>
                  </a:schemeClr>
                </a:solidFill>
                <a:cs typeface="Arial" panose="020B0604020202020204" pitchFamily="34" charset="0"/>
              </a:rPr>
              <a:t>If you have a mobile phone, what will you do on it?</a:t>
            </a:r>
            <a:endParaRPr lang="en-US" altLang="zh-CN" sz="3200" dirty="0">
              <a:solidFill>
                <a:schemeClr val="tx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5d9bd043f82637ddbc699569e221ec07ef5"/>
  <p:tag name="ISPRING_RESOURCE_PATHS_HASH_PRESENTER" val="a33bd91a11fda86d4c9349b465ea03112b26f5"/>
</p:tagLst>
</file>

<file path=ppt/theme/theme1.xml><?xml version="1.0" encoding="utf-8"?>
<a:theme xmlns:a="http://schemas.openxmlformats.org/drawingml/2006/main" name="WWW.2PPT.COM&#10;">
  <a:themeElements>
    <a:clrScheme name="自定义 92">
      <a:dk1>
        <a:srgbClr val="5F5F5F"/>
      </a:dk1>
      <a:lt1>
        <a:sysClr val="window" lastClr="FFFFFF"/>
      </a:lt1>
      <a:dk2>
        <a:srgbClr val="4D4D4D"/>
      </a:dk2>
      <a:lt2>
        <a:srgbClr val="FFFFFF"/>
      </a:lt2>
      <a:accent1>
        <a:srgbClr val="92D050"/>
      </a:accent1>
      <a:accent2>
        <a:srgbClr val="63A537"/>
      </a:accent2>
      <a:accent3>
        <a:srgbClr val="37A76F"/>
      </a:accent3>
      <a:accent4>
        <a:srgbClr val="43C1A3"/>
      </a:accent4>
      <a:accent5>
        <a:srgbClr val="36B7F8"/>
      </a:accent5>
      <a:accent6>
        <a:srgbClr val="FFC000"/>
      </a:accent6>
      <a:hlink>
        <a:srgbClr val="2998E3"/>
      </a:hlink>
      <a:folHlink>
        <a:srgbClr val="7F723D"/>
      </a:folHlink>
    </a:clrScheme>
    <a:fontScheme name="自定义 2">
      <a:majorFont>
        <a:latin typeface="Arial"/>
        <a:ea typeface="微软雅黑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30000"/>
          </a:lnSpc>
          <a:defRPr sz="4000" b="1" dirty="0" smtClean="0">
            <a:solidFill>
              <a:schemeClr val="tx1">
                <a:lumMod val="50000"/>
              </a:schemeClr>
            </a:solidFill>
            <a:latin typeface="Arial" panose="020B0604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53b61e80c50d6</Template>
  <TotalTime>0</TotalTime>
  <Words>458</Words>
  <Application>Microsoft Office PowerPoint</Application>
  <PresentationFormat>全屏显示(4:3)</PresentationFormat>
  <Paragraphs>79</Paragraphs>
  <Slides>11</Slides>
  <Notes>10</Notes>
  <HiddenSlides>0</HiddenSlides>
  <MMClips>7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Wingdings</vt:lpstr>
      <vt:lpstr>WWW.2PPT.COM
</vt:lpstr>
      <vt:lpstr>Unit1 May I Speak to Kitty?</vt:lpstr>
      <vt:lpstr>&gt;&gt;Lead-in</vt:lpstr>
      <vt:lpstr>&gt;&gt;Lead-in</vt:lpstr>
      <vt:lpstr>&gt;&gt;Presentation</vt:lpstr>
      <vt:lpstr>&gt;&gt;Presentation</vt:lpstr>
      <vt:lpstr>&gt;&gt;Presentation</vt:lpstr>
      <vt:lpstr>&gt;&gt;Presentation</vt:lpstr>
      <vt:lpstr>&gt;&gt;Presentation</vt:lpstr>
      <vt:lpstr>&gt;&gt;Presentation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2014-11-17T10:58:00Z</dcterms:created>
  <dcterms:modified xsi:type="dcterms:W3CDTF">2023-01-16T22:16:28Z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043E49152D4D47DEAB95AA2E28EB098C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