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7" r:id="rId2"/>
  </p:sldMasterIdLst>
  <p:notesMasterIdLst>
    <p:notesMasterId r:id="rId24"/>
  </p:notesMasterIdLst>
  <p:handoutMasterIdLst>
    <p:handoutMasterId r:id="rId2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9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99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页眉占位符 14366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436675" name="日期占位符 14366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100" name="幻灯片图像占位符 1436675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文本占位符 1436676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36678" name="页脚占位符 14366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436679" name="灯片编号占位符 14366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A7913FC-788E-4D75-8FE8-39DA379556A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3554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23555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78B0BB58-095C-4BD3-A45A-577771659DE4}" type="slidenum">
              <a:rPr lang="zh-CN" altLang="en-US" sz="1200"/>
              <a:t>18</a:t>
            </a:fld>
            <a:endParaRPr lang="zh-CN" altLang="en-US" sz="1200"/>
          </a:p>
        </p:txBody>
      </p:sp>
      <p:sp>
        <p:nvSpPr>
          <p:cNvPr id="23556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65EB4B-1548-4664-810A-53F3DF2AC204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26627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699437F1-5224-4CA4-B6CC-EC15E9111A48}" type="slidenum">
              <a:rPr lang="zh-CN" altLang="en-US" sz="1200"/>
              <a:t>20</a:t>
            </a:fld>
            <a:endParaRPr lang="zh-CN" altLang="en-US" sz="1200"/>
          </a:p>
        </p:txBody>
      </p:sp>
      <p:sp>
        <p:nvSpPr>
          <p:cNvPr id="26628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B5CDD95-9D00-4626-A977-5A5BC60D153A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41C33-D19C-4B44-9050-CEFCAE61ED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E5AE-1156-4829-B2ED-FCDC82238B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A6DB2-FBDC-4557-B19B-2F4413A8CE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3D1D1-DE22-4111-AFC7-5847BC28A9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046D1-5311-4E06-B082-E29238A8A9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10C-7CCE-41CE-9BB8-8893E336A8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3300E-1B70-49C0-AAF9-2748A97A37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D495A-3FF2-44BD-AE72-3BDF1B24F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03F1E-F0EB-4A44-8225-436537FA2F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DDBA2-244E-4D80-A687-DBCA914CB1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41213-1F30-4DBE-9AF4-B69C648460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B0DC6-8FCF-4803-A727-3AA6BA1191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32041-FFA3-4641-99ED-8B9CCD2B6E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342B2-69A4-4A6C-A37D-D935C75D26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6614A-F931-4CCD-84FC-F285752543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4166C-E665-48B4-B55C-B32E910CA7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73EBA-EEA9-4A76-86CC-55366F3B6E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B9588-E7FF-4006-A30E-202EBB1D59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EDA5C-5E73-4564-B62D-04CDD7609F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0CEEA-150E-42AD-A15C-ECE26F0306B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B178A-034F-4421-B72A-F8C3B22AC7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7727C-76C6-4284-8005-C3AFBD395D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0871-0046-4246-8F83-510EF98EBB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C1A7C-1B65-4E7F-81B2-2A4A1798D0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9096-A23D-433F-BEB2-68518E2177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2C137-38E2-4098-99C0-D2793FDF8C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4AFC6-C757-4649-A766-649CB5A1D4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9EFE4-9C5E-4A4C-932B-1DB6AB1AEC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676A9-B071-4661-B3C0-BD363F94FC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55DA7-395F-4ABF-924D-42ECB65EFA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B7C51-F93E-44F1-B8D2-A16383F4E7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1AB81-AC79-4557-A022-80FA7459DC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909F5-A693-4E11-8302-A454B4B349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B8D5C-02DB-4A03-A541-45925E67A9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C2E3E-ED22-42D2-84F8-F19666A834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05883-19D4-4373-A52F-27718FC68A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8413-26CF-4F97-82E6-0F60019303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E3459-202B-45F2-B5EE-13701DE875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6EB25-6758-4B0F-B8FE-66CB43612E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97FD3-D6B5-41DD-B782-D3205A5A93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4D1A-377E-44C1-985C-899CFAF447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7C0CE-C874-4B50-8462-9D6894469B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1E0F-BBE5-488A-8B6D-AA39D4D2F1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856C2-ED18-4F28-ADF6-8F9D5F3138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6D632-5AAD-4C6E-98EB-B2FFD2A9FD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CF8E7-7F69-47D6-BB4D-3FAA73BE72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54647-9BB0-4468-9862-B2BB1D0A65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F9EB1-26D8-4B23-9A2C-EF63C3B202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2E844-5BE4-4E0E-8960-1C0D128EEC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3D71B-2210-4775-BC7C-09CEAD39B0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2E272-169F-4377-BF68-A29EDE60E0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56148-FC6B-4F74-B58B-CAC6B629EF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95328-043E-4C0B-A6F2-72DE651AE6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16A83-961F-4F27-B52E-7958857885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AF4BC-F116-4260-BED3-63096ABAA3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CF306-089B-41EB-81AB-6E62782121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9AA05-99D8-4E2E-9EEB-D8E1D3AAAD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99D31-15FC-4E8A-949C-6E232B99C4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3FF1E0F-BBE5-488A-8B6D-AA39D4D2F1E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D0656516-6C6E-4D7C-A317-875C42085EE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7"/>
          <p:cNvSpPr txBox="1">
            <a:spLocks noChangeArrowheads="1"/>
          </p:cNvSpPr>
          <p:nvPr/>
        </p:nvSpPr>
        <p:spPr bwMode="auto">
          <a:xfrm>
            <a:off x="457955" y="838268"/>
            <a:ext cx="8245475" cy="90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第七章</a:t>
            </a:r>
            <a:r>
              <a:rPr lang="en-US" altLang="zh-CN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b="1" dirty="0" smtClean="0">
                <a:solidFill>
                  <a:srgbClr val="F60A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</a:t>
            </a:r>
            <a:r>
              <a:rPr lang="zh-CN" altLang="en-US" sz="4000" b="1" dirty="0">
                <a:solidFill>
                  <a:srgbClr val="F60A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交线与平行线</a:t>
            </a:r>
          </a:p>
        </p:txBody>
      </p:sp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0" y="2286030"/>
            <a:ext cx="9144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 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平行线的性质</a:t>
            </a: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79113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3"/>
          <p:cNvSpPr txBox="1">
            <a:spLocks noChangeArrowheads="1"/>
          </p:cNvSpPr>
          <p:nvPr/>
        </p:nvSpPr>
        <p:spPr bwMode="auto">
          <a:xfrm>
            <a:off x="325438" y="914400"/>
            <a:ext cx="735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如图，已知：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∠1=∠2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∠D=50°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的度数．</a:t>
            </a:r>
          </a:p>
        </p:txBody>
      </p:sp>
      <p:pic>
        <p:nvPicPr>
          <p:cNvPr id="14339" name="图片 4" descr="OO~53`D0STX(B6EO4P4_B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4375" y="1539875"/>
            <a:ext cx="23431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文本框 5"/>
          <p:cNvSpPr txBox="1">
            <a:spLocks noChangeArrowheads="1"/>
          </p:cNvSpPr>
          <p:nvPr/>
        </p:nvSpPr>
        <p:spPr bwMode="auto">
          <a:xfrm>
            <a:off x="457200" y="1463675"/>
            <a:ext cx="6605588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∵∠1=∠2(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∠2=∠EHD(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对顶角相等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∴∠1=∠EHD(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∴AB∥CD(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同位角相等，两直线平行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∴∠B+∠D=180°(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两直线平行，同旁内角互补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∵∠D=50°(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∴∠B=180°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50°=130°(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等式的性质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6147"/>
          <p:cNvGrpSpPr/>
          <p:nvPr/>
        </p:nvGrpSpPr>
        <p:grpSpPr bwMode="auto">
          <a:xfrm>
            <a:off x="477838" y="627063"/>
            <a:ext cx="5718175" cy="822325"/>
            <a:chOff x="0" y="0"/>
            <a:chExt cx="9003" cy="1294"/>
          </a:xfrm>
        </p:grpSpPr>
        <p:sp>
          <p:nvSpPr>
            <p:cNvPr id="1536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366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8126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平行于同一条直线的两直线平行</a:t>
              </a:r>
            </a:p>
          </p:txBody>
        </p:sp>
        <p:sp>
          <p:nvSpPr>
            <p:cNvPr id="15367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5368" name="圆角矩形 31"/>
          <p:cNvSpPr>
            <a:spLocks noChangeArrowheads="1"/>
          </p:cNvSpPr>
          <p:nvPr/>
        </p:nvSpPr>
        <p:spPr bwMode="auto">
          <a:xfrm>
            <a:off x="554038" y="1676400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互动探究</a:t>
            </a:r>
          </a:p>
        </p:txBody>
      </p:sp>
      <p:sp>
        <p:nvSpPr>
          <p:cNvPr id="1428489" name="TextBox 3"/>
          <p:cNvSpPr txBox="1">
            <a:spLocks noChangeArrowheads="1"/>
          </p:cNvSpPr>
          <p:nvPr/>
        </p:nvSpPr>
        <p:spPr bwMode="auto">
          <a:xfrm>
            <a:off x="477838" y="2263775"/>
            <a:ext cx="83073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画一画：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先画直线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，再画直线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分别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与平行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0248" name="图片 1024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605232">
            <a:off x="2227263" y="3730625"/>
            <a:ext cx="1828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直接连接符 10246"/>
          <p:cNvSpPr>
            <a:spLocks noChangeShapeType="1"/>
          </p:cNvSpPr>
          <p:nvPr/>
        </p:nvSpPr>
        <p:spPr bwMode="auto">
          <a:xfrm flipH="1">
            <a:off x="1482725" y="2995613"/>
            <a:ext cx="2362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0249" name="直接连接符 10248"/>
          <p:cNvSpPr>
            <a:spLocks noChangeShapeType="1"/>
          </p:cNvSpPr>
          <p:nvPr/>
        </p:nvSpPr>
        <p:spPr bwMode="auto">
          <a:xfrm>
            <a:off x="1712913" y="3557588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8493" name="文本框 10243"/>
          <p:cNvSpPr txBox="1">
            <a:spLocks noChangeArrowheads="1"/>
          </p:cNvSpPr>
          <p:nvPr/>
        </p:nvSpPr>
        <p:spPr bwMode="auto">
          <a:xfrm>
            <a:off x="4608513" y="3268663"/>
            <a:ext cx="492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3200" baseline="-25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endParaRPr lang="en-US" altLang="zh-CN" sz="3200" b="1" i="1">
              <a:latin typeface="Times New Roman" panose="02020603050405020304" pitchFamily="18" charset="0"/>
            </a:endParaRPr>
          </a:p>
        </p:txBody>
      </p:sp>
      <p:sp>
        <p:nvSpPr>
          <p:cNvPr id="14346" name="直接连接符 10242"/>
          <p:cNvSpPr>
            <a:spLocks noChangeShapeType="1"/>
          </p:cNvSpPr>
          <p:nvPr/>
        </p:nvSpPr>
        <p:spPr bwMode="auto">
          <a:xfrm flipV="1">
            <a:off x="1782763" y="4656138"/>
            <a:ext cx="2514600" cy="15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8495" name="文本框 10243"/>
          <p:cNvSpPr txBox="1">
            <a:spLocks noChangeArrowheads="1"/>
          </p:cNvSpPr>
          <p:nvPr/>
        </p:nvSpPr>
        <p:spPr bwMode="auto">
          <a:xfrm>
            <a:off x="4302125" y="4457700"/>
            <a:ext cx="492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3200" baseline="-25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endParaRPr lang="en-US" altLang="zh-CN" sz="3200" b="1" i="1">
              <a:latin typeface="Times New Roman" panose="02020603050405020304" pitchFamily="18" charset="0"/>
            </a:endParaRP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1773238" y="41783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8497" name="文本框 10243"/>
          <p:cNvSpPr txBox="1">
            <a:spLocks noChangeArrowheads="1"/>
          </p:cNvSpPr>
          <p:nvPr/>
        </p:nvSpPr>
        <p:spPr bwMode="auto">
          <a:xfrm>
            <a:off x="4668838" y="3889375"/>
            <a:ext cx="492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3200" baseline="-25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endParaRPr lang="en-US" altLang="zh-CN" sz="3200" b="1" i="1">
              <a:latin typeface="Times New Roman" panose="02020603050405020304" pitchFamily="18" charset="0"/>
            </a:endParaRPr>
          </a:p>
        </p:txBody>
      </p:sp>
      <p:sp>
        <p:nvSpPr>
          <p:cNvPr id="1428498" name="TextBox 3"/>
          <p:cNvSpPr txBox="1">
            <a:spLocks noChangeArrowheads="1"/>
          </p:cNvSpPr>
          <p:nvPr/>
        </p:nvSpPr>
        <p:spPr bwMode="auto">
          <a:xfrm>
            <a:off x="635000" y="5357813"/>
            <a:ext cx="56673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想一想：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有怎样的位置关系？</a:t>
            </a:r>
          </a:p>
        </p:txBody>
      </p:sp>
      <p:sp>
        <p:nvSpPr>
          <p:cNvPr id="1428499" name="文本框 10"/>
          <p:cNvSpPr txBox="1">
            <a:spLocks noChangeArrowheads="1"/>
          </p:cNvSpPr>
          <p:nvPr/>
        </p:nvSpPr>
        <p:spPr bwMode="auto">
          <a:xfrm>
            <a:off x="2794000" y="6149975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∥ l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</a:p>
        </p:txBody>
      </p:sp>
      <p:pic>
        <p:nvPicPr>
          <p:cNvPr id="4" name="图片 16" descr="``8U@EKBGC6QK)(BFQARW4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54863" y="4122738"/>
            <a:ext cx="169227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组合 8"/>
          <p:cNvGrpSpPr/>
          <p:nvPr/>
        </p:nvGrpSpPr>
        <p:grpSpPr bwMode="auto">
          <a:xfrm>
            <a:off x="5100638" y="2906713"/>
            <a:ext cx="3168650" cy="1290637"/>
            <a:chOff x="2750" y="2083"/>
            <a:chExt cx="4991" cy="2229"/>
          </a:xfrm>
        </p:grpSpPr>
        <p:sp>
          <p:nvSpPr>
            <p:cNvPr id="15382" name="云形标注 5"/>
            <p:cNvSpPr>
              <a:spLocks noChangeArrowheads="1"/>
            </p:cNvSpPr>
            <p:nvPr/>
          </p:nvSpPr>
          <p:spPr bwMode="auto">
            <a:xfrm>
              <a:off x="2750" y="2102"/>
              <a:ext cx="4878" cy="2210"/>
            </a:xfrm>
            <a:prstGeom prst="cloudCallout">
              <a:avLst>
                <a:gd name="adj1" fmla="val 40023"/>
                <a:gd name="adj2" fmla="val 151875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5383" name="文本框 6"/>
            <p:cNvSpPr txBox="1">
              <a:spLocks noChangeArrowheads="1"/>
            </p:cNvSpPr>
            <p:nvPr/>
          </p:nvSpPr>
          <p:spPr bwMode="auto">
            <a:xfrm>
              <a:off x="3384" y="2083"/>
              <a:ext cx="4357" cy="2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这个猜想正确吗？为什么？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2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4624E-6 L 0.11666 -0.1553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428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28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42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2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139 -0.155000 L 0.046875 -0.065833 " pathEditMode="relative" rAng="0" ptsTypes="">
                                      <p:cBhvr>
                                        <p:cTn id="49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428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4284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428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428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8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8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2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28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28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8489" grpId="0"/>
      <p:bldP spid="1428493" grpId="0"/>
      <p:bldP spid="1428495" grpId="0"/>
      <p:bldP spid="1428497" grpId="0"/>
      <p:bldP spid="1428498" grpId="0"/>
      <p:bldP spid="14284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圆角矩形 31"/>
          <p:cNvSpPr>
            <a:spLocks noChangeArrowheads="1"/>
          </p:cNvSpPr>
          <p:nvPr/>
        </p:nvSpPr>
        <p:spPr bwMode="auto">
          <a:xfrm>
            <a:off x="484188" y="882650"/>
            <a:ext cx="1330325" cy="512763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填一填</a:t>
            </a:r>
          </a:p>
        </p:txBody>
      </p:sp>
      <p:sp>
        <p:nvSpPr>
          <p:cNvPr id="16387" name="Text Box 23"/>
          <p:cNvSpPr txBox="1">
            <a:spLocks noChangeArrowheads="1"/>
          </p:cNvSpPr>
          <p:nvPr/>
        </p:nvSpPr>
        <p:spPr bwMode="auto">
          <a:xfrm>
            <a:off x="407988" y="1309688"/>
            <a:ext cx="56642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5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命题</a:t>
            </a:r>
            <a:r>
              <a:rPr lang="en-US" altLang="zh-CN" sz="25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如图，如果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a∥c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b∥c</a:t>
            </a:r>
            <a:r>
              <a:rPr lang="en-US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6388" name="组合 24"/>
          <p:cNvGrpSpPr/>
          <p:nvPr/>
        </p:nvGrpSpPr>
        <p:grpSpPr bwMode="auto">
          <a:xfrm>
            <a:off x="5626100" y="1855788"/>
            <a:ext cx="3094038" cy="2441575"/>
            <a:chOff x="8309" y="2944"/>
            <a:chExt cx="4873" cy="3844"/>
          </a:xfrm>
        </p:grpSpPr>
        <p:grpSp>
          <p:nvGrpSpPr>
            <p:cNvPr id="16389" name="组合 11"/>
            <p:cNvGrpSpPr/>
            <p:nvPr/>
          </p:nvGrpSpPr>
          <p:grpSpPr bwMode="auto">
            <a:xfrm>
              <a:off x="8309" y="3272"/>
              <a:ext cx="4334" cy="3516"/>
              <a:chOff x="8309" y="3272"/>
              <a:chExt cx="4334" cy="3516"/>
            </a:xfrm>
          </p:grpSpPr>
          <p:grpSp>
            <p:nvGrpSpPr>
              <p:cNvPr id="16390" name="组合 7"/>
              <p:cNvGrpSpPr/>
              <p:nvPr/>
            </p:nvGrpSpPr>
            <p:grpSpPr bwMode="auto">
              <a:xfrm>
                <a:off x="8309" y="3272"/>
                <a:ext cx="4335" cy="3516"/>
                <a:chOff x="8309" y="3332"/>
                <a:chExt cx="4335" cy="3516"/>
              </a:xfrm>
            </p:grpSpPr>
            <p:cxnSp>
              <p:nvCxnSpPr>
                <p:cNvPr id="16391" name="直接连接符 1"/>
                <p:cNvCxnSpPr>
                  <a:cxnSpLocks noChangeShapeType="1"/>
                </p:cNvCxnSpPr>
                <p:nvPr/>
              </p:nvCxnSpPr>
              <p:spPr bwMode="auto">
                <a:xfrm flipV="1">
                  <a:off x="8309" y="4266"/>
                  <a:ext cx="4335" cy="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392" name="直接连接符 2"/>
                <p:cNvCxnSpPr>
                  <a:cxnSpLocks noChangeShapeType="1"/>
                </p:cNvCxnSpPr>
                <p:nvPr/>
              </p:nvCxnSpPr>
              <p:spPr bwMode="auto">
                <a:xfrm flipV="1">
                  <a:off x="8309" y="5102"/>
                  <a:ext cx="4335" cy="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393" name="直接连接符 3"/>
                <p:cNvCxnSpPr>
                  <a:cxnSpLocks noChangeShapeType="1"/>
                </p:cNvCxnSpPr>
                <p:nvPr/>
              </p:nvCxnSpPr>
              <p:spPr bwMode="auto">
                <a:xfrm flipV="1">
                  <a:off x="8309" y="5937"/>
                  <a:ext cx="4335" cy="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394" name="直接连接符 4"/>
                <p:cNvCxnSpPr>
                  <a:cxnSpLocks noChangeShapeType="1"/>
                </p:cNvCxnSpPr>
                <p:nvPr/>
              </p:nvCxnSpPr>
              <p:spPr bwMode="auto">
                <a:xfrm flipH="1">
                  <a:off x="8935" y="3332"/>
                  <a:ext cx="2381" cy="35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6395" name="弧形 8"/>
              <p:cNvSpPr>
                <a:spLocks noChangeArrowheads="1"/>
              </p:cNvSpPr>
              <p:nvPr/>
            </p:nvSpPr>
            <p:spPr bwMode="auto">
              <a:xfrm>
                <a:off x="10690" y="3924"/>
                <a:ext cx="340" cy="567"/>
              </a:xfrm>
              <a:custGeom>
                <a:avLst/>
                <a:gdLst>
                  <a:gd name="T0" fmla="*/ 169 w 340"/>
                  <a:gd name="T1" fmla="*/ 0 h 567"/>
                  <a:gd name="T2" fmla="*/ 339 w 340"/>
                  <a:gd name="T3" fmla="*/ 283 h 567"/>
                  <a:gd name="T4" fmla="*/ 170 w 340"/>
                  <a:gd name="T5" fmla="*/ 283 h 567"/>
                  <a:gd name="T6" fmla="*/ 169 w 340"/>
                  <a:gd name="T7" fmla="*/ 0 h 567"/>
                  <a:gd name="T8" fmla="*/ 339 w 340"/>
                  <a:gd name="T9" fmla="*/ 283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567" stroke="0">
                    <a:moveTo>
                      <a:pt x="169" y="0"/>
                    </a:moveTo>
                    <a:cubicBezTo>
                      <a:pt x="263" y="0"/>
                      <a:pt x="339" y="127"/>
                      <a:pt x="339" y="283"/>
                    </a:cubicBezTo>
                    <a:lnTo>
                      <a:pt x="170" y="283"/>
                    </a:lnTo>
                    <a:close/>
                  </a:path>
                  <a:path w="340" h="567" fill="none">
                    <a:moveTo>
                      <a:pt x="169" y="0"/>
                    </a:moveTo>
                    <a:cubicBezTo>
                      <a:pt x="263" y="0"/>
                      <a:pt x="339" y="127"/>
                      <a:pt x="339" y="283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6" name="弧形 9"/>
              <p:cNvSpPr>
                <a:spLocks noChangeArrowheads="1"/>
              </p:cNvSpPr>
              <p:nvPr/>
            </p:nvSpPr>
            <p:spPr bwMode="auto">
              <a:xfrm>
                <a:off x="9603" y="5619"/>
                <a:ext cx="340" cy="567"/>
              </a:xfrm>
              <a:custGeom>
                <a:avLst/>
                <a:gdLst>
                  <a:gd name="T0" fmla="*/ 169 w 340"/>
                  <a:gd name="T1" fmla="*/ 0 h 567"/>
                  <a:gd name="T2" fmla="*/ 339 w 340"/>
                  <a:gd name="T3" fmla="*/ 283 h 567"/>
                  <a:gd name="T4" fmla="*/ 170 w 340"/>
                  <a:gd name="T5" fmla="*/ 283 h 567"/>
                  <a:gd name="T6" fmla="*/ 169 w 340"/>
                  <a:gd name="T7" fmla="*/ 0 h 567"/>
                  <a:gd name="T8" fmla="*/ 339 w 340"/>
                  <a:gd name="T9" fmla="*/ 283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567" stroke="0">
                    <a:moveTo>
                      <a:pt x="169" y="0"/>
                    </a:moveTo>
                    <a:cubicBezTo>
                      <a:pt x="263" y="0"/>
                      <a:pt x="339" y="127"/>
                      <a:pt x="339" y="283"/>
                    </a:cubicBezTo>
                    <a:lnTo>
                      <a:pt x="170" y="283"/>
                    </a:lnTo>
                    <a:close/>
                  </a:path>
                  <a:path w="340" h="567" fill="none">
                    <a:moveTo>
                      <a:pt x="169" y="0"/>
                    </a:moveTo>
                    <a:cubicBezTo>
                      <a:pt x="263" y="0"/>
                      <a:pt x="339" y="127"/>
                      <a:pt x="339" y="283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7" name="弧形 10"/>
              <p:cNvSpPr>
                <a:spLocks noChangeArrowheads="1"/>
              </p:cNvSpPr>
              <p:nvPr/>
            </p:nvSpPr>
            <p:spPr bwMode="auto">
              <a:xfrm>
                <a:off x="10166" y="4771"/>
                <a:ext cx="340" cy="567"/>
              </a:xfrm>
              <a:custGeom>
                <a:avLst/>
                <a:gdLst>
                  <a:gd name="T0" fmla="*/ 169 w 340"/>
                  <a:gd name="T1" fmla="*/ 0 h 567"/>
                  <a:gd name="T2" fmla="*/ 339 w 340"/>
                  <a:gd name="T3" fmla="*/ 283 h 567"/>
                  <a:gd name="T4" fmla="*/ 170 w 340"/>
                  <a:gd name="T5" fmla="*/ 283 h 567"/>
                  <a:gd name="T6" fmla="*/ 169 w 340"/>
                  <a:gd name="T7" fmla="*/ 0 h 567"/>
                  <a:gd name="T8" fmla="*/ 339 w 340"/>
                  <a:gd name="T9" fmla="*/ 283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567" stroke="0">
                    <a:moveTo>
                      <a:pt x="169" y="0"/>
                    </a:moveTo>
                    <a:cubicBezTo>
                      <a:pt x="263" y="0"/>
                      <a:pt x="339" y="127"/>
                      <a:pt x="339" y="283"/>
                    </a:cubicBezTo>
                    <a:lnTo>
                      <a:pt x="170" y="283"/>
                    </a:lnTo>
                    <a:close/>
                  </a:path>
                  <a:path w="340" h="567" fill="none">
                    <a:moveTo>
                      <a:pt x="169" y="0"/>
                    </a:moveTo>
                    <a:cubicBezTo>
                      <a:pt x="263" y="0"/>
                      <a:pt x="339" y="127"/>
                      <a:pt x="339" y="283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398" name="文本框 12"/>
            <p:cNvSpPr txBox="1">
              <a:spLocks noChangeArrowheads="1"/>
            </p:cNvSpPr>
            <p:nvPr/>
          </p:nvSpPr>
          <p:spPr bwMode="auto">
            <a:xfrm>
              <a:off x="11030" y="3474"/>
              <a:ext cx="538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5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6399" name="文本框 22"/>
            <p:cNvSpPr txBox="1">
              <a:spLocks noChangeArrowheads="1"/>
            </p:cNvSpPr>
            <p:nvPr/>
          </p:nvSpPr>
          <p:spPr bwMode="auto">
            <a:xfrm>
              <a:off x="10506" y="4491"/>
              <a:ext cx="538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5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</a:t>
              </a:r>
            </a:p>
          </p:txBody>
        </p:sp>
        <p:sp>
          <p:nvSpPr>
            <p:cNvPr id="16400" name="文本框 23"/>
            <p:cNvSpPr txBox="1">
              <a:spLocks noChangeArrowheads="1"/>
            </p:cNvSpPr>
            <p:nvPr/>
          </p:nvSpPr>
          <p:spPr bwMode="auto">
            <a:xfrm>
              <a:off x="9943" y="5265"/>
              <a:ext cx="538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5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3</a:t>
              </a:r>
            </a:p>
          </p:txBody>
        </p:sp>
        <p:sp>
          <p:nvSpPr>
            <p:cNvPr id="16401" name="文本框 25"/>
            <p:cNvSpPr txBox="1">
              <a:spLocks noChangeArrowheads="1"/>
            </p:cNvSpPr>
            <p:nvPr/>
          </p:nvSpPr>
          <p:spPr bwMode="auto">
            <a:xfrm>
              <a:off x="10591" y="2944"/>
              <a:ext cx="538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5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d</a:t>
              </a:r>
            </a:p>
          </p:txBody>
        </p:sp>
        <p:sp>
          <p:nvSpPr>
            <p:cNvPr id="16402" name="文本框 26"/>
            <p:cNvSpPr txBox="1">
              <a:spLocks noChangeArrowheads="1"/>
            </p:cNvSpPr>
            <p:nvPr/>
          </p:nvSpPr>
          <p:spPr bwMode="auto">
            <a:xfrm>
              <a:off x="12644" y="3747"/>
              <a:ext cx="538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5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16403" name="文本框 27"/>
            <p:cNvSpPr txBox="1">
              <a:spLocks noChangeArrowheads="1"/>
            </p:cNvSpPr>
            <p:nvPr/>
          </p:nvSpPr>
          <p:spPr bwMode="auto">
            <a:xfrm>
              <a:off x="12644" y="4683"/>
              <a:ext cx="538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5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16404" name="文本框 28"/>
            <p:cNvSpPr txBox="1">
              <a:spLocks noChangeArrowheads="1"/>
            </p:cNvSpPr>
            <p:nvPr/>
          </p:nvSpPr>
          <p:spPr bwMode="auto">
            <a:xfrm>
              <a:off x="12644" y="5442"/>
              <a:ext cx="510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5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</a:t>
              </a:r>
            </a:p>
          </p:txBody>
        </p:sp>
      </p:grpSp>
      <p:sp>
        <p:nvSpPr>
          <p:cNvPr id="1429525" name="Text Box 24"/>
          <p:cNvSpPr txBox="1">
            <a:spLocks noChangeArrowheads="1"/>
          </p:cNvSpPr>
          <p:nvPr/>
        </p:nvSpPr>
        <p:spPr bwMode="auto">
          <a:xfrm>
            <a:off x="407988" y="2063750"/>
            <a:ext cx="7126287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500">
                <a:latin typeface="Times New Roman" panose="02020603050405020304" pitchFamily="18" charset="0"/>
                <a:ea typeface="黑体" panose="02010609060101010101" pitchFamily="49" charset="-122"/>
              </a:rPr>
              <a:t>理由： 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(             ),</a:t>
            </a:r>
          </a:p>
          <a:p>
            <a:pPr>
              <a:spcBef>
                <a:spcPct val="50000"/>
              </a:spcBef>
            </a:pP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           ∴ ∠1=∠2</a:t>
            </a:r>
          </a:p>
          <a:p>
            <a:pPr>
              <a:spcBef>
                <a:spcPct val="50000"/>
              </a:spcBef>
            </a:pP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           (                                             ).</a:t>
            </a:r>
          </a:p>
          <a:p>
            <a:pPr>
              <a:spcBef>
                <a:spcPct val="50000"/>
              </a:spcBef>
            </a:pP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         ∵ 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(             ),</a:t>
            </a:r>
          </a:p>
          <a:p>
            <a:pPr>
              <a:spcBef>
                <a:spcPct val="50000"/>
              </a:spcBef>
            </a:pP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         ∵ ∠1=∠3 (                                             ),</a:t>
            </a:r>
          </a:p>
          <a:p>
            <a:pPr>
              <a:spcBef>
                <a:spcPct val="50000"/>
              </a:spcBef>
            </a:pP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         ∴∠2=∠3 (                  ).</a:t>
            </a:r>
          </a:p>
          <a:p>
            <a:pPr>
              <a:spcBef>
                <a:spcPct val="50000"/>
              </a:spcBef>
            </a:pP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</a:rPr>
              <a:t>           ∴</a:t>
            </a:r>
            <a:r>
              <a:rPr lang="en-US" altLang="zh-CN" sz="25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a∥c</a:t>
            </a:r>
            <a:r>
              <a:rPr lang="en-US" altLang="zh-CN" sz="25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(                                                ).</a:t>
            </a:r>
          </a:p>
        </p:txBody>
      </p:sp>
      <p:sp>
        <p:nvSpPr>
          <p:cNvPr id="1429526" name="文本框 31"/>
          <p:cNvSpPr txBox="1">
            <a:spLocks noChangeArrowheads="1"/>
          </p:cNvSpPr>
          <p:nvPr/>
        </p:nvSpPr>
        <p:spPr bwMode="auto">
          <a:xfrm>
            <a:off x="2830513" y="2063750"/>
            <a:ext cx="81756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1429527" name="文本框 32"/>
          <p:cNvSpPr txBox="1">
            <a:spLocks noChangeArrowheads="1"/>
          </p:cNvSpPr>
          <p:nvPr/>
        </p:nvSpPr>
        <p:spPr bwMode="auto">
          <a:xfrm>
            <a:off x="1535113" y="3246438"/>
            <a:ext cx="3675062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两直线平行，同位角相等</a:t>
            </a:r>
          </a:p>
        </p:txBody>
      </p:sp>
      <p:sp>
        <p:nvSpPr>
          <p:cNvPr id="1429528" name="文本框 33"/>
          <p:cNvSpPr txBox="1">
            <a:spLocks noChangeArrowheads="1"/>
          </p:cNvSpPr>
          <p:nvPr/>
        </p:nvSpPr>
        <p:spPr bwMode="auto">
          <a:xfrm>
            <a:off x="2663825" y="3802063"/>
            <a:ext cx="8175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1429529" name="文本框 35"/>
          <p:cNvSpPr txBox="1">
            <a:spLocks noChangeArrowheads="1"/>
          </p:cNvSpPr>
          <p:nvPr/>
        </p:nvSpPr>
        <p:spPr bwMode="auto">
          <a:xfrm>
            <a:off x="3014663" y="4375150"/>
            <a:ext cx="367506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两直线平行，同位角相等</a:t>
            </a:r>
          </a:p>
        </p:txBody>
      </p:sp>
      <p:sp>
        <p:nvSpPr>
          <p:cNvPr id="1429530" name="文本框 36"/>
          <p:cNvSpPr txBox="1">
            <a:spLocks noChangeArrowheads="1"/>
          </p:cNvSpPr>
          <p:nvPr/>
        </p:nvSpPr>
        <p:spPr bwMode="auto">
          <a:xfrm>
            <a:off x="3014663" y="4929188"/>
            <a:ext cx="145256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</a:p>
        </p:txBody>
      </p:sp>
      <p:sp>
        <p:nvSpPr>
          <p:cNvPr id="1429531" name="文本框 37"/>
          <p:cNvSpPr txBox="1">
            <a:spLocks noChangeArrowheads="1"/>
          </p:cNvSpPr>
          <p:nvPr/>
        </p:nvSpPr>
        <p:spPr bwMode="auto">
          <a:xfrm>
            <a:off x="2514600" y="5524500"/>
            <a:ext cx="36750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5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同位角相等，两直线平行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9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9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2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2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2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2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29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2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2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25" grpId="0"/>
      <p:bldP spid="1429525" grpId="1"/>
      <p:bldP spid="1429526" grpId="0"/>
      <p:bldP spid="1429527" grpId="0"/>
      <p:bldP spid="1429528" grpId="0"/>
      <p:bldP spid="1429529" grpId="0"/>
      <p:bldP spid="1429530" grpId="0"/>
      <p:bldP spid="14295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圆角矩形 31"/>
          <p:cNvSpPr>
            <a:spLocks noChangeArrowheads="1"/>
          </p:cNvSpPr>
          <p:nvPr/>
        </p:nvSpPr>
        <p:spPr bwMode="auto">
          <a:xfrm>
            <a:off x="508000" y="960438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430531" name="文本框 3"/>
          <p:cNvSpPr txBox="1">
            <a:spLocks noChangeArrowheads="1"/>
          </p:cNvSpPr>
          <p:nvPr/>
        </p:nvSpPr>
        <p:spPr bwMode="auto">
          <a:xfrm>
            <a:off x="508000" y="1885950"/>
            <a:ext cx="46101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平行于同一条直线的两直线平行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430532" name="Text Box 4"/>
          <p:cNvSpPr txBox="1">
            <a:spLocks noChangeArrowheads="1"/>
          </p:cNvSpPr>
          <p:nvPr/>
        </p:nvSpPr>
        <p:spPr bwMode="auto">
          <a:xfrm>
            <a:off x="568325" y="2998788"/>
            <a:ext cx="231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几何语言表达：</a:t>
            </a:r>
          </a:p>
        </p:txBody>
      </p:sp>
      <p:sp>
        <p:nvSpPr>
          <p:cNvPr id="1430533" name="Text Box 30"/>
          <p:cNvSpPr txBox="1">
            <a:spLocks noChangeArrowheads="1"/>
          </p:cNvSpPr>
          <p:nvPr/>
        </p:nvSpPr>
        <p:spPr bwMode="auto">
          <a:xfrm>
            <a:off x="568325" y="3535363"/>
            <a:ext cx="59483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sym typeface="微软雅黑" panose="020B0503020204020204" pitchFamily="34" charset="-122"/>
              </a:rPr>
              <a:t>∵</a:t>
            </a:r>
            <a:r>
              <a:rPr lang="en-US" altLang="zh-CN" sz="2400" i="1" dirty="0">
                <a:latin typeface="Times New Roman" panose="02020603050405020304" pitchFamily="18" charset="0"/>
              </a:rPr>
              <a:t>a // c</a:t>
            </a:r>
            <a:r>
              <a:rPr lang="en-US" altLang="zh-CN" sz="2400" dirty="0">
                <a:latin typeface="Times New Roman" panose="02020603050405020304" pitchFamily="18" charset="0"/>
              </a:rPr>
              <a:t> , </a:t>
            </a:r>
            <a:r>
              <a:rPr lang="en-US" altLang="zh-CN" sz="2400" i="1" dirty="0">
                <a:latin typeface="Times New Roman" panose="02020603050405020304" pitchFamily="18" charset="0"/>
              </a:rPr>
              <a:t>a // b </a:t>
            </a: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∴ </a:t>
            </a:r>
            <a:r>
              <a:rPr lang="en-US" altLang="zh-CN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c // b</a:t>
            </a: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平行于同一条直线的两直线平行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3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2" grpId="0"/>
      <p:bldP spid="1430533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554" name="Rectangle 15"/>
          <p:cNvSpPr>
            <a:spLocks noChangeArrowheads="1"/>
          </p:cNvSpPr>
          <p:nvPr/>
        </p:nvSpPr>
        <p:spPr bwMode="auto">
          <a:xfrm>
            <a:off x="550863" y="790575"/>
            <a:ext cx="831691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已知：如图，</a:t>
            </a:r>
            <a:r>
              <a:rPr lang="en-US" altLang="zh-CN" sz="2400">
                <a:latin typeface="Times New Roman" panose="02020603050405020304" pitchFamily="18" charset="0"/>
              </a:rPr>
              <a:t>AB//CD</a:t>
            </a:r>
            <a:r>
              <a:rPr lang="en-US" altLang="en-US" sz="2400">
                <a:latin typeface="Times New Roman" panose="02020603050405020304" pitchFamily="18" charset="0"/>
              </a:rPr>
              <a:t>，∠</a:t>
            </a:r>
            <a:r>
              <a:rPr lang="en-US" altLang="zh-CN" sz="2400">
                <a:latin typeface="Times New Roman" panose="02020603050405020304" pitchFamily="18" charset="0"/>
              </a:rPr>
              <a:t>A=100°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</a:rPr>
              <a:t> ∠C=110°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en-US" sz="2400">
                <a:latin typeface="Times New Roman" panose="02020603050405020304" pitchFamily="18" charset="0"/>
              </a:rPr>
              <a:t>∠</a:t>
            </a:r>
            <a:r>
              <a:rPr lang="en-US" altLang="zh-CN" sz="2400">
                <a:latin typeface="Times New Roman" panose="02020603050405020304" pitchFamily="18" charset="0"/>
              </a:rPr>
              <a:t>AEC</a:t>
            </a:r>
            <a:r>
              <a:rPr lang="en-US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的度数 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6" name="Group 22"/>
          <p:cNvGrpSpPr/>
          <p:nvPr/>
        </p:nvGrpSpPr>
        <p:grpSpPr bwMode="auto">
          <a:xfrm>
            <a:off x="5745163" y="1751013"/>
            <a:ext cx="2916237" cy="2365375"/>
            <a:chOff x="0" y="0"/>
            <a:chExt cx="1430" cy="948"/>
          </a:xfrm>
        </p:grpSpPr>
        <p:sp>
          <p:nvSpPr>
            <p:cNvPr id="18436" name="AutoShape 2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43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8437" name="Line 23"/>
            <p:cNvSpPr>
              <a:spLocks noChangeShapeType="1"/>
            </p:cNvSpPr>
            <p:nvPr/>
          </p:nvSpPr>
          <p:spPr bwMode="auto">
            <a:xfrm>
              <a:off x="445" y="211"/>
              <a:ext cx="812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8" name="Line 24"/>
            <p:cNvSpPr>
              <a:spLocks noChangeShapeType="1"/>
            </p:cNvSpPr>
            <p:nvPr/>
          </p:nvSpPr>
          <p:spPr bwMode="auto">
            <a:xfrm flipH="1">
              <a:off x="151" y="211"/>
              <a:ext cx="294" cy="29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Line 25"/>
            <p:cNvSpPr>
              <a:spLocks noChangeShapeType="1"/>
            </p:cNvSpPr>
            <p:nvPr/>
          </p:nvSpPr>
          <p:spPr bwMode="auto">
            <a:xfrm>
              <a:off x="151" y="504"/>
              <a:ext cx="229" cy="2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Line 26"/>
            <p:cNvSpPr>
              <a:spLocks noChangeShapeType="1"/>
            </p:cNvSpPr>
            <p:nvPr/>
          </p:nvSpPr>
          <p:spPr bwMode="auto">
            <a:xfrm>
              <a:off x="380" y="733"/>
              <a:ext cx="859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441" name="Group 30"/>
            <p:cNvGrpSpPr/>
            <p:nvPr/>
          </p:nvGrpSpPr>
          <p:grpSpPr bwMode="auto">
            <a:xfrm>
              <a:off x="57" y="493"/>
              <a:ext cx="106" cy="188"/>
              <a:chOff x="0" y="0"/>
              <a:chExt cx="106" cy="188"/>
            </a:xfrm>
          </p:grpSpPr>
          <p:sp>
            <p:nvSpPr>
              <p:cNvPr id="18442" name="Oval 27"/>
              <p:cNvSpPr>
                <a:spLocks noChangeArrowheads="1"/>
              </p:cNvSpPr>
              <p:nvPr/>
            </p:nvSpPr>
            <p:spPr bwMode="auto">
              <a:xfrm>
                <a:off x="82" y="0"/>
                <a:ext cx="24" cy="23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3" name="Rectangle 28"/>
              <p:cNvSpPr>
                <a:spLocks noChangeArrowheads="1"/>
              </p:cNvSpPr>
              <p:nvPr/>
            </p:nvSpPr>
            <p:spPr bwMode="auto">
              <a:xfrm>
                <a:off x="0" y="41"/>
                <a:ext cx="1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4" name="Rectangle 29"/>
              <p:cNvSpPr>
                <a:spLocks noChangeArrowheads="1"/>
              </p:cNvSpPr>
              <p:nvPr/>
            </p:nvSpPr>
            <p:spPr bwMode="auto">
              <a:xfrm>
                <a:off x="0" y="41"/>
                <a:ext cx="91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</a:t>
                </a:r>
                <a:endPara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445" name="Group 34"/>
            <p:cNvGrpSpPr/>
            <p:nvPr/>
          </p:nvGrpSpPr>
          <p:grpSpPr bwMode="auto">
            <a:xfrm>
              <a:off x="339" y="58"/>
              <a:ext cx="118" cy="164"/>
              <a:chOff x="0" y="0"/>
              <a:chExt cx="118" cy="164"/>
            </a:xfrm>
          </p:grpSpPr>
          <p:sp>
            <p:nvSpPr>
              <p:cNvPr id="18446" name="Oval 31"/>
              <p:cNvSpPr>
                <a:spLocks noChangeArrowheads="1"/>
              </p:cNvSpPr>
              <p:nvPr/>
            </p:nvSpPr>
            <p:spPr bwMode="auto">
              <a:xfrm>
                <a:off x="94" y="141"/>
                <a:ext cx="24" cy="2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7" name="Rectangle 3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8" name="Rectangle 3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449" name="Group 38"/>
            <p:cNvGrpSpPr/>
            <p:nvPr/>
          </p:nvGrpSpPr>
          <p:grpSpPr bwMode="auto">
            <a:xfrm>
              <a:off x="1245" y="58"/>
              <a:ext cx="129" cy="164"/>
              <a:chOff x="0" y="0"/>
              <a:chExt cx="129" cy="164"/>
            </a:xfrm>
          </p:grpSpPr>
          <p:sp>
            <p:nvSpPr>
              <p:cNvPr id="18450" name="Oval 35"/>
              <p:cNvSpPr>
                <a:spLocks noChangeArrowheads="1"/>
              </p:cNvSpPr>
              <p:nvPr/>
            </p:nvSpPr>
            <p:spPr bwMode="auto">
              <a:xfrm>
                <a:off x="0" y="141"/>
                <a:ext cx="24" cy="2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1" name="Rectangle 36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1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2" name="Rectangle 37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100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  <a:endPara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453" name="Group 42"/>
            <p:cNvGrpSpPr/>
            <p:nvPr/>
          </p:nvGrpSpPr>
          <p:grpSpPr bwMode="auto">
            <a:xfrm>
              <a:off x="368" y="722"/>
              <a:ext cx="159" cy="188"/>
              <a:chOff x="0" y="0"/>
              <a:chExt cx="159" cy="188"/>
            </a:xfrm>
          </p:grpSpPr>
          <p:sp>
            <p:nvSpPr>
              <p:cNvPr id="18454" name="Oval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" cy="2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5" name="Rectangle 40"/>
              <p:cNvSpPr>
                <a:spLocks noChangeArrowheads="1"/>
              </p:cNvSpPr>
              <p:nvPr/>
            </p:nvSpPr>
            <p:spPr bwMode="auto">
              <a:xfrm>
                <a:off x="59" y="41"/>
                <a:ext cx="1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6" name="Rectangle 41"/>
              <p:cNvSpPr>
                <a:spLocks noChangeArrowheads="1"/>
              </p:cNvSpPr>
              <p:nvPr/>
            </p:nvSpPr>
            <p:spPr bwMode="auto">
              <a:xfrm>
                <a:off x="59" y="41"/>
                <a:ext cx="100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  <a:ea typeface="SimSun-ExtB" panose="02010609060101010101" pitchFamily="49" charset="-122"/>
                  </a:rPr>
                  <a:t>C</a:t>
                </a:r>
              </a:p>
            </p:txBody>
          </p:sp>
        </p:grpSp>
        <p:grpSp>
          <p:nvGrpSpPr>
            <p:cNvPr id="18457" name="Group 46"/>
            <p:cNvGrpSpPr/>
            <p:nvPr/>
          </p:nvGrpSpPr>
          <p:grpSpPr bwMode="auto">
            <a:xfrm>
              <a:off x="1227" y="722"/>
              <a:ext cx="167" cy="188"/>
              <a:chOff x="0" y="0"/>
              <a:chExt cx="167" cy="188"/>
            </a:xfrm>
          </p:grpSpPr>
          <p:sp>
            <p:nvSpPr>
              <p:cNvPr id="18458" name="Oval 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" cy="2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9" name="Rectangle 44"/>
              <p:cNvSpPr>
                <a:spLocks noChangeArrowheads="1"/>
              </p:cNvSpPr>
              <p:nvPr/>
            </p:nvSpPr>
            <p:spPr bwMode="auto">
              <a:xfrm>
                <a:off x="59" y="41"/>
                <a:ext cx="1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60" name="Rectangle 45"/>
              <p:cNvSpPr>
                <a:spLocks noChangeArrowheads="1"/>
              </p:cNvSpPr>
              <p:nvPr/>
            </p:nvSpPr>
            <p:spPr bwMode="auto">
              <a:xfrm>
                <a:off x="59" y="41"/>
                <a:ext cx="108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  <a:endPara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 bwMode="auto">
          <a:xfrm>
            <a:off x="550863" y="2092325"/>
            <a:ext cx="5311775" cy="2352675"/>
            <a:chOff x="126" y="4274"/>
            <a:chExt cx="9353" cy="3705"/>
          </a:xfrm>
        </p:grpSpPr>
        <p:sp>
          <p:nvSpPr>
            <p:cNvPr id="18462" name="文本框 33"/>
            <p:cNvSpPr txBox="1">
              <a:spLocks noChangeArrowheads="1"/>
            </p:cNvSpPr>
            <p:nvPr/>
          </p:nvSpPr>
          <p:spPr bwMode="auto">
            <a:xfrm>
              <a:off x="126" y="4955"/>
              <a:ext cx="9353" cy="3024"/>
            </a:xfrm>
            <a:prstGeom prst="rect">
              <a:avLst/>
            </a:prstGeom>
            <a:solidFill>
              <a:srgbClr val="D6F5F5"/>
            </a:solidFill>
            <a:ln w="28575">
              <a:solidFill>
                <a:srgbClr val="0070C0"/>
              </a:solidFill>
              <a:rou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                          </a:t>
              </a:r>
            </a:p>
            <a:p>
              <a:pPr>
                <a:lnSpc>
                  <a:spcPct val="150000"/>
                </a:lnSpc>
              </a:pPr>
              <a:endParaRPr lang="en-US" altLang="zh-CN" sz="20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20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20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  <p:cxnSp>
          <p:nvCxnSpPr>
            <p:cNvPr id="18463" name="直接连接符 35"/>
            <p:cNvCxnSpPr>
              <a:cxnSpLocks noChangeShapeType="1"/>
            </p:cNvCxnSpPr>
            <p:nvPr/>
          </p:nvCxnSpPr>
          <p:spPr bwMode="auto">
            <a:xfrm flipH="1">
              <a:off x="3745" y="4363"/>
              <a:ext cx="519" cy="597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4" name="直接连接符 36"/>
            <p:cNvCxnSpPr>
              <a:cxnSpLocks noChangeShapeType="1"/>
            </p:cNvCxnSpPr>
            <p:nvPr/>
          </p:nvCxnSpPr>
          <p:spPr bwMode="auto">
            <a:xfrm>
              <a:off x="4284" y="4349"/>
              <a:ext cx="535" cy="597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5" name="椭圆 34"/>
            <p:cNvSpPr>
              <a:spLocks noChangeArrowheads="1"/>
            </p:cNvSpPr>
            <p:nvPr/>
          </p:nvSpPr>
          <p:spPr bwMode="auto">
            <a:xfrm>
              <a:off x="4204" y="4274"/>
              <a:ext cx="120" cy="1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431586" name="Rectangle 54"/>
          <p:cNvSpPr>
            <a:spLocks noChangeArrowheads="1"/>
          </p:cNvSpPr>
          <p:nvPr/>
        </p:nvSpPr>
        <p:spPr bwMode="auto">
          <a:xfrm>
            <a:off x="6448425" y="2570163"/>
            <a:ext cx="2000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>
            <a:off x="6096000" y="3001963"/>
            <a:ext cx="23764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1588" name="文本框 6"/>
          <p:cNvSpPr txBox="1">
            <a:spLocks noChangeArrowheads="1"/>
          </p:cNvSpPr>
          <p:nvPr/>
        </p:nvSpPr>
        <p:spPr bwMode="auto">
          <a:xfrm>
            <a:off x="8566150" y="2786063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9" name="任意多边形 8"/>
          <p:cNvSpPr>
            <a:spLocks noChangeArrowheads="1"/>
          </p:cNvSpPr>
          <p:nvPr/>
        </p:nvSpPr>
        <p:spPr bwMode="auto">
          <a:xfrm rot="1440000">
            <a:off x="6211888" y="2838450"/>
            <a:ext cx="144462" cy="144463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1590" name="文本框 9"/>
          <p:cNvSpPr txBox="1">
            <a:spLocks noChangeArrowheads="1"/>
          </p:cNvSpPr>
          <p:nvPr/>
        </p:nvSpPr>
        <p:spPr bwMode="auto">
          <a:xfrm>
            <a:off x="550863" y="2609850"/>
            <a:ext cx="290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分析：</a:t>
            </a:r>
            <a:r>
              <a:rPr lang="en-US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过点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</a:t>
            </a:r>
            <a:r>
              <a:rPr lang="en-US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作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EF//AB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1431591" name="文本框 10"/>
          <p:cNvSpPr txBox="1">
            <a:spLocks noChangeArrowheads="1"/>
          </p:cNvSpPr>
          <p:nvPr/>
        </p:nvSpPr>
        <p:spPr bwMode="auto">
          <a:xfrm>
            <a:off x="538163" y="2506663"/>
            <a:ext cx="543718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                         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则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∠1+∠A=180°.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由</a:t>
            </a:r>
            <a:r>
              <a:rPr lang="en-US" altLang="zh-CN" sz="2000">
                <a:latin typeface="Times New Roman" panose="02020603050405020304" pitchFamily="18" charset="0"/>
                <a:sym typeface="宋体" panose="02010600030101010101" pitchFamily="2" charset="-122"/>
              </a:rPr>
              <a:t>AB//CD</a:t>
            </a:r>
            <a:r>
              <a:rPr lang="en-US" altLang="en-US" sz="2000">
                <a:latin typeface="Times New Roman" panose="02020603050405020304" pitchFamily="18" charset="0"/>
                <a:sym typeface="宋体" panose="02010600030101010101" pitchFamily="2" charset="-122"/>
              </a:rPr>
              <a:t>，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得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</a:t>
            </a:r>
            <a:r>
              <a:rPr lang="en-US" altLang="zh-CN" sz="2000">
                <a:latin typeface="Times New Roman" panose="02020603050405020304" pitchFamily="18" charset="0"/>
                <a:sym typeface="宋体" panose="02010600030101010101" pitchFamily="2" charset="-122"/>
              </a:rPr>
              <a:t>//CD</a:t>
            </a:r>
            <a:r>
              <a:rPr lang="zh-CN" altLang="en-US" sz="2000">
                <a:latin typeface="Times New Roman" panose="02020603050405020304" pitchFamily="18" charset="0"/>
                <a:sym typeface="宋体" panose="02010600030101010101" pitchFamily="2" charset="-122"/>
              </a:rPr>
              <a:t>，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则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∠C+∠FEC=180°.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由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∠A=100°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sym typeface="宋体" panose="02010600030101010101" pitchFamily="2" charset="-122"/>
              </a:rPr>
              <a:t> ∠C=110°</a:t>
            </a:r>
            <a:r>
              <a:rPr lang="zh-CN" altLang="en-US" sz="2000">
                <a:latin typeface="Times New Roman" panose="02020603050405020304" pitchFamily="18" charset="0"/>
                <a:sym typeface="宋体" panose="02010600030101010101" pitchFamily="2" charset="-122"/>
              </a:rPr>
              <a:t>，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可求得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∠1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∠FEC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的度数，根据角的和差，可求得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∠AEC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的度数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0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3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3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31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31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31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86" grpId="0" bldLvl="0"/>
      <p:bldP spid="6" grpId="0" animBg="1"/>
      <p:bldP spid="1431588" grpId="0" bldLvl="0"/>
      <p:bldP spid="1431590" grpId="0"/>
      <p:bldP spid="14315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Rectangle 3"/>
          <p:cNvSpPr txBox="1">
            <a:spLocks noChangeArrowheads="1"/>
          </p:cNvSpPr>
          <p:nvPr/>
        </p:nvSpPr>
        <p:spPr bwMode="auto">
          <a:xfrm>
            <a:off x="784225" y="728663"/>
            <a:ext cx="6429375" cy="564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解：过点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EF//AB.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∵AB//CD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EF//AB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∴EF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//CD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(平行于同一直线的两直线平行）.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A+∠1=180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C+∠FEC=180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(两直线平行，同旁内角互补）.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又∵∠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A=100°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C=110°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 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∴∠1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∠A=80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∠FEC=180°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∠C=70 °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等式的性质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∴∠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AEC=∠1+∠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FEC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80° +70° = 150°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2578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>
                                            <p:txEl>
                                              <p:charRg st="13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2578">
                                            <p:txEl>
                                              <p:charRg st="13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>
                                            <p:txEl>
                                              <p:charRg st="32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2578">
                                            <p:txEl>
                                              <p:charRg st="32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>
                                            <p:txEl>
                                              <p:charRg st="62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2578">
                                            <p:txEl>
                                              <p:charRg st="62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2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>
                                            <p:txEl>
                                              <p:charRg st="103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2578">
                                            <p:txEl>
                                              <p:charRg st="103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>
                                            <p:txEl>
                                              <p:charRg st="127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2578">
                                            <p:txEl>
                                              <p:charRg st="127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2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>
                                            <p:txEl>
                                              <p:charRg st="166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32578">
                                            <p:txEl>
                                              <p:charRg st="166" end="2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80"/>
          <p:cNvSpPr>
            <a:spLocks noChangeArrowheads="1"/>
          </p:cNvSpPr>
          <p:nvPr/>
        </p:nvSpPr>
        <p:spPr bwMode="auto">
          <a:xfrm>
            <a:off x="6861175" y="839788"/>
            <a:ext cx="1816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3200">
              <a:solidFill>
                <a:srgbClr val="228B8B"/>
              </a:solidFill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349250" y="1068388"/>
            <a:ext cx="3916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1.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下列推理正确的是（ </a:t>
            </a: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）</a:t>
            </a:r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349250" y="1473200"/>
            <a:ext cx="680878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A.∵</a:t>
            </a:r>
            <a:r>
              <a:rPr lang="en-US" altLang="zh-CN" sz="2400" i="1">
                <a:latin typeface="Times New Roman" panose="02020603050405020304" pitchFamily="18" charset="0"/>
              </a:rPr>
              <a:t>a // d</a:t>
            </a:r>
            <a:r>
              <a:rPr lang="en-US" altLang="zh-CN" sz="2400">
                <a:latin typeface="Times New Roman" panose="02020603050405020304" pitchFamily="18" charset="0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</a:rPr>
              <a:t>b // c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</a:rPr>
              <a:t>∴</a:t>
            </a:r>
            <a:r>
              <a:rPr lang="en-US" altLang="zh-CN" sz="2400" i="1">
                <a:latin typeface="Times New Roman" panose="02020603050405020304" pitchFamily="18" charset="0"/>
              </a:rPr>
              <a:t>c // d</a:t>
            </a:r>
            <a:r>
              <a:rPr lang="en-US" altLang="zh-CN" sz="2400">
                <a:latin typeface="Times New Roman" panose="02020603050405020304" pitchFamily="18" charset="0"/>
              </a:rPr>
              <a:t>     B.</a:t>
            </a:r>
            <a:r>
              <a:rPr lang="en-US" altLang="zh-CN" sz="2400">
                <a:latin typeface="Times New Roman" panose="02020603050405020304" pitchFamily="18" charset="0"/>
                <a:sym typeface="宋体" panose="02010600030101010101" pitchFamily="2" charset="-122"/>
              </a:rPr>
              <a:t>∵</a:t>
            </a:r>
            <a:r>
              <a:rPr lang="en-US" altLang="zh-CN" sz="2400" i="1">
                <a:latin typeface="Times New Roman" panose="02020603050405020304" pitchFamily="18" charset="0"/>
                <a:ea typeface="叶根友毛笔行书2.0版" charset="-122"/>
              </a:rPr>
              <a:t>a // c</a:t>
            </a:r>
            <a:r>
              <a:rPr lang="en-US" altLang="zh-CN" sz="2400">
                <a:latin typeface="Times New Roman" panose="02020603050405020304" pitchFamily="18" charset="0"/>
                <a:ea typeface="叶根友毛笔行书2.0版" charset="-122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  <a:ea typeface="叶根友毛笔行书2.0版" charset="-122"/>
              </a:rPr>
              <a:t>b // 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sym typeface="宋体" panose="02010600030101010101" pitchFamily="2" charset="-122"/>
              </a:rPr>
              <a:t>∴</a:t>
            </a:r>
            <a:r>
              <a:rPr lang="en-US" altLang="zh-CN" sz="2400" i="1">
                <a:latin typeface="Times New Roman" panose="02020603050405020304" pitchFamily="18" charset="0"/>
              </a:rPr>
              <a:t>c // d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C.</a:t>
            </a:r>
            <a:r>
              <a:rPr lang="en-US" altLang="zh-CN" sz="2400">
                <a:latin typeface="Times New Roman" panose="02020603050405020304" pitchFamily="18" charset="0"/>
                <a:sym typeface="宋体" panose="02010600030101010101" pitchFamily="2" charset="-122"/>
              </a:rPr>
              <a:t>∵</a:t>
            </a:r>
            <a:r>
              <a:rPr lang="en-US" altLang="zh-CN" sz="2400" i="1">
                <a:latin typeface="Times New Roman" panose="02020603050405020304" pitchFamily="18" charset="0"/>
              </a:rPr>
              <a:t>a // b</a:t>
            </a:r>
            <a:r>
              <a:rPr lang="en-US" altLang="zh-CN" sz="2400">
                <a:latin typeface="Times New Roman" panose="02020603050405020304" pitchFamily="18" charset="0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</a:rPr>
              <a:t>a // c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sym typeface="宋体" panose="02010600030101010101" pitchFamily="2" charset="-122"/>
              </a:rPr>
              <a:t>∴</a:t>
            </a:r>
            <a:r>
              <a:rPr lang="en-US" altLang="zh-CN" sz="2400" i="1">
                <a:latin typeface="Times New Roman" panose="02020603050405020304" pitchFamily="18" charset="0"/>
              </a:rPr>
              <a:t>b // c</a:t>
            </a:r>
            <a:r>
              <a:rPr lang="en-US" altLang="zh-CN" sz="2400">
                <a:latin typeface="Times New Roman" panose="02020603050405020304" pitchFamily="18" charset="0"/>
              </a:rPr>
              <a:t>     D.</a:t>
            </a:r>
            <a:r>
              <a:rPr lang="en-US" altLang="zh-CN" sz="2400">
                <a:latin typeface="Times New Roman" panose="02020603050405020304" pitchFamily="18" charset="0"/>
                <a:sym typeface="宋体" panose="02010600030101010101" pitchFamily="2" charset="-122"/>
              </a:rPr>
              <a:t>∵</a:t>
            </a:r>
            <a:r>
              <a:rPr lang="en-US" altLang="zh-CN" sz="2400" i="1">
                <a:latin typeface="Times New Roman" panose="02020603050405020304" pitchFamily="18" charset="0"/>
              </a:rPr>
              <a:t>a // b</a:t>
            </a:r>
            <a:r>
              <a:rPr lang="en-US" altLang="zh-CN" sz="2400">
                <a:latin typeface="Times New Roman" panose="02020603050405020304" pitchFamily="18" charset="0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</a:rPr>
              <a:t>c // d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sym typeface="宋体" panose="02010600030101010101" pitchFamily="2" charset="-122"/>
              </a:rPr>
              <a:t>∴</a:t>
            </a:r>
            <a:r>
              <a:rPr lang="en-US" altLang="zh-CN" sz="2400" i="1">
                <a:latin typeface="Times New Roman" panose="02020603050405020304" pitchFamily="18" charset="0"/>
              </a:rPr>
              <a:t>a // c</a:t>
            </a:r>
            <a:endParaRPr lang="en-US" altLang="zh-CN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605" name="Text Box 9"/>
          <p:cNvSpPr txBox="1">
            <a:spLocks noChangeArrowheads="1"/>
          </p:cNvSpPr>
          <p:nvPr/>
        </p:nvSpPr>
        <p:spPr bwMode="auto">
          <a:xfrm>
            <a:off x="3409950" y="1068388"/>
            <a:ext cx="38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0486" name="文本框 1"/>
          <p:cNvSpPr txBox="1">
            <a:spLocks noChangeArrowheads="1"/>
          </p:cNvSpPr>
          <p:nvPr/>
        </p:nvSpPr>
        <p:spPr bwMode="auto">
          <a:xfrm>
            <a:off x="349250" y="2663825"/>
            <a:ext cx="67405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a,b,c,d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的位置如图，如果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∠1=100°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∠2=100°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∠3=125°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，那么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等于（　　）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A.80°         B.65°     C.60°             D.55° </a:t>
            </a:r>
          </a:p>
        </p:txBody>
      </p:sp>
      <p:pic>
        <p:nvPicPr>
          <p:cNvPr id="20487" name="图片 2" descr="}NZ%O4(F3T7WT3LV[}4C]$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62750" y="2170113"/>
            <a:ext cx="2074863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文本框 3"/>
          <p:cNvSpPr txBox="1">
            <a:spLocks noChangeArrowheads="1"/>
          </p:cNvSpPr>
          <p:nvPr/>
        </p:nvSpPr>
        <p:spPr bwMode="auto">
          <a:xfrm>
            <a:off x="349250" y="4562475"/>
            <a:ext cx="589121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BD⊥AB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BD⊥CD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的度数是（　　）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A.50°     B.40°     C.60°     D.45° </a:t>
            </a:r>
          </a:p>
        </p:txBody>
      </p:sp>
      <p:pic>
        <p:nvPicPr>
          <p:cNvPr id="20489" name="图片 4" descr="A~1@{VAUQ@@N%M@2MQJNH%B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62700" y="4171950"/>
            <a:ext cx="23479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10" name="Text Box 9"/>
          <p:cNvSpPr txBox="1">
            <a:spLocks noChangeArrowheads="1"/>
          </p:cNvSpPr>
          <p:nvPr/>
        </p:nvSpPr>
        <p:spPr bwMode="auto">
          <a:xfrm>
            <a:off x="5761038" y="3379788"/>
            <a:ext cx="38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433611" name="Text Box 9"/>
          <p:cNvSpPr txBox="1">
            <a:spLocks noChangeArrowheads="1"/>
          </p:cNvSpPr>
          <p:nvPr/>
        </p:nvSpPr>
        <p:spPr bwMode="auto">
          <a:xfrm>
            <a:off x="1443038" y="5278438"/>
            <a:ext cx="461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3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3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43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43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33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33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05" grpId="0"/>
      <p:bldP spid="1433610" grpId="0"/>
      <p:bldP spid="14336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0675" y="831850"/>
            <a:ext cx="74898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AB∥DE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，试问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∠BCE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有什么关系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请完成填空：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31800" y="2066925"/>
            <a:ext cx="8316913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解：过点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CF∥AB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则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__________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                          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∵AB∥DE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AB∥CF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∴____________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                                  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∴∠E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∠____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　　　　　　　　　　　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∴∠B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），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即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∠BCE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1434628" name="Text Box 4"/>
          <p:cNvSpPr txBox="1">
            <a:spLocks noChangeArrowheads="1"/>
          </p:cNvSpPr>
          <p:nvPr/>
        </p:nvSpPr>
        <p:spPr bwMode="auto">
          <a:xfrm>
            <a:off x="976313" y="380682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CF∥DE</a:t>
            </a:r>
          </a:p>
        </p:txBody>
      </p:sp>
      <p:sp>
        <p:nvSpPr>
          <p:cNvPr id="1434629" name="Text Box 5"/>
          <p:cNvSpPr txBox="1">
            <a:spLocks noChangeArrowheads="1"/>
          </p:cNvSpPr>
          <p:nvPr/>
        </p:nvSpPr>
        <p:spPr bwMode="auto">
          <a:xfrm>
            <a:off x="2740025" y="3878263"/>
            <a:ext cx="456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平行于同一直线的两条直线平行</a:t>
            </a:r>
          </a:p>
        </p:txBody>
      </p:sp>
      <p:sp>
        <p:nvSpPr>
          <p:cNvPr id="1434630" name="Text Box 6"/>
          <p:cNvSpPr txBox="1">
            <a:spLocks noChangeArrowheads="1"/>
          </p:cNvSpPr>
          <p:nvPr/>
        </p:nvSpPr>
        <p:spPr bwMode="auto">
          <a:xfrm>
            <a:off x="1997075" y="43989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434631" name="Text Box 7"/>
          <p:cNvSpPr txBox="1">
            <a:spLocks noChangeArrowheads="1"/>
          </p:cNvSpPr>
          <p:nvPr/>
        </p:nvSpPr>
        <p:spPr bwMode="auto">
          <a:xfrm>
            <a:off x="2740025" y="4398963"/>
            <a:ext cx="353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两直线平行，内错角相等</a:t>
            </a:r>
          </a:p>
        </p:txBody>
      </p:sp>
      <p:sp>
        <p:nvSpPr>
          <p:cNvPr id="1434632" name="Text Box 8"/>
          <p:cNvSpPr txBox="1">
            <a:spLocks noChangeArrowheads="1"/>
          </p:cNvSpPr>
          <p:nvPr/>
        </p:nvSpPr>
        <p:spPr bwMode="auto">
          <a:xfrm>
            <a:off x="873125" y="2714625"/>
            <a:ext cx="1373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∠B=∠1</a:t>
            </a:r>
          </a:p>
        </p:txBody>
      </p:sp>
      <p:sp>
        <p:nvSpPr>
          <p:cNvPr id="1434633" name="Text Box 9"/>
          <p:cNvSpPr txBox="1">
            <a:spLocks noChangeArrowheads="1"/>
          </p:cNvSpPr>
          <p:nvPr/>
        </p:nvSpPr>
        <p:spPr bwMode="auto">
          <a:xfrm>
            <a:off x="2916238" y="2736850"/>
            <a:ext cx="3643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两直线平行，内错角相等</a:t>
            </a:r>
          </a:p>
        </p:txBody>
      </p:sp>
      <p:grpSp>
        <p:nvGrpSpPr>
          <p:cNvPr id="21514" name="组合 15385"/>
          <p:cNvGrpSpPr/>
          <p:nvPr/>
        </p:nvGrpSpPr>
        <p:grpSpPr bwMode="auto">
          <a:xfrm>
            <a:off x="5292725" y="1778000"/>
            <a:ext cx="4140200" cy="1971675"/>
            <a:chOff x="0" y="0"/>
            <a:chExt cx="6520" cy="3103"/>
          </a:xfrm>
        </p:grpSpPr>
        <p:sp>
          <p:nvSpPr>
            <p:cNvPr id="21515" name="Line 10"/>
            <p:cNvSpPr>
              <a:spLocks noChangeShapeType="1"/>
            </p:cNvSpPr>
            <p:nvPr/>
          </p:nvSpPr>
          <p:spPr bwMode="auto">
            <a:xfrm>
              <a:off x="795" y="455"/>
              <a:ext cx="38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Line 11"/>
            <p:cNvSpPr>
              <a:spLocks noChangeShapeType="1"/>
            </p:cNvSpPr>
            <p:nvPr/>
          </p:nvSpPr>
          <p:spPr bwMode="auto">
            <a:xfrm flipH="1">
              <a:off x="3515" y="455"/>
              <a:ext cx="1135" cy="10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Line 12"/>
            <p:cNvSpPr>
              <a:spLocks noChangeShapeType="1"/>
            </p:cNvSpPr>
            <p:nvPr/>
          </p:nvSpPr>
          <p:spPr bwMode="auto">
            <a:xfrm>
              <a:off x="3515" y="1475"/>
              <a:ext cx="1362" cy="10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Line 13"/>
            <p:cNvSpPr>
              <a:spLocks noChangeShapeType="1"/>
            </p:cNvSpPr>
            <p:nvPr/>
          </p:nvSpPr>
          <p:spPr bwMode="auto">
            <a:xfrm flipH="1">
              <a:off x="1020" y="2495"/>
              <a:ext cx="38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Text Box 14"/>
            <p:cNvSpPr txBox="1">
              <a:spLocks noChangeArrowheads="1"/>
            </p:cNvSpPr>
            <p:nvPr/>
          </p:nvSpPr>
          <p:spPr bwMode="auto">
            <a:xfrm>
              <a:off x="0" y="113"/>
              <a:ext cx="6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1520" name="Text Box 15"/>
            <p:cNvSpPr txBox="1">
              <a:spLocks noChangeArrowheads="1"/>
            </p:cNvSpPr>
            <p:nvPr/>
          </p:nvSpPr>
          <p:spPr bwMode="auto">
            <a:xfrm>
              <a:off x="4762" y="0"/>
              <a:ext cx="6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1521" name="Text Box 16"/>
            <p:cNvSpPr txBox="1">
              <a:spLocks noChangeArrowheads="1"/>
            </p:cNvSpPr>
            <p:nvPr/>
          </p:nvSpPr>
          <p:spPr bwMode="auto">
            <a:xfrm>
              <a:off x="2722" y="1135"/>
              <a:ext cx="5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1522" name="Text Box 17"/>
            <p:cNvSpPr txBox="1">
              <a:spLocks noChangeArrowheads="1"/>
            </p:cNvSpPr>
            <p:nvPr/>
          </p:nvSpPr>
          <p:spPr bwMode="auto">
            <a:xfrm>
              <a:off x="680" y="2383"/>
              <a:ext cx="68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1523" name="Text Box 18"/>
            <p:cNvSpPr txBox="1">
              <a:spLocks noChangeArrowheads="1"/>
            </p:cNvSpPr>
            <p:nvPr/>
          </p:nvSpPr>
          <p:spPr bwMode="auto">
            <a:xfrm>
              <a:off x="4650" y="2268"/>
              <a:ext cx="10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21524" name="Line 19"/>
            <p:cNvSpPr>
              <a:spLocks noChangeShapeType="1"/>
            </p:cNvSpPr>
            <p:nvPr/>
          </p:nvSpPr>
          <p:spPr bwMode="auto">
            <a:xfrm>
              <a:off x="3515" y="1475"/>
              <a:ext cx="238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5" name="Arc 20"/>
            <p:cNvSpPr>
              <a:spLocks noChangeArrowheads="1"/>
            </p:cNvSpPr>
            <p:nvPr/>
          </p:nvSpPr>
          <p:spPr bwMode="auto">
            <a:xfrm>
              <a:off x="3970" y="1135"/>
              <a:ext cx="112" cy="3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6" name="Arc 21"/>
            <p:cNvSpPr>
              <a:spLocks noChangeArrowheads="1"/>
            </p:cNvSpPr>
            <p:nvPr/>
          </p:nvSpPr>
          <p:spPr bwMode="auto">
            <a:xfrm>
              <a:off x="4082" y="1475"/>
              <a:ext cx="113" cy="455"/>
            </a:xfrm>
            <a:custGeom>
              <a:avLst/>
              <a:gdLst>
                <a:gd name="T0" fmla="*/ -1 w 21600"/>
                <a:gd name="T1" fmla="*/ 0 h 41479"/>
                <a:gd name="T2" fmla="*/ 21600 w 21600"/>
                <a:gd name="T3" fmla="*/ 21600 h 41479"/>
                <a:gd name="T4" fmla="*/ 8448 w 21600"/>
                <a:gd name="T5" fmla="*/ 41479 h 41479"/>
                <a:gd name="T6" fmla="*/ -1 w 21600"/>
                <a:gd name="T7" fmla="*/ 0 h 41479"/>
                <a:gd name="T8" fmla="*/ 21600 w 21600"/>
                <a:gd name="T9" fmla="*/ 21600 h 41479"/>
                <a:gd name="T10" fmla="*/ 8448 w 21600"/>
                <a:gd name="T11" fmla="*/ 41479 h 41479"/>
                <a:gd name="T12" fmla="*/ 0 w 21600"/>
                <a:gd name="T13" fmla="*/ 21600 h 41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41479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264"/>
                    <a:pt x="16422" y="38090"/>
                    <a:pt x="8448" y="41479"/>
                  </a:cubicBezTo>
                </a:path>
                <a:path w="21600" h="41479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264"/>
                    <a:pt x="16422" y="38090"/>
                    <a:pt x="8448" y="4147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7" name="Text Box 22"/>
            <p:cNvSpPr txBox="1">
              <a:spLocks noChangeArrowheads="1"/>
            </p:cNvSpPr>
            <p:nvPr/>
          </p:nvSpPr>
          <p:spPr bwMode="auto">
            <a:xfrm>
              <a:off x="3967" y="913"/>
              <a:ext cx="45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21528" name="Text Box 23"/>
            <p:cNvSpPr txBox="1">
              <a:spLocks noChangeArrowheads="1"/>
            </p:cNvSpPr>
            <p:nvPr/>
          </p:nvSpPr>
          <p:spPr bwMode="auto">
            <a:xfrm>
              <a:off x="4197" y="1475"/>
              <a:ext cx="3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21529" name="Text Box 24"/>
            <p:cNvSpPr txBox="1">
              <a:spLocks noChangeArrowheads="1"/>
            </p:cNvSpPr>
            <p:nvPr/>
          </p:nvSpPr>
          <p:spPr bwMode="auto">
            <a:xfrm>
              <a:off x="5670" y="1020"/>
              <a:ext cx="85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</p:grpSp>
      <p:sp>
        <p:nvSpPr>
          <p:cNvPr id="1434650" name="文本框 11"/>
          <p:cNvSpPr txBox="1">
            <a:spLocks noChangeArrowheads="1"/>
          </p:cNvSpPr>
          <p:nvPr/>
        </p:nvSpPr>
        <p:spPr bwMode="auto">
          <a:xfrm>
            <a:off x="3884613" y="4949825"/>
            <a:ext cx="170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等式的性质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3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4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28" grpId="0"/>
      <p:bldP spid="1434629" grpId="0"/>
      <p:bldP spid="1434630" grpId="0"/>
      <p:bldP spid="1434631" grpId="0"/>
      <p:bldP spid="1434632" grpId="0"/>
      <p:bldP spid="1434633" grpId="0"/>
      <p:bldP spid="14346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9"/>
          <p:cNvSpPr txBox="1">
            <a:spLocks noChangeArrowheads="1"/>
          </p:cNvSpPr>
          <p:nvPr/>
        </p:nvSpPr>
        <p:spPr bwMode="auto">
          <a:xfrm>
            <a:off x="473075" y="874713"/>
            <a:ext cx="73660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已知：如图，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AD⊥BC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EG⊥BC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∠E=∠3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，试问：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∠BAC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的平分线吗？若是，请说明理由．</a:t>
            </a:r>
          </a:p>
        </p:txBody>
      </p:sp>
      <p:sp>
        <p:nvSpPr>
          <p:cNvPr id="1435651" name="文本框 10"/>
          <p:cNvSpPr txBox="1">
            <a:spLocks noChangeArrowheads="1"/>
          </p:cNvSpPr>
          <p:nvPr/>
        </p:nvSpPr>
        <p:spPr bwMode="auto">
          <a:xfrm>
            <a:off x="623888" y="2659063"/>
            <a:ext cx="6434137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解：是．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∵AD⊥BC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EG⊥BC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（已知），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∴∠4=∠5=90°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（垂直的定义）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∴AD∥EG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（同位角相等，两直线平行）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∴∠1=∠E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（两直线平行，同位角相等），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∠2=∠3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（两直线平行，内错角相等）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∵∠E=∠3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（已知），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∴∠1=∠2(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等量代换），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∴AD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∠BAC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的平分线（角平分线的定义）．</a:t>
            </a:r>
          </a:p>
        </p:txBody>
      </p:sp>
      <p:pic>
        <p:nvPicPr>
          <p:cNvPr id="22532" name="图片 11" descr="~68U525EOT4A4]AI(SW%{%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6663" y="1955800"/>
            <a:ext cx="2452687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3"/>
          <p:cNvSpPr txBox="1">
            <a:spLocks noChangeArrowheads="1"/>
          </p:cNvSpPr>
          <p:nvPr/>
        </p:nvSpPr>
        <p:spPr bwMode="auto">
          <a:xfrm>
            <a:off x="327025" y="1120775"/>
            <a:ext cx="76898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均为直线，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∠2=∠3=70°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∠GPC=80°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GH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∠MGB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8723" name="文本框 4"/>
          <p:cNvSpPr txBox="1">
            <a:spLocks noChangeArrowheads="1"/>
          </p:cNvSpPr>
          <p:nvPr/>
        </p:nvSpPr>
        <p:spPr bwMode="auto">
          <a:xfrm>
            <a:off x="327025" y="2309813"/>
            <a:ext cx="60991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∵∠2=∠3=70°(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∴AB∥CD(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内错角相等，两直线平行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∴∠BGP=∠GPC(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两直线平行，内错角相等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∵∠GPC=80°(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∴∠BGP=80°(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∴∠BGM=180°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∠BGP=100°(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平角的定义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∵GH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∠MGB(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pic>
        <p:nvPicPr>
          <p:cNvPr id="24580" name="图片 5" descr="6Y00ZHJ07C5{SC64(D~8{3Q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714500"/>
            <a:ext cx="2684463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6"/>
          <p:cNvGrpSpPr/>
          <p:nvPr/>
        </p:nvGrpSpPr>
        <p:grpSpPr bwMode="auto">
          <a:xfrm>
            <a:off x="327025" y="5165725"/>
            <a:ext cx="5510213" cy="828675"/>
            <a:chOff x="877" y="7692"/>
            <a:chExt cx="8676" cy="1307"/>
          </a:xfrm>
        </p:grpSpPr>
        <p:sp>
          <p:nvSpPr>
            <p:cNvPr id="24582" name="文本框 1"/>
            <p:cNvSpPr txBox="1">
              <a:spLocks noChangeArrowheads="1"/>
            </p:cNvSpPr>
            <p:nvPr/>
          </p:nvSpPr>
          <p:spPr bwMode="auto">
            <a:xfrm>
              <a:off x="877" y="7781"/>
              <a:ext cx="867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∴∠1=     ∠BGM=50°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(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角平分线的定义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).</a:t>
              </a:r>
              <a:endPara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24583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631" y="7692"/>
            <a:ext cx="506" cy="1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9" r:id="rId5" imgW="152400" imgH="393700" progId="Equation.3">
                    <p:embed/>
                  </p:oleObj>
                </mc:Choice>
                <mc:Fallback>
                  <p:oleObj r:id="rId5" imgW="152400" imgH="393700" progId="Equation.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1" y="7692"/>
                          <a:ext cx="506" cy="1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71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掌握平行线的判定与性质定理，能熟练运用平行线的判定与性质定理解决有关问题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掌握平行于同一条直线的两条直线平行并能加以运用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  <p:sp>
        <p:nvSpPr>
          <p:cNvPr id="6147" name="MH_SubTitle_4"/>
          <p:cNvSpPr txBox="1">
            <a:spLocks noChangeArrowheads="1"/>
          </p:cNvSpPr>
          <p:nvPr/>
        </p:nvSpPr>
        <p:spPr bwMode="auto">
          <a:xfrm>
            <a:off x="3606800" y="1246188"/>
            <a:ext cx="19304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r>
              <a:rPr lang="zh-CN" altLang="en-US" sz="3200" b="1">
                <a:solidFill>
                  <a:srgbClr val="228B8B"/>
                </a:solidFill>
                <a:ea typeface="方正姚体" panose="02010601030101010101" pitchFamily="2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1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503238" y="557213"/>
            <a:ext cx="9036050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7.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拓展提升：已知：如图，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AB//CD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，试解决下列问题：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∠1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∠2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∠4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＝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</a:t>
            </a:r>
            <a:r>
              <a:rPr lang="en-US" altLang="zh-CN" sz="2400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__</a:t>
            </a:r>
            <a:r>
              <a:rPr lang="en-US" altLang="zh-CN" sz="2400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__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）试探究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∠1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∠2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∠4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…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∠n=</a:t>
            </a:r>
            <a:r>
              <a:rPr lang="en-US" altLang="zh-CN" sz="2400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             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9747" name="Text Box 6"/>
          <p:cNvSpPr txBox="1">
            <a:spLocks noChangeArrowheads="1"/>
          </p:cNvSpPr>
          <p:nvPr/>
        </p:nvSpPr>
        <p:spPr bwMode="auto">
          <a:xfrm>
            <a:off x="2952750" y="1177925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180°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9748" name="Text Box 7"/>
          <p:cNvSpPr txBox="1">
            <a:spLocks noChangeArrowheads="1"/>
          </p:cNvSpPr>
          <p:nvPr/>
        </p:nvSpPr>
        <p:spPr bwMode="auto">
          <a:xfrm>
            <a:off x="3600450" y="1752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360°</a:t>
            </a:r>
          </a:p>
        </p:txBody>
      </p:sp>
      <p:grpSp>
        <p:nvGrpSpPr>
          <p:cNvPr id="25605" name="组合 18"/>
          <p:cNvGrpSpPr/>
          <p:nvPr/>
        </p:nvGrpSpPr>
        <p:grpSpPr bwMode="auto">
          <a:xfrm>
            <a:off x="1196975" y="3517900"/>
            <a:ext cx="2576513" cy="1616075"/>
            <a:chOff x="940" y="6735"/>
            <a:chExt cx="4058" cy="2545"/>
          </a:xfrm>
        </p:grpSpPr>
        <p:grpSp>
          <p:nvGrpSpPr>
            <p:cNvPr id="25606" name="组合 7"/>
            <p:cNvGrpSpPr/>
            <p:nvPr/>
          </p:nvGrpSpPr>
          <p:grpSpPr bwMode="auto">
            <a:xfrm>
              <a:off x="1283" y="7215"/>
              <a:ext cx="3254" cy="1586"/>
              <a:chOff x="1283" y="7215"/>
              <a:chExt cx="3254" cy="1586"/>
            </a:xfrm>
          </p:grpSpPr>
          <p:cxnSp>
            <p:nvCxnSpPr>
              <p:cNvPr id="5" name="直接连接符 4"/>
              <p:cNvCxnSpPr/>
              <p:nvPr/>
            </p:nvCxnSpPr>
            <p:spPr>
              <a:xfrm>
                <a:off x="2188" y="7243"/>
                <a:ext cx="235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 flipH="1">
                <a:off x="1303" y="7215"/>
                <a:ext cx="908" cy="1585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09" name="直接连接符 6"/>
              <p:cNvCxnSpPr>
                <a:cxnSpLocks noChangeShapeType="1"/>
              </p:cNvCxnSpPr>
              <p:nvPr/>
            </p:nvCxnSpPr>
            <p:spPr bwMode="auto">
              <a:xfrm>
                <a:off x="1283" y="8785"/>
                <a:ext cx="2351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5610" name="文本框 8"/>
            <p:cNvSpPr txBox="1">
              <a:spLocks noChangeArrowheads="1"/>
            </p:cNvSpPr>
            <p:nvPr/>
          </p:nvSpPr>
          <p:spPr bwMode="auto">
            <a:xfrm>
              <a:off x="1757" y="6761"/>
              <a:ext cx="577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5611" name="文本框 9"/>
            <p:cNvSpPr txBox="1">
              <a:spLocks noChangeArrowheads="1"/>
            </p:cNvSpPr>
            <p:nvPr/>
          </p:nvSpPr>
          <p:spPr bwMode="auto">
            <a:xfrm>
              <a:off x="4443" y="6735"/>
              <a:ext cx="555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5612" name="文本框 10"/>
            <p:cNvSpPr txBox="1">
              <a:spLocks noChangeArrowheads="1"/>
            </p:cNvSpPr>
            <p:nvPr/>
          </p:nvSpPr>
          <p:spPr bwMode="auto">
            <a:xfrm>
              <a:off x="940" y="8656"/>
              <a:ext cx="555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5613" name="文本框 11"/>
            <p:cNvSpPr txBox="1">
              <a:spLocks noChangeArrowheads="1"/>
            </p:cNvSpPr>
            <p:nvPr/>
          </p:nvSpPr>
          <p:spPr bwMode="auto">
            <a:xfrm>
              <a:off x="3539" y="8543"/>
              <a:ext cx="577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3" name="弧形 12"/>
            <p:cNvSpPr/>
            <p:nvPr/>
          </p:nvSpPr>
          <p:spPr>
            <a:xfrm>
              <a:off x="2438" y="7328"/>
              <a:ext cx="228" cy="34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noProof="1">
                <a:latin typeface="Times New Roman" panose="02020603050405020304" pitchFamily="18" charset="0"/>
              </a:endParaRPr>
            </a:p>
          </p:txBody>
        </p:sp>
        <p:sp>
          <p:nvSpPr>
            <p:cNvPr id="15" name="弧形 14"/>
            <p:cNvSpPr/>
            <p:nvPr/>
          </p:nvSpPr>
          <p:spPr>
            <a:xfrm rot="5220000">
              <a:off x="1906" y="6974"/>
              <a:ext cx="325" cy="568"/>
            </a:xfrm>
            <a:prstGeom prst="arc">
              <a:avLst/>
            </a:prstGeom>
            <a:ln w="349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noProof="1">
                <a:latin typeface="Times New Roman" panose="02020603050405020304" pitchFamily="18" charset="0"/>
              </a:endParaRPr>
            </a:p>
          </p:txBody>
        </p:sp>
        <p:sp>
          <p:nvSpPr>
            <p:cNvPr id="25616" name="弧形 15"/>
            <p:cNvSpPr>
              <a:spLocks noChangeArrowheads="1"/>
            </p:cNvSpPr>
            <p:nvPr/>
          </p:nvSpPr>
          <p:spPr bwMode="auto">
            <a:xfrm rot="-240000">
              <a:off x="1258" y="8534"/>
              <a:ext cx="325" cy="567"/>
            </a:xfrm>
            <a:custGeom>
              <a:avLst/>
              <a:gdLst>
                <a:gd name="T0" fmla="*/ 162 w 325"/>
                <a:gd name="T1" fmla="*/ 0 h 567"/>
                <a:gd name="T2" fmla="*/ 324 w 325"/>
                <a:gd name="T3" fmla="*/ 283 h 567"/>
                <a:gd name="T4" fmla="*/ 162 w 325"/>
                <a:gd name="T5" fmla="*/ 283 h 567"/>
                <a:gd name="T6" fmla="*/ 162 w 325"/>
                <a:gd name="T7" fmla="*/ 0 h 567"/>
                <a:gd name="T8" fmla="*/ 324 w 325"/>
                <a:gd name="T9" fmla="*/ 283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567" stroke="0">
                  <a:moveTo>
                    <a:pt x="162" y="0"/>
                  </a:moveTo>
                  <a:cubicBezTo>
                    <a:pt x="251" y="0"/>
                    <a:pt x="324" y="127"/>
                    <a:pt x="324" y="283"/>
                  </a:cubicBezTo>
                  <a:lnTo>
                    <a:pt x="162" y="283"/>
                  </a:lnTo>
                  <a:close/>
                </a:path>
                <a:path w="325" h="567" fill="none">
                  <a:moveTo>
                    <a:pt x="162" y="0"/>
                  </a:moveTo>
                  <a:cubicBezTo>
                    <a:pt x="251" y="0"/>
                    <a:pt x="324" y="127"/>
                    <a:pt x="324" y="283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7" name="文本框 16"/>
            <p:cNvSpPr txBox="1">
              <a:spLocks noChangeArrowheads="1"/>
            </p:cNvSpPr>
            <p:nvPr/>
          </p:nvSpPr>
          <p:spPr bwMode="auto">
            <a:xfrm>
              <a:off x="2103" y="7235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618" name="文本框 17"/>
            <p:cNvSpPr txBox="1">
              <a:spLocks noChangeArrowheads="1"/>
            </p:cNvSpPr>
            <p:nvPr/>
          </p:nvSpPr>
          <p:spPr bwMode="auto">
            <a:xfrm>
              <a:off x="1525" y="8204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6588125" y="4303713"/>
            <a:ext cx="936625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20" name="组合 2"/>
          <p:cNvGrpSpPr/>
          <p:nvPr/>
        </p:nvGrpSpPr>
        <p:grpSpPr bwMode="auto">
          <a:xfrm>
            <a:off x="4522788" y="3641725"/>
            <a:ext cx="2463800" cy="1470025"/>
            <a:chOff x="5095" y="6826"/>
            <a:chExt cx="3880" cy="2315"/>
          </a:xfrm>
        </p:grpSpPr>
        <p:cxnSp>
          <p:nvCxnSpPr>
            <p:cNvPr id="21" name="直接连接符 20"/>
            <p:cNvCxnSpPr/>
            <p:nvPr/>
          </p:nvCxnSpPr>
          <p:spPr>
            <a:xfrm flipH="1">
              <a:off x="5612" y="7229"/>
              <a:ext cx="568" cy="6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5622" name="组合 29"/>
            <p:cNvGrpSpPr/>
            <p:nvPr/>
          </p:nvGrpSpPr>
          <p:grpSpPr bwMode="auto">
            <a:xfrm>
              <a:off x="5095" y="6826"/>
              <a:ext cx="3880" cy="2315"/>
              <a:chOff x="5095" y="6826"/>
              <a:chExt cx="3880" cy="2315"/>
            </a:xfrm>
          </p:grpSpPr>
          <p:cxnSp>
            <p:nvCxnSpPr>
              <p:cNvPr id="20" name="直接连接符 19"/>
              <p:cNvCxnSpPr/>
              <p:nvPr/>
            </p:nvCxnSpPr>
            <p:spPr>
              <a:xfrm>
                <a:off x="6152" y="7229"/>
                <a:ext cx="2348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5947" y="8686"/>
                <a:ext cx="2310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5612" y="7894"/>
                <a:ext cx="340" cy="792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26" name="文本框 24"/>
              <p:cNvSpPr txBox="1">
                <a:spLocks noChangeArrowheads="1"/>
              </p:cNvSpPr>
              <p:nvPr/>
            </p:nvSpPr>
            <p:spPr bwMode="auto">
              <a:xfrm>
                <a:off x="8420" y="6896"/>
                <a:ext cx="555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5627" name="文本框 25"/>
              <p:cNvSpPr txBox="1">
                <a:spLocks noChangeArrowheads="1"/>
              </p:cNvSpPr>
              <p:nvPr/>
            </p:nvSpPr>
            <p:spPr bwMode="auto">
              <a:xfrm>
                <a:off x="5560" y="6826"/>
                <a:ext cx="577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5628" name="文本框 26"/>
              <p:cNvSpPr txBox="1">
                <a:spLocks noChangeArrowheads="1"/>
              </p:cNvSpPr>
              <p:nvPr/>
            </p:nvSpPr>
            <p:spPr bwMode="auto">
              <a:xfrm>
                <a:off x="5095" y="7600"/>
                <a:ext cx="53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5629" name="文本框 27"/>
              <p:cNvSpPr txBox="1">
                <a:spLocks noChangeArrowheads="1"/>
              </p:cNvSpPr>
              <p:nvPr/>
            </p:nvSpPr>
            <p:spPr bwMode="auto">
              <a:xfrm>
                <a:off x="5547" y="8517"/>
                <a:ext cx="555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630" name="文本框 28"/>
              <p:cNvSpPr txBox="1">
                <a:spLocks noChangeArrowheads="1"/>
              </p:cNvSpPr>
              <p:nvPr/>
            </p:nvSpPr>
            <p:spPr bwMode="auto">
              <a:xfrm>
                <a:off x="8146" y="8404"/>
                <a:ext cx="577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31" name="弧形 30"/>
            <p:cNvSpPr/>
            <p:nvPr/>
          </p:nvSpPr>
          <p:spPr>
            <a:xfrm rot="8100000">
              <a:off x="5992" y="7039"/>
              <a:ext cx="548" cy="227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noProof="1">
                <a:latin typeface="Times New Roman" panose="02020603050405020304" pitchFamily="18" charset="0"/>
              </a:endParaRPr>
            </a:p>
          </p:txBody>
        </p:sp>
        <p:sp>
          <p:nvSpPr>
            <p:cNvPr id="25632" name="弧形 31"/>
            <p:cNvSpPr>
              <a:spLocks noChangeArrowheads="1"/>
            </p:cNvSpPr>
            <p:nvPr/>
          </p:nvSpPr>
          <p:spPr bwMode="auto">
            <a:xfrm rot="5400000">
              <a:off x="5370" y="7647"/>
              <a:ext cx="549" cy="227"/>
            </a:xfrm>
            <a:custGeom>
              <a:avLst/>
              <a:gdLst>
                <a:gd name="T0" fmla="*/ 274 w 549"/>
                <a:gd name="T1" fmla="*/ 0 h 227"/>
                <a:gd name="T2" fmla="*/ 548 w 549"/>
                <a:gd name="T3" fmla="*/ 113 h 227"/>
                <a:gd name="T4" fmla="*/ 274 w 549"/>
                <a:gd name="T5" fmla="*/ 113 h 227"/>
                <a:gd name="T6" fmla="*/ 274 w 549"/>
                <a:gd name="T7" fmla="*/ 0 h 227"/>
                <a:gd name="T8" fmla="*/ 548 w 549"/>
                <a:gd name="T9" fmla="*/ 11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9" h="227" stroke="0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  <a:lnTo>
                    <a:pt x="274" y="113"/>
                  </a:lnTo>
                  <a:close/>
                </a:path>
                <a:path w="549" h="227" fill="none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3" name="弧形 32"/>
            <p:cNvSpPr>
              <a:spLocks noChangeArrowheads="1"/>
            </p:cNvSpPr>
            <p:nvPr/>
          </p:nvSpPr>
          <p:spPr bwMode="auto">
            <a:xfrm rot="1380000">
              <a:off x="5562" y="8499"/>
              <a:ext cx="549" cy="227"/>
            </a:xfrm>
            <a:custGeom>
              <a:avLst/>
              <a:gdLst>
                <a:gd name="T0" fmla="*/ 274 w 549"/>
                <a:gd name="T1" fmla="*/ 0 h 227"/>
                <a:gd name="T2" fmla="*/ 548 w 549"/>
                <a:gd name="T3" fmla="*/ 113 h 227"/>
                <a:gd name="T4" fmla="*/ 274 w 549"/>
                <a:gd name="T5" fmla="*/ 113 h 227"/>
                <a:gd name="T6" fmla="*/ 274 w 549"/>
                <a:gd name="T7" fmla="*/ 0 h 227"/>
                <a:gd name="T8" fmla="*/ 548 w 549"/>
                <a:gd name="T9" fmla="*/ 11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9" h="227" stroke="0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  <a:lnTo>
                    <a:pt x="274" y="113"/>
                  </a:lnTo>
                  <a:close/>
                </a:path>
                <a:path w="549" h="227" fill="none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4" name="文本框 33"/>
            <p:cNvSpPr txBox="1">
              <a:spLocks noChangeArrowheads="1"/>
            </p:cNvSpPr>
            <p:nvPr/>
          </p:nvSpPr>
          <p:spPr bwMode="auto">
            <a:xfrm>
              <a:off x="6080" y="7196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635" name="文本框 34"/>
            <p:cNvSpPr txBox="1">
              <a:spLocks noChangeArrowheads="1"/>
            </p:cNvSpPr>
            <p:nvPr/>
          </p:nvSpPr>
          <p:spPr bwMode="auto">
            <a:xfrm>
              <a:off x="5672" y="7574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5636" name="文本框 35"/>
            <p:cNvSpPr txBox="1">
              <a:spLocks noChangeArrowheads="1"/>
            </p:cNvSpPr>
            <p:nvPr/>
          </p:nvSpPr>
          <p:spPr bwMode="auto">
            <a:xfrm>
              <a:off x="5854" y="8065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25637" name="组合 55"/>
          <p:cNvGrpSpPr/>
          <p:nvPr/>
        </p:nvGrpSpPr>
        <p:grpSpPr bwMode="auto">
          <a:xfrm>
            <a:off x="749300" y="5167313"/>
            <a:ext cx="2463800" cy="1470025"/>
            <a:chOff x="9085" y="6687"/>
            <a:chExt cx="3880" cy="2315"/>
          </a:xfrm>
        </p:grpSpPr>
        <p:cxnSp>
          <p:nvCxnSpPr>
            <p:cNvPr id="25638" name="直接连接符 37"/>
            <p:cNvCxnSpPr>
              <a:cxnSpLocks noChangeShapeType="1"/>
            </p:cNvCxnSpPr>
            <p:nvPr/>
          </p:nvCxnSpPr>
          <p:spPr bwMode="auto">
            <a:xfrm>
              <a:off x="10116" y="7102"/>
              <a:ext cx="23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9" name="直接连接符 38"/>
            <p:cNvCxnSpPr>
              <a:cxnSpLocks noChangeShapeType="1"/>
            </p:cNvCxnSpPr>
            <p:nvPr/>
          </p:nvCxnSpPr>
          <p:spPr bwMode="auto">
            <a:xfrm>
              <a:off x="9938" y="8550"/>
              <a:ext cx="23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0" name="直接连接符 39"/>
            <p:cNvCxnSpPr>
              <a:cxnSpLocks noChangeShapeType="1"/>
            </p:cNvCxnSpPr>
            <p:nvPr/>
          </p:nvCxnSpPr>
          <p:spPr bwMode="auto">
            <a:xfrm>
              <a:off x="9655" y="7743"/>
              <a:ext cx="40" cy="4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41" name="文本框 40"/>
            <p:cNvSpPr txBox="1">
              <a:spLocks noChangeArrowheads="1"/>
            </p:cNvSpPr>
            <p:nvPr/>
          </p:nvSpPr>
          <p:spPr bwMode="auto">
            <a:xfrm>
              <a:off x="12410" y="6757"/>
              <a:ext cx="555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5642" name="文本框 41"/>
            <p:cNvSpPr txBox="1">
              <a:spLocks noChangeArrowheads="1"/>
            </p:cNvSpPr>
            <p:nvPr/>
          </p:nvSpPr>
          <p:spPr bwMode="auto">
            <a:xfrm>
              <a:off x="9550" y="6687"/>
              <a:ext cx="577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5643" name="文本框 42"/>
            <p:cNvSpPr txBox="1">
              <a:spLocks noChangeArrowheads="1"/>
            </p:cNvSpPr>
            <p:nvPr/>
          </p:nvSpPr>
          <p:spPr bwMode="auto">
            <a:xfrm>
              <a:off x="9085" y="7461"/>
              <a:ext cx="532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5644" name="文本框 43"/>
            <p:cNvSpPr txBox="1">
              <a:spLocks noChangeArrowheads="1"/>
            </p:cNvSpPr>
            <p:nvPr/>
          </p:nvSpPr>
          <p:spPr bwMode="auto">
            <a:xfrm>
              <a:off x="9537" y="8378"/>
              <a:ext cx="555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5645" name="文本框 44"/>
            <p:cNvSpPr txBox="1">
              <a:spLocks noChangeArrowheads="1"/>
            </p:cNvSpPr>
            <p:nvPr/>
          </p:nvSpPr>
          <p:spPr bwMode="auto">
            <a:xfrm>
              <a:off x="12136" y="8265"/>
              <a:ext cx="577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D</a:t>
              </a:r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9653" y="7082"/>
              <a:ext cx="487" cy="677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9695" y="8222"/>
              <a:ext cx="313" cy="34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48" name="文本框 46"/>
            <p:cNvSpPr txBox="1">
              <a:spLocks noChangeArrowheads="1"/>
            </p:cNvSpPr>
            <p:nvPr/>
          </p:nvSpPr>
          <p:spPr bwMode="auto">
            <a:xfrm>
              <a:off x="9259" y="7952"/>
              <a:ext cx="51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48" name="弧形 47"/>
            <p:cNvSpPr/>
            <p:nvPr/>
          </p:nvSpPr>
          <p:spPr>
            <a:xfrm rot="8040000">
              <a:off x="9925" y="6944"/>
              <a:ext cx="557" cy="212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noProof="1">
                <a:latin typeface="Times New Roman" panose="02020603050405020304" pitchFamily="18" charset="0"/>
              </a:endParaRPr>
            </a:p>
          </p:txBody>
        </p:sp>
        <p:sp>
          <p:nvSpPr>
            <p:cNvPr id="49" name="弧形 48"/>
            <p:cNvSpPr/>
            <p:nvPr/>
          </p:nvSpPr>
          <p:spPr>
            <a:xfrm rot="6060000">
              <a:off x="9406" y="7506"/>
              <a:ext cx="560" cy="213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noProof="1">
                <a:latin typeface="Times New Roman" panose="02020603050405020304" pitchFamily="18" charset="0"/>
              </a:endParaRPr>
            </a:p>
          </p:txBody>
        </p:sp>
        <p:sp>
          <p:nvSpPr>
            <p:cNvPr id="50" name="弧形 49"/>
            <p:cNvSpPr/>
            <p:nvPr/>
          </p:nvSpPr>
          <p:spPr>
            <a:xfrm rot="780000">
              <a:off x="9595" y="8392"/>
              <a:ext cx="560" cy="212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noProof="1">
                <a:latin typeface="Times New Roman" panose="02020603050405020304" pitchFamily="18" charset="0"/>
              </a:endParaRPr>
            </a:p>
          </p:txBody>
        </p:sp>
        <p:sp>
          <p:nvSpPr>
            <p:cNvPr id="25652" name="文本框 50"/>
            <p:cNvSpPr txBox="1">
              <a:spLocks noChangeArrowheads="1"/>
            </p:cNvSpPr>
            <p:nvPr/>
          </p:nvSpPr>
          <p:spPr bwMode="auto">
            <a:xfrm>
              <a:off x="10009" y="7057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653" name="文本框 51"/>
            <p:cNvSpPr txBox="1">
              <a:spLocks noChangeArrowheads="1"/>
            </p:cNvSpPr>
            <p:nvPr/>
          </p:nvSpPr>
          <p:spPr bwMode="auto">
            <a:xfrm>
              <a:off x="9670" y="7509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5654" name="文本框 52"/>
            <p:cNvSpPr txBox="1">
              <a:spLocks noChangeArrowheads="1"/>
            </p:cNvSpPr>
            <p:nvPr/>
          </p:nvSpPr>
          <p:spPr bwMode="auto">
            <a:xfrm>
              <a:off x="9924" y="7968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4" name="弧形 53"/>
            <p:cNvSpPr/>
            <p:nvPr/>
          </p:nvSpPr>
          <p:spPr>
            <a:xfrm rot="3300000">
              <a:off x="9329" y="8001"/>
              <a:ext cx="560" cy="212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noProof="1">
                <a:latin typeface="Times New Roman" panose="02020603050405020304" pitchFamily="18" charset="0"/>
              </a:endParaRPr>
            </a:p>
          </p:txBody>
        </p:sp>
        <p:sp>
          <p:nvSpPr>
            <p:cNvPr id="25656" name="文本框 54"/>
            <p:cNvSpPr txBox="1">
              <a:spLocks noChangeArrowheads="1"/>
            </p:cNvSpPr>
            <p:nvPr/>
          </p:nvSpPr>
          <p:spPr bwMode="auto">
            <a:xfrm>
              <a:off x="9672" y="7829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25657" name="组合 76"/>
          <p:cNvGrpSpPr/>
          <p:nvPr/>
        </p:nvGrpSpPr>
        <p:grpSpPr bwMode="auto">
          <a:xfrm>
            <a:off x="4151313" y="5111750"/>
            <a:ext cx="2463800" cy="1470025"/>
            <a:chOff x="10728" y="6735"/>
            <a:chExt cx="3880" cy="2315"/>
          </a:xfrm>
        </p:grpSpPr>
        <p:cxnSp>
          <p:nvCxnSpPr>
            <p:cNvPr id="25658" name="直接连接符 56"/>
            <p:cNvCxnSpPr>
              <a:cxnSpLocks noChangeShapeType="1"/>
            </p:cNvCxnSpPr>
            <p:nvPr/>
          </p:nvCxnSpPr>
          <p:spPr bwMode="auto">
            <a:xfrm>
              <a:off x="11759" y="7150"/>
              <a:ext cx="23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9" name="直接连接符 57"/>
            <p:cNvCxnSpPr>
              <a:cxnSpLocks noChangeShapeType="1"/>
            </p:cNvCxnSpPr>
            <p:nvPr/>
          </p:nvCxnSpPr>
          <p:spPr bwMode="auto">
            <a:xfrm>
              <a:off x="11581" y="8598"/>
              <a:ext cx="23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0" name="直接连接符 58"/>
            <p:cNvCxnSpPr>
              <a:cxnSpLocks noChangeShapeType="1"/>
            </p:cNvCxnSpPr>
            <p:nvPr/>
          </p:nvCxnSpPr>
          <p:spPr bwMode="auto">
            <a:xfrm>
              <a:off x="11298" y="7791"/>
              <a:ext cx="40" cy="4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61" name="文本框 59"/>
            <p:cNvSpPr txBox="1">
              <a:spLocks noChangeArrowheads="1"/>
            </p:cNvSpPr>
            <p:nvPr/>
          </p:nvSpPr>
          <p:spPr bwMode="auto">
            <a:xfrm>
              <a:off x="14053" y="6805"/>
              <a:ext cx="555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5662" name="文本框 60"/>
            <p:cNvSpPr txBox="1">
              <a:spLocks noChangeArrowheads="1"/>
            </p:cNvSpPr>
            <p:nvPr/>
          </p:nvSpPr>
          <p:spPr bwMode="auto">
            <a:xfrm>
              <a:off x="11193" y="6735"/>
              <a:ext cx="577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5663" name="文本框 61"/>
            <p:cNvSpPr txBox="1">
              <a:spLocks noChangeArrowheads="1"/>
            </p:cNvSpPr>
            <p:nvPr/>
          </p:nvSpPr>
          <p:spPr bwMode="auto">
            <a:xfrm>
              <a:off x="10728" y="7509"/>
              <a:ext cx="532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5664" name="文本框 62"/>
            <p:cNvSpPr txBox="1">
              <a:spLocks noChangeArrowheads="1"/>
            </p:cNvSpPr>
            <p:nvPr/>
          </p:nvSpPr>
          <p:spPr bwMode="auto">
            <a:xfrm>
              <a:off x="11180" y="8426"/>
              <a:ext cx="555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5665" name="文本框 63"/>
            <p:cNvSpPr txBox="1">
              <a:spLocks noChangeArrowheads="1"/>
            </p:cNvSpPr>
            <p:nvPr/>
          </p:nvSpPr>
          <p:spPr bwMode="auto">
            <a:xfrm>
              <a:off x="13779" y="8313"/>
              <a:ext cx="577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D</a:t>
              </a:r>
            </a:p>
          </p:txBody>
        </p:sp>
        <p:cxnSp>
          <p:nvCxnSpPr>
            <p:cNvPr id="25666" name="直接连接符 64"/>
            <p:cNvCxnSpPr>
              <a:cxnSpLocks noChangeShapeType="1"/>
            </p:cNvCxnSpPr>
            <p:nvPr/>
          </p:nvCxnSpPr>
          <p:spPr bwMode="auto">
            <a:xfrm flipH="1">
              <a:off x="11296" y="7130"/>
              <a:ext cx="487" cy="6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7" name="直接连接符 65"/>
            <p:cNvCxnSpPr>
              <a:cxnSpLocks noChangeShapeType="1"/>
            </p:cNvCxnSpPr>
            <p:nvPr/>
          </p:nvCxnSpPr>
          <p:spPr bwMode="auto">
            <a:xfrm>
              <a:off x="11338" y="8270"/>
              <a:ext cx="313" cy="3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68" name="文本框 66"/>
            <p:cNvSpPr txBox="1">
              <a:spLocks noChangeArrowheads="1"/>
            </p:cNvSpPr>
            <p:nvPr/>
          </p:nvSpPr>
          <p:spPr bwMode="auto">
            <a:xfrm>
              <a:off x="10828" y="8000"/>
              <a:ext cx="577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5669" name="弧形 67"/>
            <p:cNvSpPr>
              <a:spLocks noChangeArrowheads="1"/>
            </p:cNvSpPr>
            <p:nvPr/>
          </p:nvSpPr>
          <p:spPr bwMode="auto">
            <a:xfrm rot="8040000">
              <a:off x="11562" y="6989"/>
              <a:ext cx="559" cy="212"/>
            </a:xfrm>
            <a:custGeom>
              <a:avLst/>
              <a:gdLst>
                <a:gd name="T0" fmla="*/ 279 w 559"/>
                <a:gd name="T1" fmla="*/ 0 h 212"/>
                <a:gd name="T2" fmla="*/ 558 w 559"/>
                <a:gd name="T3" fmla="*/ 106 h 212"/>
                <a:gd name="T4" fmla="*/ 279 w 559"/>
                <a:gd name="T5" fmla="*/ 106 h 212"/>
                <a:gd name="T6" fmla="*/ 279 w 559"/>
                <a:gd name="T7" fmla="*/ 0 h 212"/>
                <a:gd name="T8" fmla="*/ 558 w 559"/>
                <a:gd name="T9" fmla="*/ 10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9" h="212" stroke="0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  <a:lnTo>
                    <a:pt x="279" y="106"/>
                  </a:lnTo>
                  <a:close/>
                </a:path>
                <a:path w="559" h="212" fill="none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0" name="弧形 68"/>
            <p:cNvSpPr>
              <a:spLocks noChangeArrowheads="1"/>
            </p:cNvSpPr>
            <p:nvPr/>
          </p:nvSpPr>
          <p:spPr bwMode="auto">
            <a:xfrm rot="6060000">
              <a:off x="11045" y="7550"/>
              <a:ext cx="559" cy="212"/>
            </a:xfrm>
            <a:custGeom>
              <a:avLst/>
              <a:gdLst>
                <a:gd name="T0" fmla="*/ 279 w 559"/>
                <a:gd name="T1" fmla="*/ 0 h 212"/>
                <a:gd name="T2" fmla="*/ 558 w 559"/>
                <a:gd name="T3" fmla="*/ 106 h 212"/>
                <a:gd name="T4" fmla="*/ 279 w 559"/>
                <a:gd name="T5" fmla="*/ 106 h 212"/>
                <a:gd name="T6" fmla="*/ 279 w 559"/>
                <a:gd name="T7" fmla="*/ 0 h 212"/>
                <a:gd name="T8" fmla="*/ 558 w 559"/>
                <a:gd name="T9" fmla="*/ 10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9" h="212" stroke="0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  <a:lnTo>
                    <a:pt x="279" y="106"/>
                  </a:lnTo>
                  <a:close/>
                </a:path>
                <a:path w="559" h="212" fill="none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1" name="弧形 69"/>
            <p:cNvSpPr>
              <a:spLocks noChangeArrowheads="1"/>
            </p:cNvSpPr>
            <p:nvPr/>
          </p:nvSpPr>
          <p:spPr bwMode="auto">
            <a:xfrm rot="780000">
              <a:off x="11238" y="8441"/>
              <a:ext cx="559" cy="212"/>
            </a:xfrm>
            <a:custGeom>
              <a:avLst/>
              <a:gdLst>
                <a:gd name="T0" fmla="*/ 279 w 559"/>
                <a:gd name="T1" fmla="*/ 0 h 212"/>
                <a:gd name="T2" fmla="*/ 558 w 559"/>
                <a:gd name="T3" fmla="*/ 106 h 212"/>
                <a:gd name="T4" fmla="*/ 279 w 559"/>
                <a:gd name="T5" fmla="*/ 106 h 212"/>
                <a:gd name="T6" fmla="*/ 279 w 559"/>
                <a:gd name="T7" fmla="*/ 0 h 212"/>
                <a:gd name="T8" fmla="*/ 558 w 559"/>
                <a:gd name="T9" fmla="*/ 10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9" h="212" stroke="0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  <a:lnTo>
                    <a:pt x="279" y="106"/>
                  </a:lnTo>
                  <a:close/>
                </a:path>
                <a:path w="559" h="212" fill="none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72" name="文本框 70"/>
            <p:cNvSpPr txBox="1">
              <a:spLocks noChangeArrowheads="1"/>
            </p:cNvSpPr>
            <p:nvPr/>
          </p:nvSpPr>
          <p:spPr bwMode="auto">
            <a:xfrm>
              <a:off x="11652" y="7105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673" name="文本框 71"/>
            <p:cNvSpPr txBox="1">
              <a:spLocks noChangeArrowheads="1"/>
            </p:cNvSpPr>
            <p:nvPr/>
          </p:nvSpPr>
          <p:spPr bwMode="auto">
            <a:xfrm>
              <a:off x="11313" y="7557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5674" name="文本框 75"/>
            <p:cNvSpPr txBox="1">
              <a:spLocks noChangeArrowheads="1"/>
            </p:cNvSpPr>
            <p:nvPr/>
          </p:nvSpPr>
          <p:spPr bwMode="auto">
            <a:xfrm>
              <a:off x="11539" y="7996"/>
              <a:ext cx="48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1439819" name="Text Box 8"/>
          <p:cNvSpPr txBox="1">
            <a:spLocks noChangeArrowheads="1"/>
          </p:cNvSpPr>
          <p:nvPr/>
        </p:nvSpPr>
        <p:spPr bwMode="auto">
          <a:xfrm>
            <a:off x="4392613" y="225742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540°</a:t>
            </a:r>
          </a:p>
        </p:txBody>
      </p:sp>
      <p:sp>
        <p:nvSpPr>
          <p:cNvPr id="1439820" name="Text Box 9"/>
          <p:cNvSpPr txBox="1">
            <a:spLocks noChangeArrowheads="1"/>
          </p:cNvSpPr>
          <p:nvPr/>
        </p:nvSpPr>
        <p:spPr bwMode="auto">
          <a:xfrm>
            <a:off x="6519863" y="2868613"/>
            <a:ext cx="2233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180°×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9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9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9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9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9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747" grpId="0"/>
      <p:bldP spid="1439748" grpId="0"/>
      <p:bldP spid="1439819" grpId="0"/>
      <p:bldP spid="14398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80"/>
          <p:cNvSpPr>
            <a:spLocks noChangeArrowheads="1"/>
          </p:cNvSpPr>
          <p:nvPr/>
        </p:nvSpPr>
        <p:spPr bwMode="auto">
          <a:xfrm>
            <a:off x="3660775" y="849313"/>
            <a:ext cx="2019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052513" y="1508125"/>
            <a:ext cx="716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同位角相等</a:t>
            </a:r>
          </a:p>
          <a:p>
            <a:pPr>
              <a:lnSpc>
                <a:spcPct val="13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内错角相等</a:t>
            </a:r>
          </a:p>
          <a:p>
            <a:pPr>
              <a:lnSpc>
                <a:spcPct val="13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同旁内角互补</a:t>
            </a:r>
          </a:p>
        </p:txBody>
      </p:sp>
      <p:sp>
        <p:nvSpPr>
          <p:cNvPr id="27652" name="AutoShape 3"/>
          <p:cNvSpPr/>
          <p:nvPr/>
        </p:nvSpPr>
        <p:spPr bwMode="auto">
          <a:xfrm>
            <a:off x="3260725" y="2917825"/>
            <a:ext cx="228600" cy="1219200"/>
          </a:xfrm>
          <a:prstGeom prst="rightBrace">
            <a:avLst>
              <a:gd name="adj1" fmla="val 44321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5583238" y="2930525"/>
            <a:ext cx="2227262" cy="7921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zh-CN" altLang="en-US" sz="240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</a:t>
            </a:r>
          </a:p>
        </p:txBody>
      </p:sp>
      <p:sp>
        <p:nvSpPr>
          <p:cNvPr id="1441798" name="Oval 5"/>
          <p:cNvSpPr>
            <a:spLocks noChangeArrowheads="1"/>
          </p:cNvSpPr>
          <p:nvPr/>
        </p:nvSpPr>
        <p:spPr bwMode="auto">
          <a:xfrm>
            <a:off x="3959225" y="1949450"/>
            <a:ext cx="21336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zh-CN" altLang="en-US" sz="3600">
                <a:ea typeface="方正舒体" panose="02010601030101010101" pitchFamily="2" charset="-122"/>
              </a:rPr>
              <a:t>判定</a:t>
            </a:r>
          </a:p>
        </p:txBody>
      </p:sp>
      <p:sp>
        <p:nvSpPr>
          <p:cNvPr id="1441799" name="Oval 6"/>
          <p:cNvSpPr/>
          <p:nvPr/>
        </p:nvSpPr>
        <p:spPr>
          <a:xfrm>
            <a:off x="4200525" y="3490913"/>
            <a:ext cx="1676400" cy="838200"/>
          </a:xfrm>
          <a:prstGeom prst="ellipse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noProof="1">
                <a:solidFill>
                  <a:srgbClr val="3333FF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方正舒体" panose="02010601030101010101" pitchFamily="2" charset="-122"/>
              </a:rPr>
              <a:t>性质</a:t>
            </a:r>
          </a:p>
        </p:txBody>
      </p:sp>
      <p:pic>
        <p:nvPicPr>
          <p:cNvPr id="23574" name="Picture 7" descr="00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4038" y="2889250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5" name="Picture 8" descr="00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4038" y="3536950"/>
            <a:ext cx="12969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/>
          <p:nvPr/>
        </p:nvGrpSpPr>
        <p:grpSpPr bwMode="auto">
          <a:xfrm>
            <a:off x="1920875" y="1670050"/>
            <a:ext cx="5643563" cy="1181100"/>
            <a:chOff x="0" y="0"/>
            <a:chExt cx="3555" cy="744"/>
          </a:xfrm>
        </p:grpSpPr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7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已知</a:t>
              </a:r>
            </a:p>
          </p:txBody>
        </p:sp>
        <p:sp>
          <p:nvSpPr>
            <p:cNvPr id="27660" name="Text Box 11"/>
            <p:cNvSpPr txBox="1">
              <a:spLocks noChangeArrowheads="1"/>
            </p:cNvSpPr>
            <p:nvPr/>
          </p:nvSpPr>
          <p:spPr bwMode="auto">
            <a:xfrm>
              <a:off x="2829" y="55"/>
              <a:ext cx="7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得到</a:t>
              </a:r>
            </a:p>
          </p:txBody>
        </p:sp>
        <p:sp>
          <p:nvSpPr>
            <p:cNvPr id="1441805" name="AutoShape 12"/>
            <p:cNvSpPr/>
            <p:nvPr/>
          </p:nvSpPr>
          <p:spPr>
            <a:xfrm>
              <a:off x="133" y="291"/>
              <a:ext cx="182" cy="408"/>
            </a:xfrm>
            <a:prstGeom prst="downArrow">
              <a:avLst>
                <a:gd name="adj1" fmla="val 50000"/>
                <a:gd name="adj2" fmla="val 56023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noProof="1"/>
            </a:p>
          </p:txBody>
        </p:sp>
        <p:sp>
          <p:nvSpPr>
            <p:cNvPr id="1441806" name="AutoShape 13"/>
            <p:cNvSpPr/>
            <p:nvPr/>
          </p:nvSpPr>
          <p:spPr>
            <a:xfrm>
              <a:off x="3036" y="336"/>
              <a:ext cx="182" cy="408"/>
            </a:xfrm>
            <a:prstGeom prst="downArrow">
              <a:avLst>
                <a:gd name="adj1" fmla="val 50000"/>
                <a:gd name="adj2" fmla="val 56023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noProof="1"/>
            </a:p>
          </p:txBody>
        </p:sp>
      </p:grpSp>
      <p:grpSp>
        <p:nvGrpSpPr>
          <p:cNvPr id="5" name="Group 14"/>
          <p:cNvGrpSpPr/>
          <p:nvPr/>
        </p:nvGrpSpPr>
        <p:grpSpPr bwMode="auto">
          <a:xfrm>
            <a:off x="1700213" y="4259263"/>
            <a:ext cx="5761037" cy="1046162"/>
            <a:chOff x="0" y="0"/>
            <a:chExt cx="3629" cy="659"/>
          </a:xfrm>
        </p:grpSpPr>
        <p:sp>
          <p:nvSpPr>
            <p:cNvPr id="27664" name="Text Box 15"/>
            <p:cNvSpPr txBox="1">
              <a:spLocks noChangeArrowheads="1"/>
            </p:cNvSpPr>
            <p:nvPr/>
          </p:nvSpPr>
          <p:spPr bwMode="auto">
            <a:xfrm>
              <a:off x="0" y="368"/>
              <a:ext cx="7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得到</a:t>
              </a:r>
            </a:p>
          </p:txBody>
        </p:sp>
        <p:sp>
          <p:nvSpPr>
            <p:cNvPr id="27665" name="Text Box 16"/>
            <p:cNvSpPr txBox="1">
              <a:spLocks noChangeArrowheads="1"/>
            </p:cNvSpPr>
            <p:nvPr/>
          </p:nvSpPr>
          <p:spPr bwMode="auto">
            <a:xfrm>
              <a:off x="2903" y="368"/>
              <a:ext cx="7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已知</a:t>
              </a:r>
            </a:p>
          </p:txBody>
        </p:sp>
        <p:sp>
          <p:nvSpPr>
            <p:cNvPr id="1441810" name="AutoShape 17"/>
            <p:cNvSpPr/>
            <p:nvPr/>
          </p:nvSpPr>
          <p:spPr>
            <a:xfrm flipV="1">
              <a:off x="272" y="1"/>
              <a:ext cx="182" cy="408"/>
            </a:xfrm>
            <a:prstGeom prst="downArrow">
              <a:avLst>
                <a:gd name="adj1" fmla="val 50000"/>
                <a:gd name="adj2" fmla="val 56023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noProof="1"/>
            </a:p>
          </p:txBody>
        </p:sp>
        <p:sp>
          <p:nvSpPr>
            <p:cNvPr id="1441811" name="AutoShape 18"/>
            <p:cNvSpPr/>
            <p:nvPr/>
          </p:nvSpPr>
          <p:spPr>
            <a:xfrm flipV="1">
              <a:off x="3175" y="0"/>
              <a:ext cx="182" cy="408"/>
            </a:xfrm>
            <a:prstGeom prst="downArrow">
              <a:avLst>
                <a:gd name="adj1" fmla="val 50000"/>
                <a:gd name="adj2" fmla="val 56023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noProof="1"/>
            </a:p>
          </p:txBody>
        </p:sp>
      </p:grpSp>
      <p:sp>
        <p:nvSpPr>
          <p:cNvPr id="1441812" name="文本框 2"/>
          <p:cNvSpPr txBox="1">
            <a:spLocks noChangeArrowheads="1"/>
          </p:cNvSpPr>
          <p:nvPr/>
        </p:nvSpPr>
        <p:spPr bwMode="auto">
          <a:xfrm>
            <a:off x="1052513" y="5926138"/>
            <a:ext cx="492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平行于同一条直线的两条直线平行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4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4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4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4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4418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441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441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798" grpId="0"/>
      <p:bldP spid="1441799" grpId="0"/>
      <p:bldP spid="14418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圆角矩形 31"/>
          <p:cNvSpPr>
            <a:spLocks noChangeArrowheads="1"/>
          </p:cNvSpPr>
          <p:nvPr/>
        </p:nvSpPr>
        <p:spPr bwMode="auto">
          <a:xfrm>
            <a:off x="576263" y="828675"/>
            <a:ext cx="165735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</a:p>
        </p:txBody>
      </p:sp>
      <p:pic>
        <p:nvPicPr>
          <p:cNvPr id="17409" name="图片 16" descr="``8U@EKBGC6QK)(BFQARW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85050" y="3889375"/>
            <a:ext cx="1692275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8"/>
          <p:cNvGrpSpPr/>
          <p:nvPr/>
        </p:nvGrpSpPr>
        <p:grpSpPr bwMode="auto">
          <a:xfrm>
            <a:off x="3446463" y="1617663"/>
            <a:ext cx="4268787" cy="1098550"/>
            <a:chOff x="1099" y="2102"/>
            <a:chExt cx="6720" cy="1898"/>
          </a:xfrm>
        </p:grpSpPr>
        <p:sp>
          <p:nvSpPr>
            <p:cNvPr id="7173" name="云形标注 5"/>
            <p:cNvSpPr>
              <a:spLocks noChangeArrowheads="1"/>
            </p:cNvSpPr>
            <p:nvPr/>
          </p:nvSpPr>
          <p:spPr bwMode="auto">
            <a:xfrm>
              <a:off x="1099" y="2102"/>
              <a:ext cx="6529" cy="1898"/>
            </a:xfrm>
            <a:prstGeom prst="cloudCallout">
              <a:avLst>
                <a:gd name="adj1" fmla="val 52421"/>
                <a:gd name="adj2" fmla="val 170991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174" name="文本框 6"/>
            <p:cNvSpPr txBox="1">
              <a:spLocks noChangeArrowheads="1"/>
            </p:cNvSpPr>
            <p:nvPr/>
          </p:nvSpPr>
          <p:spPr bwMode="auto">
            <a:xfrm>
              <a:off x="1557" y="2389"/>
              <a:ext cx="6262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平行线的判定方法有哪些？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pic>
        <p:nvPicPr>
          <p:cNvPr id="10" name="图片 3" descr="5$%JPC@9J7PLI~2V)XWKAMX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5125" y="3255963"/>
            <a:ext cx="2079625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组合 10"/>
          <p:cNvGrpSpPr/>
          <p:nvPr/>
        </p:nvGrpSpPr>
        <p:grpSpPr bwMode="auto">
          <a:xfrm>
            <a:off x="2486025" y="1597025"/>
            <a:ext cx="4494213" cy="1658938"/>
            <a:chOff x="2915" y="-416"/>
            <a:chExt cx="6819" cy="1948"/>
          </a:xfrm>
        </p:grpSpPr>
        <p:sp>
          <p:nvSpPr>
            <p:cNvPr id="7177" name="圆角矩形标注 5"/>
            <p:cNvSpPr>
              <a:spLocks noChangeArrowheads="1"/>
            </p:cNvSpPr>
            <p:nvPr/>
          </p:nvSpPr>
          <p:spPr bwMode="auto">
            <a:xfrm>
              <a:off x="2915" y="-416"/>
              <a:ext cx="6528" cy="1948"/>
            </a:xfrm>
            <a:prstGeom prst="wedgeRoundRectCallout">
              <a:avLst>
                <a:gd name="adj1" fmla="val -67944"/>
                <a:gd name="adj2" fmla="val 74972"/>
                <a:gd name="adj3" fmla="val 16667"/>
              </a:avLst>
            </a:prstGeom>
            <a:solidFill>
              <a:srgbClr val="F598D9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7178" name="文本框 4"/>
            <p:cNvSpPr txBox="1">
              <a:spLocks noChangeArrowheads="1"/>
            </p:cNvSpPr>
            <p:nvPr/>
          </p:nvSpPr>
          <p:spPr bwMode="auto">
            <a:xfrm>
              <a:off x="3029" y="-272"/>
              <a:ext cx="6705" cy="1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同位角相等， 内错角相等，同旁内角互补，都能判定两直线平行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</a:t>
              </a:r>
              <a:endPara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组合 8"/>
          <p:cNvGrpSpPr/>
          <p:nvPr/>
        </p:nvGrpSpPr>
        <p:grpSpPr bwMode="auto">
          <a:xfrm>
            <a:off x="2832100" y="3559175"/>
            <a:ext cx="4268788" cy="1098550"/>
            <a:chOff x="1099" y="2102"/>
            <a:chExt cx="6720" cy="1898"/>
          </a:xfrm>
        </p:grpSpPr>
        <p:sp>
          <p:nvSpPr>
            <p:cNvPr id="7180" name="云形标注 1"/>
            <p:cNvSpPr>
              <a:spLocks noChangeArrowheads="1"/>
            </p:cNvSpPr>
            <p:nvPr/>
          </p:nvSpPr>
          <p:spPr bwMode="auto">
            <a:xfrm>
              <a:off x="1099" y="2102"/>
              <a:ext cx="6529" cy="1898"/>
            </a:xfrm>
            <a:prstGeom prst="cloudCallout">
              <a:avLst>
                <a:gd name="adj1" fmla="val 66477"/>
                <a:gd name="adj2" fmla="val 204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181" name="文本框 6"/>
            <p:cNvSpPr txBox="1">
              <a:spLocks noChangeArrowheads="1"/>
            </p:cNvSpPr>
            <p:nvPr/>
          </p:nvSpPr>
          <p:spPr bwMode="auto">
            <a:xfrm>
              <a:off x="1557" y="2389"/>
              <a:ext cx="6262" cy="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平行线的性质定理有哪些？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2659063" y="3951288"/>
            <a:ext cx="4494212" cy="1658937"/>
            <a:chOff x="2915" y="-416"/>
            <a:chExt cx="6819" cy="1948"/>
          </a:xfrm>
        </p:grpSpPr>
        <p:sp>
          <p:nvSpPr>
            <p:cNvPr id="7183" name="圆角矩形标注 5"/>
            <p:cNvSpPr>
              <a:spLocks noChangeArrowheads="1"/>
            </p:cNvSpPr>
            <p:nvPr/>
          </p:nvSpPr>
          <p:spPr bwMode="auto">
            <a:xfrm>
              <a:off x="2915" y="-416"/>
              <a:ext cx="6528" cy="1948"/>
            </a:xfrm>
            <a:prstGeom prst="wedgeRoundRectCallout">
              <a:avLst>
                <a:gd name="adj1" fmla="val -67949"/>
                <a:gd name="adj2" fmla="val -47514"/>
                <a:gd name="adj3" fmla="val 16667"/>
              </a:avLst>
            </a:prstGeom>
            <a:solidFill>
              <a:srgbClr val="F598D9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7184" name="文本框 4"/>
            <p:cNvSpPr txBox="1">
              <a:spLocks noChangeArrowheads="1"/>
            </p:cNvSpPr>
            <p:nvPr/>
          </p:nvSpPr>
          <p:spPr bwMode="auto">
            <a:xfrm>
              <a:off x="3029" y="-272"/>
              <a:ext cx="6705" cy="1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两直线平行，同位角相等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两直线平行， 内错角相等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两直线平行，同旁内角互补</a:t>
              </a:r>
              <a:r>
                <a:rPr lang="en-US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</a:t>
              </a:r>
              <a:endPara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1298575"/>
            <a:ext cx="78105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 descr="1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222375"/>
            <a:ext cx="7620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 descr="1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3320" y="1447852"/>
            <a:ext cx="80422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圆角矩形 31"/>
          <p:cNvSpPr>
            <a:spLocks noChangeArrowheads="1"/>
          </p:cNvSpPr>
          <p:nvPr/>
        </p:nvSpPr>
        <p:spPr bwMode="auto">
          <a:xfrm>
            <a:off x="434975" y="838200"/>
            <a:ext cx="165735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338" name="文本框 38"/>
          <p:cNvSpPr txBox="1">
            <a:spLocks noChangeArrowheads="1"/>
          </p:cNvSpPr>
          <p:nvPr/>
        </p:nvSpPr>
        <p:spPr bwMode="auto">
          <a:xfrm>
            <a:off x="3535363" y="3602038"/>
            <a:ext cx="5272087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理由：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∵∠1=∠2(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∴AB∥CD(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内错角相等，两直线平行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∴∠3=∠4(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两直线平行，内错角相等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  <p:grpSp>
        <p:nvGrpSpPr>
          <p:cNvPr id="9219" name="组合 6147"/>
          <p:cNvGrpSpPr/>
          <p:nvPr/>
        </p:nvGrpSpPr>
        <p:grpSpPr bwMode="auto">
          <a:xfrm>
            <a:off x="554038" y="627063"/>
            <a:ext cx="5718175" cy="822325"/>
            <a:chOff x="0" y="0"/>
            <a:chExt cx="9004" cy="1294"/>
          </a:xfrm>
        </p:grpSpPr>
        <p:sp>
          <p:nvSpPr>
            <p:cNvPr id="9220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3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8127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平行线的判定与性质的综合运用</a:t>
              </a:r>
            </a:p>
          </p:txBody>
        </p:sp>
        <p:sp>
          <p:nvSpPr>
            <p:cNvPr id="9224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9225" name="圆角矩形 31"/>
          <p:cNvSpPr>
            <a:spLocks noChangeArrowheads="1"/>
          </p:cNvSpPr>
          <p:nvPr/>
        </p:nvSpPr>
        <p:spPr bwMode="auto">
          <a:xfrm>
            <a:off x="554038" y="1752600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1422347" name="Text Box 6"/>
          <p:cNvSpPr txBox="1">
            <a:spLocks noChangeArrowheads="1"/>
          </p:cNvSpPr>
          <p:nvPr/>
        </p:nvSpPr>
        <p:spPr bwMode="auto">
          <a:xfrm>
            <a:off x="434975" y="2479675"/>
            <a:ext cx="79581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40" tIns="47320" rIns="94640" bIns="47320">
            <a:spAutoFit/>
          </a:bodyPr>
          <a:lstStyle>
            <a:lvl1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461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461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已知：如图，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∠1=∠2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∠3=∠4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说明理由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33" name="组合 32"/>
          <p:cNvGrpSpPr/>
          <p:nvPr/>
        </p:nvGrpSpPr>
        <p:grpSpPr bwMode="auto">
          <a:xfrm>
            <a:off x="434975" y="3235325"/>
            <a:ext cx="3100388" cy="1919288"/>
            <a:chOff x="7836" y="3993"/>
            <a:chExt cx="4882" cy="3023"/>
          </a:xfrm>
        </p:grpSpPr>
        <p:grpSp>
          <p:nvGrpSpPr>
            <p:cNvPr id="9228" name="组合 20"/>
            <p:cNvGrpSpPr/>
            <p:nvPr/>
          </p:nvGrpSpPr>
          <p:grpSpPr bwMode="auto">
            <a:xfrm>
              <a:off x="8093" y="4331"/>
              <a:ext cx="4100" cy="2210"/>
              <a:chOff x="8093" y="4331"/>
              <a:chExt cx="4100" cy="2210"/>
            </a:xfrm>
          </p:grpSpPr>
          <p:grpSp>
            <p:nvGrpSpPr>
              <p:cNvPr id="9229" name="组合 14"/>
              <p:cNvGrpSpPr/>
              <p:nvPr/>
            </p:nvGrpSpPr>
            <p:grpSpPr bwMode="auto">
              <a:xfrm>
                <a:off x="8093" y="4331"/>
                <a:ext cx="4100" cy="2210"/>
                <a:chOff x="8093" y="4331"/>
                <a:chExt cx="4100" cy="2210"/>
              </a:xfrm>
            </p:grpSpPr>
            <p:grpSp>
              <p:nvGrpSpPr>
                <p:cNvPr id="9230" name="组合 4"/>
                <p:cNvGrpSpPr/>
                <p:nvPr/>
              </p:nvGrpSpPr>
              <p:grpSpPr bwMode="auto">
                <a:xfrm>
                  <a:off x="8093" y="4399"/>
                  <a:ext cx="4100" cy="2021"/>
                  <a:chOff x="8093" y="4399"/>
                  <a:chExt cx="4100" cy="2021"/>
                </a:xfrm>
              </p:grpSpPr>
              <p:sp>
                <p:nvSpPr>
                  <p:cNvPr id="9231" name="平行四边形 1"/>
                  <p:cNvSpPr>
                    <a:spLocks noChangeArrowheads="1"/>
                  </p:cNvSpPr>
                  <p:nvPr/>
                </p:nvSpPr>
                <p:spPr bwMode="auto">
                  <a:xfrm>
                    <a:off x="8093" y="4412"/>
                    <a:ext cx="4101" cy="1977"/>
                  </a:xfrm>
                  <a:prstGeom prst="parallelogram">
                    <a:avLst>
                      <a:gd name="adj" fmla="val 60041"/>
                    </a:avLst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cxnSp>
                <p:nvCxnSpPr>
                  <p:cNvPr id="9232" name="直接连接符 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288" y="4420"/>
                    <a:ext cx="1748" cy="200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233" name="直接连接符 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8093" y="4399"/>
                    <a:ext cx="4097" cy="201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9234" name="组合 11"/>
                <p:cNvGrpSpPr/>
                <p:nvPr/>
              </p:nvGrpSpPr>
              <p:grpSpPr bwMode="auto">
                <a:xfrm>
                  <a:off x="8326" y="4331"/>
                  <a:ext cx="3697" cy="2210"/>
                  <a:chOff x="8326" y="4331"/>
                  <a:chExt cx="3697" cy="2210"/>
                </a:xfrm>
              </p:grpSpPr>
              <p:sp>
                <p:nvSpPr>
                  <p:cNvPr id="9235" name="弧形 9"/>
                  <p:cNvSpPr>
                    <a:spLocks noChangeArrowheads="1"/>
                  </p:cNvSpPr>
                  <p:nvPr/>
                </p:nvSpPr>
                <p:spPr bwMode="auto">
                  <a:xfrm rot="7440000">
                    <a:off x="9023" y="4303"/>
                    <a:ext cx="340" cy="588"/>
                  </a:xfrm>
                  <a:custGeom>
                    <a:avLst/>
                    <a:gdLst>
                      <a:gd name="T0" fmla="*/ 52 w 340"/>
                      <a:gd name="T1" fmla="*/ 81 h 588"/>
                      <a:gd name="T2" fmla="*/ 169 w 340"/>
                      <a:gd name="T3" fmla="*/ 0 h 588"/>
                      <a:gd name="T4" fmla="*/ 339 w 340"/>
                      <a:gd name="T5" fmla="*/ 294 h 588"/>
                      <a:gd name="T6" fmla="*/ 170 w 340"/>
                      <a:gd name="T7" fmla="*/ 294 h 588"/>
                      <a:gd name="T8" fmla="*/ 52 w 340"/>
                      <a:gd name="T9" fmla="*/ 81 h 588"/>
                      <a:gd name="T10" fmla="*/ 169 w 340"/>
                      <a:gd name="T11" fmla="*/ 0 h 588"/>
                      <a:gd name="T12" fmla="*/ 339 w 340"/>
                      <a:gd name="T13" fmla="*/ 294 h 5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40" h="588" stroke="0">
                        <a:moveTo>
                          <a:pt x="52" y="81"/>
                        </a:moveTo>
                        <a:cubicBezTo>
                          <a:pt x="82" y="31"/>
                          <a:pt x="123" y="0"/>
                          <a:pt x="169" y="0"/>
                        </a:cubicBezTo>
                        <a:cubicBezTo>
                          <a:pt x="263" y="0"/>
                          <a:pt x="339" y="132"/>
                          <a:pt x="339" y="294"/>
                        </a:cubicBezTo>
                        <a:lnTo>
                          <a:pt x="170" y="294"/>
                        </a:lnTo>
                        <a:close/>
                      </a:path>
                      <a:path w="340" h="588" fill="none">
                        <a:moveTo>
                          <a:pt x="52" y="81"/>
                        </a:moveTo>
                        <a:cubicBezTo>
                          <a:pt x="82" y="31"/>
                          <a:pt x="123" y="0"/>
                          <a:pt x="169" y="0"/>
                        </a:cubicBezTo>
                        <a:cubicBezTo>
                          <a:pt x="263" y="0"/>
                          <a:pt x="339" y="132"/>
                          <a:pt x="339" y="294"/>
                        </a:cubicBezTo>
                      </a:path>
                    </a:pathLst>
                  </a:custGeom>
                  <a:solidFill>
                    <a:schemeClr val="accent1"/>
                  </a:solidFill>
                  <a:ln w="28575">
                    <a:solidFill>
                      <a:srgbClr val="FF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36" name="弧形 10"/>
                  <p:cNvSpPr>
                    <a:spLocks noChangeArrowheads="1"/>
                  </p:cNvSpPr>
                  <p:nvPr/>
                </p:nvSpPr>
                <p:spPr bwMode="auto">
                  <a:xfrm rot="-1980000">
                    <a:off x="8326" y="5914"/>
                    <a:ext cx="340" cy="588"/>
                  </a:xfrm>
                  <a:custGeom>
                    <a:avLst/>
                    <a:gdLst>
                      <a:gd name="T0" fmla="*/ 234 w 340"/>
                      <a:gd name="T1" fmla="*/ 22 h 588"/>
                      <a:gd name="T2" fmla="*/ 339 w 340"/>
                      <a:gd name="T3" fmla="*/ 294 h 588"/>
                      <a:gd name="T4" fmla="*/ 170 w 340"/>
                      <a:gd name="T5" fmla="*/ 294 h 588"/>
                      <a:gd name="T6" fmla="*/ 234 w 340"/>
                      <a:gd name="T7" fmla="*/ 22 h 588"/>
                      <a:gd name="T8" fmla="*/ 339 w 340"/>
                      <a:gd name="T9" fmla="*/ 294 h 5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0" h="588" stroke="0">
                        <a:moveTo>
                          <a:pt x="234" y="22"/>
                        </a:moveTo>
                        <a:cubicBezTo>
                          <a:pt x="296" y="66"/>
                          <a:pt x="339" y="171"/>
                          <a:pt x="339" y="294"/>
                        </a:cubicBezTo>
                        <a:lnTo>
                          <a:pt x="170" y="294"/>
                        </a:lnTo>
                        <a:close/>
                      </a:path>
                      <a:path w="340" h="588" fill="none">
                        <a:moveTo>
                          <a:pt x="234" y="22"/>
                        </a:moveTo>
                        <a:cubicBezTo>
                          <a:pt x="296" y="66"/>
                          <a:pt x="339" y="171"/>
                          <a:pt x="339" y="294"/>
                        </a:cubicBezTo>
                      </a:path>
                    </a:pathLst>
                  </a:custGeom>
                  <a:solidFill>
                    <a:schemeClr val="accent1"/>
                  </a:solidFill>
                  <a:ln w="28575">
                    <a:solidFill>
                      <a:srgbClr val="FF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37" name="弧形 12"/>
                  <p:cNvSpPr>
                    <a:spLocks noChangeArrowheads="1"/>
                  </p:cNvSpPr>
                  <p:nvPr/>
                </p:nvSpPr>
                <p:spPr bwMode="auto">
                  <a:xfrm rot="9660000">
                    <a:off x="11683" y="4331"/>
                    <a:ext cx="340" cy="588"/>
                  </a:xfrm>
                  <a:custGeom>
                    <a:avLst/>
                    <a:gdLst>
                      <a:gd name="T0" fmla="*/ 234 w 340"/>
                      <a:gd name="T1" fmla="*/ 22 h 588"/>
                      <a:gd name="T2" fmla="*/ 339 w 340"/>
                      <a:gd name="T3" fmla="*/ 294 h 588"/>
                      <a:gd name="T4" fmla="*/ 170 w 340"/>
                      <a:gd name="T5" fmla="*/ 294 h 588"/>
                      <a:gd name="T6" fmla="*/ 234 w 340"/>
                      <a:gd name="T7" fmla="*/ 22 h 588"/>
                      <a:gd name="T8" fmla="*/ 339 w 340"/>
                      <a:gd name="T9" fmla="*/ 294 h 5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0" h="588" stroke="0">
                        <a:moveTo>
                          <a:pt x="234" y="22"/>
                        </a:moveTo>
                        <a:cubicBezTo>
                          <a:pt x="296" y="66"/>
                          <a:pt x="339" y="171"/>
                          <a:pt x="339" y="294"/>
                        </a:cubicBezTo>
                        <a:lnTo>
                          <a:pt x="170" y="294"/>
                        </a:lnTo>
                        <a:close/>
                      </a:path>
                      <a:path w="340" h="588" fill="none">
                        <a:moveTo>
                          <a:pt x="234" y="22"/>
                        </a:moveTo>
                        <a:cubicBezTo>
                          <a:pt x="296" y="66"/>
                          <a:pt x="339" y="171"/>
                          <a:pt x="339" y="294"/>
                        </a:cubicBezTo>
                      </a:path>
                    </a:pathLst>
                  </a:custGeom>
                  <a:solidFill>
                    <a:schemeClr val="accent1"/>
                  </a:solidFill>
                  <a:ln w="28575">
                    <a:solidFill>
                      <a:srgbClr val="FF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38" name="弧形 13"/>
                  <p:cNvSpPr>
                    <a:spLocks noChangeArrowheads="1"/>
                  </p:cNvSpPr>
                  <p:nvPr/>
                </p:nvSpPr>
                <p:spPr bwMode="auto">
                  <a:xfrm rot="-2100000">
                    <a:off x="10854" y="5953"/>
                    <a:ext cx="340" cy="588"/>
                  </a:xfrm>
                  <a:custGeom>
                    <a:avLst/>
                    <a:gdLst>
                      <a:gd name="T0" fmla="*/ 52 w 340"/>
                      <a:gd name="T1" fmla="*/ 81 h 588"/>
                      <a:gd name="T2" fmla="*/ 169 w 340"/>
                      <a:gd name="T3" fmla="*/ 0 h 588"/>
                      <a:gd name="T4" fmla="*/ 339 w 340"/>
                      <a:gd name="T5" fmla="*/ 294 h 588"/>
                      <a:gd name="T6" fmla="*/ 170 w 340"/>
                      <a:gd name="T7" fmla="*/ 294 h 588"/>
                      <a:gd name="T8" fmla="*/ 52 w 340"/>
                      <a:gd name="T9" fmla="*/ 81 h 588"/>
                      <a:gd name="T10" fmla="*/ 169 w 340"/>
                      <a:gd name="T11" fmla="*/ 0 h 588"/>
                      <a:gd name="T12" fmla="*/ 339 w 340"/>
                      <a:gd name="T13" fmla="*/ 294 h 5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40" h="588" stroke="0">
                        <a:moveTo>
                          <a:pt x="52" y="81"/>
                        </a:moveTo>
                        <a:cubicBezTo>
                          <a:pt x="82" y="31"/>
                          <a:pt x="123" y="0"/>
                          <a:pt x="169" y="0"/>
                        </a:cubicBezTo>
                        <a:cubicBezTo>
                          <a:pt x="263" y="0"/>
                          <a:pt x="339" y="132"/>
                          <a:pt x="339" y="294"/>
                        </a:cubicBezTo>
                        <a:lnTo>
                          <a:pt x="170" y="294"/>
                        </a:lnTo>
                        <a:close/>
                      </a:path>
                      <a:path w="340" h="588" fill="none">
                        <a:moveTo>
                          <a:pt x="52" y="81"/>
                        </a:moveTo>
                        <a:cubicBezTo>
                          <a:pt x="82" y="31"/>
                          <a:pt x="123" y="0"/>
                          <a:pt x="169" y="0"/>
                        </a:cubicBezTo>
                        <a:cubicBezTo>
                          <a:pt x="263" y="0"/>
                          <a:pt x="339" y="132"/>
                          <a:pt x="339" y="294"/>
                        </a:cubicBezTo>
                      </a:path>
                    </a:pathLst>
                  </a:custGeom>
                  <a:solidFill>
                    <a:schemeClr val="accent1"/>
                  </a:solidFill>
                  <a:ln w="28575">
                    <a:solidFill>
                      <a:srgbClr val="FF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9239" name="文本框 16"/>
              <p:cNvSpPr txBox="1">
                <a:spLocks noChangeArrowheads="1"/>
              </p:cNvSpPr>
              <p:nvPr/>
            </p:nvSpPr>
            <p:spPr bwMode="auto">
              <a:xfrm>
                <a:off x="8433" y="5495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1</a:t>
                </a:r>
                <a:endPara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9240" name="文本框 17"/>
              <p:cNvSpPr txBox="1">
                <a:spLocks noChangeArrowheads="1"/>
              </p:cNvSpPr>
              <p:nvPr/>
            </p:nvSpPr>
            <p:spPr bwMode="auto">
              <a:xfrm>
                <a:off x="9004" y="4668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3</a:t>
                </a:r>
                <a:endPara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9241" name="文本框 18"/>
              <p:cNvSpPr txBox="1">
                <a:spLocks noChangeArrowheads="1"/>
              </p:cNvSpPr>
              <p:nvPr/>
            </p:nvSpPr>
            <p:spPr bwMode="auto">
              <a:xfrm>
                <a:off x="11332" y="4566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2</a:t>
                </a:r>
                <a:endPara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9242" name="文本框 19"/>
              <p:cNvSpPr txBox="1">
                <a:spLocks noChangeArrowheads="1"/>
              </p:cNvSpPr>
              <p:nvPr/>
            </p:nvSpPr>
            <p:spPr bwMode="auto">
              <a:xfrm>
                <a:off x="10628" y="5428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4</a:t>
                </a:r>
                <a:endPara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9243" name="文本框 26"/>
            <p:cNvSpPr txBox="1">
              <a:spLocks noChangeArrowheads="1"/>
            </p:cNvSpPr>
            <p:nvPr/>
          </p:nvSpPr>
          <p:spPr bwMode="auto">
            <a:xfrm>
              <a:off x="12110" y="3993"/>
              <a:ext cx="60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9244" name="文本框 29"/>
            <p:cNvSpPr txBox="1">
              <a:spLocks noChangeArrowheads="1"/>
            </p:cNvSpPr>
            <p:nvPr/>
          </p:nvSpPr>
          <p:spPr bwMode="auto">
            <a:xfrm>
              <a:off x="8653" y="3993"/>
              <a:ext cx="63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9245" name="文本框 30"/>
            <p:cNvSpPr txBox="1">
              <a:spLocks noChangeArrowheads="1"/>
            </p:cNvSpPr>
            <p:nvPr/>
          </p:nvSpPr>
          <p:spPr bwMode="auto">
            <a:xfrm>
              <a:off x="11036" y="6215"/>
              <a:ext cx="60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9246" name="文本框 31"/>
            <p:cNvSpPr txBox="1">
              <a:spLocks noChangeArrowheads="1"/>
            </p:cNvSpPr>
            <p:nvPr/>
          </p:nvSpPr>
          <p:spPr bwMode="auto">
            <a:xfrm>
              <a:off x="7836" y="6296"/>
              <a:ext cx="63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38" name="组合 37"/>
          <p:cNvGrpSpPr/>
          <p:nvPr/>
        </p:nvGrpSpPr>
        <p:grpSpPr bwMode="auto">
          <a:xfrm>
            <a:off x="4090988" y="3167063"/>
            <a:ext cx="3881437" cy="2809875"/>
            <a:chOff x="1341" y="4274"/>
            <a:chExt cx="6112" cy="4425"/>
          </a:xfrm>
        </p:grpSpPr>
        <p:sp>
          <p:nvSpPr>
            <p:cNvPr id="9248" name="文本框 33"/>
            <p:cNvSpPr txBox="1">
              <a:spLocks noChangeArrowheads="1"/>
            </p:cNvSpPr>
            <p:nvPr/>
          </p:nvSpPr>
          <p:spPr bwMode="auto">
            <a:xfrm>
              <a:off x="1341" y="4955"/>
              <a:ext cx="6113" cy="3744"/>
            </a:xfrm>
            <a:prstGeom prst="rect">
              <a:avLst/>
            </a:prstGeom>
            <a:solidFill>
              <a:srgbClr val="D6F5F5"/>
            </a:solidFill>
            <a:ln w="28575">
              <a:solidFill>
                <a:srgbClr val="0070C0"/>
              </a:solidFill>
              <a:rou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分析：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∠1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∠2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是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被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BD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所截的内错角，由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∠1=∠2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可得</a:t>
              </a:r>
              <a:r>
                <a:rPr lang="en-US" altLang="zh-CN" sz="20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AB∥CD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.∠3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∠4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是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被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所截的内错角，由</a:t>
              </a:r>
              <a:r>
                <a:rPr lang="en-US" altLang="zh-CN" sz="20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AB∥CD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，可得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∠3=∠4.</a:t>
              </a:r>
            </a:p>
          </p:txBody>
        </p:sp>
        <p:cxnSp>
          <p:nvCxnSpPr>
            <p:cNvPr id="9249" name="直接连接符 35"/>
            <p:cNvCxnSpPr>
              <a:cxnSpLocks noChangeShapeType="1"/>
            </p:cNvCxnSpPr>
            <p:nvPr/>
          </p:nvCxnSpPr>
          <p:spPr bwMode="auto">
            <a:xfrm flipH="1">
              <a:off x="3745" y="4363"/>
              <a:ext cx="519" cy="597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0" name="直接连接符 36"/>
            <p:cNvCxnSpPr>
              <a:cxnSpLocks noChangeShapeType="1"/>
            </p:cNvCxnSpPr>
            <p:nvPr/>
          </p:nvCxnSpPr>
          <p:spPr bwMode="auto">
            <a:xfrm>
              <a:off x="4284" y="4349"/>
              <a:ext cx="535" cy="597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1" name="椭圆 34"/>
            <p:cNvSpPr>
              <a:spLocks noChangeArrowheads="1"/>
            </p:cNvSpPr>
            <p:nvPr/>
          </p:nvSpPr>
          <p:spPr bwMode="auto">
            <a:xfrm>
              <a:off x="4204" y="4274"/>
              <a:ext cx="120" cy="1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422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2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2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2338" grpId="0"/>
      <p:bldP spid="14223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90513" y="581025"/>
            <a:ext cx="80756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已知：如图，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EF∥AD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∠1=∠2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∠BAC=70 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∠AGD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8388" y="1574800"/>
            <a:ext cx="2662237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364" name="Text Box 4"/>
          <p:cNvSpPr txBox="1">
            <a:spLocks noChangeArrowheads="1"/>
          </p:cNvSpPr>
          <p:nvPr/>
        </p:nvSpPr>
        <p:spPr bwMode="auto">
          <a:xfrm>
            <a:off x="250825" y="1927225"/>
            <a:ext cx="86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1423365" name="Text Box 5"/>
          <p:cNvSpPr txBox="1">
            <a:spLocks noChangeArrowheads="1"/>
          </p:cNvSpPr>
          <p:nvPr/>
        </p:nvSpPr>
        <p:spPr bwMode="auto">
          <a:xfrm>
            <a:off x="755650" y="1917700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EF∥AD</a:t>
            </a:r>
          </a:p>
        </p:txBody>
      </p:sp>
      <p:sp>
        <p:nvSpPr>
          <p:cNvPr id="1423366" name="Text Box 6"/>
          <p:cNvSpPr txBox="1">
            <a:spLocks noChangeArrowheads="1"/>
          </p:cNvSpPr>
          <p:nvPr/>
        </p:nvSpPr>
        <p:spPr bwMode="auto">
          <a:xfrm>
            <a:off x="2617788" y="192722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已知），</a:t>
            </a:r>
          </a:p>
        </p:txBody>
      </p:sp>
      <p:sp>
        <p:nvSpPr>
          <p:cNvPr id="1423367" name="Text Box 7"/>
          <p:cNvSpPr txBox="1">
            <a:spLocks noChangeArrowheads="1"/>
          </p:cNvSpPr>
          <p:nvPr/>
        </p:nvSpPr>
        <p:spPr bwMode="auto">
          <a:xfrm>
            <a:off x="611188" y="2493963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∴∠2=∠3</a:t>
            </a:r>
          </a:p>
        </p:txBody>
      </p:sp>
      <p:sp>
        <p:nvSpPr>
          <p:cNvPr id="1423368" name="Text Box 8"/>
          <p:cNvSpPr txBox="1">
            <a:spLocks noChangeArrowheads="1"/>
          </p:cNvSpPr>
          <p:nvPr/>
        </p:nvSpPr>
        <p:spPr bwMode="auto">
          <a:xfrm>
            <a:off x="303213" y="3070225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∵∠1=∠2</a:t>
            </a:r>
          </a:p>
        </p:txBody>
      </p:sp>
      <p:sp>
        <p:nvSpPr>
          <p:cNvPr id="1423369" name="Text Box 9"/>
          <p:cNvSpPr txBox="1">
            <a:spLocks noChangeArrowheads="1"/>
          </p:cNvSpPr>
          <p:nvPr/>
        </p:nvSpPr>
        <p:spPr bwMode="auto">
          <a:xfrm>
            <a:off x="692150" y="3646488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∴∠1=∠3</a:t>
            </a:r>
          </a:p>
        </p:txBody>
      </p:sp>
      <p:sp>
        <p:nvSpPr>
          <p:cNvPr id="1423370" name="Text Box 10"/>
          <p:cNvSpPr txBox="1">
            <a:spLocks noChangeArrowheads="1"/>
          </p:cNvSpPr>
          <p:nvPr/>
        </p:nvSpPr>
        <p:spPr bwMode="auto">
          <a:xfrm>
            <a:off x="684213" y="4149725"/>
            <a:ext cx="345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DG∥AB</a:t>
            </a:r>
          </a:p>
        </p:txBody>
      </p:sp>
      <p:sp>
        <p:nvSpPr>
          <p:cNvPr id="1423371" name="Text Box 11"/>
          <p:cNvSpPr txBox="1">
            <a:spLocks noChangeArrowheads="1"/>
          </p:cNvSpPr>
          <p:nvPr/>
        </p:nvSpPr>
        <p:spPr bwMode="auto">
          <a:xfrm>
            <a:off x="684213" y="4725988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∴∠BAC+AGD=180°</a:t>
            </a:r>
          </a:p>
        </p:txBody>
      </p:sp>
      <p:sp>
        <p:nvSpPr>
          <p:cNvPr id="1423372" name="Text Box 12"/>
          <p:cNvSpPr txBox="1">
            <a:spLocks noChangeArrowheads="1"/>
          </p:cNvSpPr>
          <p:nvPr/>
        </p:nvSpPr>
        <p:spPr bwMode="auto">
          <a:xfrm>
            <a:off x="684213" y="5283200"/>
            <a:ext cx="6461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∴∠AGD=180°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BAC=180°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70°=110°.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059113" y="2493963"/>
            <a:ext cx="2160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23374" name="Text Box 14"/>
          <p:cNvSpPr txBox="1">
            <a:spLocks noChangeArrowheads="1"/>
          </p:cNvSpPr>
          <p:nvPr/>
        </p:nvSpPr>
        <p:spPr bwMode="auto">
          <a:xfrm>
            <a:off x="2100263" y="2493963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（两直线平行，同位角相等）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3375" name="Text Box 15"/>
          <p:cNvSpPr txBox="1">
            <a:spLocks noChangeArrowheads="1"/>
          </p:cNvSpPr>
          <p:nvPr/>
        </p:nvSpPr>
        <p:spPr bwMode="auto">
          <a:xfrm>
            <a:off x="2319338" y="307022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已知），</a:t>
            </a:r>
          </a:p>
        </p:txBody>
      </p:sp>
      <p:sp>
        <p:nvSpPr>
          <p:cNvPr id="1423376" name="Text Box 16"/>
          <p:cNvSpPr txBox="1">
            <a:spLocks noChangeArrowheads="1"/>
          </p:cNvSpPr>
          <p:nvPr/>
        </p:nvSpPr>
        <p:spPr bwMode="auto">
          <a:xfrm>
            <a:off x="2100263" y="3646488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（等量代换）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3377" name="Text Box 17"/>
          <p:cNvSpPr txBox="1">
            <a:spLocks noChangeArrowheads="1"/>
          </p:cNvSpPr>
          <p:nvPr/>
        </p:nvSpPr>
        <p:spPr bwMode="auto">
          <a:xfrm>
            <a:off x="2174875" y="4144963"/>
            <a:ext cx="430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（内错角相等，两直线平行）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3378" name="Text Box 18"/>
          <p:cNvSpPr txBox="1">
            <a:spLocks noChangeArrowheads="1"/>
          </p:cNvSpPr>
          <p:nvPr/>
        </p:nvSpPr>
        <p:spPr bwMode="auto">
          <a:xfrm>
            <a:off x="3390900" y="4741863"/>
            <a:ext cx="458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（两直线平行，同旁内角互补）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38" name="组合 37"/>
          <p:cNvGrpSpPr/>
          <p:nvPr/>
        </p:nvGrpSpPr>
        <p:grpSpPr bwMode="auto">
          <a:xfrm>
            <a:off x="479425" y="1585913"/>
            <a:ext cx="5808663" cy="3267075"/>
            <a:chOff x="126" y="4274"/>
            <a:chExt cx="9148" cy="5145"/>
          </a:xfrm>
        </p:grpSpPr>
        <p:sp>
          <p:nvSpPr>
            <p:cNvPr id="10260" name="文本框 33"/>
            <p:cNvSpPr txBox="1">
              <a:spLocks noChangeArrowheads="1"/>
            </p:cNvSpPr>
            <p:nvPr/>
          </p:nvSpPr>
          <p:spPr bwMode="auto">
            <a:xfrm>
              <a:off x="126" y="4955"/>
              <a:ext cx="9148" cy="4464"/>
            </a:xfrm>
            <a:prstGeom prst="rect">
              <a:avLst/>
            </a:prstGeom>
            <a:solidFill>
              <a:srgbClr val="D6F5F5"/>
            </a:solidFill>
            <a:ln w="28575">
              <a:solidFill>
                <a:srgbClr val="0070C0"/>
              </a:solidFill>
              <a:rou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分析：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∠3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∠2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是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EF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AD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被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所截的内错角，由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EF∥AD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∠3=∠2.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由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∠1=∠2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，得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∠1=∠3.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∠1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∠3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是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DG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AB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被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AD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所截的内错角，由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∠1=∠3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得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0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AB∥DG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.∠BAC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∠CGD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是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DG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和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AB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被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AC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所截的同位角，由</a:t>
              </a:r>
              <a:r>
                <a:rPr lang="en-US" altLang="zh-CN" sz="20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AB∥DG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，可得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BAC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=∠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CGD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根据平角的定义，可求得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∠AGD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的度数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</a:p>
          </p:txBody>
        </p:sp>
        <p:cxnSp>
          <p:nvCxnSpPr>
            <p:cNvPr id="10261" name="直接连接符 35"/>
            <p:cNvCxnSpPr>
              <a:cxnSpLocks noChangeShapeType="1"/>
            </p:cNvCxnSpPr>
            <p:nvPr/>
          </p:nvCxnSpPr>
          <p:spPr bwMode="auto">
            <a:xfrm flipH="1">
              <a:off x="3745" y="4363"/>
              <a:ext cx="519" cy="597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2" name="直接连接符 36"/>
            <p:cNvCxnSpPr>
              <a:cxnSpLocks noChangeShapeType="1"/>
            </p:cNvCxnSpPr>
            <p:nvPr/>
          </p:nvCxnSpPr>
          <p:spPr bwMode="auto">
            <a:xfrm>
              <a:off x="4284" y="4349"/>
              <a:ext cx="535" cy="597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3" name="椭圆 34"/>
            <p:cNvSpPr>
              <a:spLocks noChangeArrowheads="1"/>
            </p:cNvSpPr>
            <p:nvPr/>
          </p:nvSpPr>
          <p:spPr bwMode="auto">
            <a:xfrm>
              <a:off x="4204" y="4274"/>
              <a:ext cx="120" cy="1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2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2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2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2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2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23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23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2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2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23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23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2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3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3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23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3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42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23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23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23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23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3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23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3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42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64" grpId="0"/>
      <p:bldP spid="1423365" grpId="0"/>
      <p:bldP spid="1423366" grpId="0"/>
      <p:bldP spid="1423367" grpId="0"/>
      <p:bldP spid="1423368" grpId="0"/>
      <p:bldP spid="1423369" grpId="0"/>
      <p:bldP spid="1423370" grpId="0"/>
      <p:bldP spid="1423371" grpId="0"/>
      <p:bldP spid="1423372" grpId="0"/>
      <p:bldP spid="1423374" grpId="0"/>
      <p:bldP spid="1423375" grpId="0"/>
      <p:bldP spid="1423376" grpId="0"/>
      <p:bldP spid="1423377" grpId="0"/>
      <p:bldP spid="14233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圆角矩形 31"/>
          <p:cNvSpPr>
            <a:spLocks noChangeArrowheads="1"/>
          </p:cNvSpPr>
          <p:nvPr/>
        </p:nvSpPr>
        <p:spPr bwMode="auto">
          <a:xfrm>
            <a:off x="477838" y="1038225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方法归纳</a:t>
            </a:r>
          </a:p>
        </p:txBody>
      </p:sp>
      <p:sp>
        <p:nvSpPr>
          <p:cNvPr id="1424387" name="文本框 7"/>
          <p:cNvSpPr txBox="1">
            <a:spLocks noChangeArrowheads="1"/>
          </p:cNvSpPr>
          <p:nvPr/>
        </p:nvSpPr>
        <p:spPr bwMode="auto">
          <a:xfrm>
            <a:off x="506413" y="1690688"/>
            <a:ext cx="736758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与平行线相关的问题一般都是平行线的判定与性质的综合应用，主要体现在以下两个方面：  </a:t>
            </a:r>
          </a:p>
        </p:txBody>
      </p:sp>
      <p:sp>
        <p:nvSpPr>
          <p:cNvPr id="1424388" name="文本框 8"/>
          <p:cNvSpPr txBox="1">
            <a:spLocks noChangeArrowheads="1"/>
          </p:cNvSpPr>
          <p:nvPr/>
        </p:nvSpPr>
        <p:spPr bwMode="auto">
          <a:xfrm>
            <a:off x="508000" y="3043238"/>
            <a:ext cx="185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1.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由角定角                            </a:t>
            </a:r>
          </a:p>
        </p:txBody>
      </p:sp>
      <p:sp>
        <p:nvSpPr>
          <p:cNvPr id="1424390" name="文本框 10"/>
          <p:cNvSpPr txBox="1">
            <a:spLocks noChangeArrowheads="1"/>
          </p:cNvSpPr>
          <p:nvPr/>
        </p:nvSpPr>
        <p:spPr bwMode="auto">
          <a:xfrm>
            <a:off x="506413" y="3663950"/>
            <a:ext cx="210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已知角的关系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4391" name="文本框 11"/>
          <p:cNvSpPr txBox="1">
            <a:spLocks noChangeArrowheads="1"/>
          </p:cNvSpPr>
          <p:nvPr/>
        </p:nvSpPr>
        <p:spPr bwMode="auto">
          <a:xfrm>
            <a:off x="3579813" y="3663950"/>
            <a:ext cx="1858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两直线平行 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4392" name="文本框 12"/>
          <p:cNvSpPr txBox="1">
            <a:spLocks noChangeArrowheads="1"/>
          </p:cNvSpPr>
          <p:nvPr/>
        </p:nvSpPr>
        <p:spPr bwMode="auto">
          <a:xfrm>
            <a:off x="6335713" y="3663950"/>
            <a:ext cx="276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确定其它角的关系          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4393" name="文本框 13"/>
          <p:cNvSpPr txBox="1">
            <a:spLocks noChangeArrowheads="1"/>
          </p:cNvSpPr>
          <p:nvPr/>
        </p:nvSpPr>
        <p:spPr bwMode="auto">
          <a:xfrm>
            <a:off x="582613" y="4475163"/>
            <a:ext cx="170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2.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由线定线</a:t>
            </a:r>
          </a:p>
        </p:txBody>
      </p:sp>
      <p:sp>
        <p:nvSpPr>
          <p:cNvPr id="1424394" name="文本框 14"/>
          <p:cNvSpPr txBox="1">
            <a:spLocks noChangeArrowheads="1"/>
          </p:cNvSpPr>
          <p:nvPr/>
        </p:nvSpPr>
        <p:spPr bwMode="auto">
          <a:xfrm>
            <a:off x="508000" y="5081588"/>
            <a:ext cx="231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已知两直线平行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4395" name="文本框 15"/>
          <p:cNvSpPr txBox="1">
            <a:spLocks noChangeArrowheads="1"/>
          </p:cNvSpPr>
          <p:nvPr/>
        </p:nvSpPr>
        <p:spPr bwMode="auto">
          <a:xfrm>
            <a:off x="3783013" y="5081588"/>
            <a:ext cx="1411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角的关系  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4396" name="文本框 16"/>
          <p:cNvSpPr txBox="1">
            <a:spLocks noChangeArrowheads="1"/>
          </p:cNvSpPr>
          <p:nvPr/>
        </p:nvSpPr>
        <p:spPr bwMode="auto">
          <a:xfrm>
            <a:off x="6172200" y="5081588"/>
            <a:ext cx="292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确定其它两直线平行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4397" name="右箭头 17"/>
          <p:cNvSpPr>
            <a:spLocks noChangeArrowheads="1"/>
          </p:cNvSpPr>
          <p:nvPr/>
        </p:nvSpPr>
        <p:spPr bwMode="auto">
          <a:xfrm>
            <a:off x="2427288" y="3819525"/>
            <a:ext cx="1152525" cy="144463"/>
          </a:xfrm>
          <a:prstGeom prst="rightArrow">
            <a:avLst>
              <a:gd name="adj1" fmla="val 50000"/>
              <a:gd name="adj2" fmla="val 49752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4398" name="文本框 18"/>
          <p:cNvSpPr txBox="1">
            <a:spLocks noChangeArrowheads="1"/>
          </p:cNvSpPr>
          <p:nvPr/>
        </p:nvSpPr>
        <p:spPr bwMode="auto">
          <a:xfrm>
            <a:off x="2606675" y="3429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判定</a:t>
            </a:r>
          </a:p>
        </p:txBody>
      </p:sp>
      <p:sp>
        <p:nvSpPr>
          <p:cNvPr id="1424399" name="右箭头 20"/>
          <p:cNvSpPr>
            <a:spLocks noChangeArrowheads="1"/>
          </p:cNvSpPr>
          <p:nvPr/>
        </p:nvSpPr>
        <p:spPr bwMode="auto">
          <a:xfrm>
            <a:off x="5246688" y="3835400"/>
            <a:ext cx="1152525" cy="144463"/>
          </a:xfrm>
          <a:prstGeom prst="rightArrow">
            <a:avLst>
              <a:gd name="adj1" fmla="val 50000"/>
              <a:gd name="adj2" fmla="val 49752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4400" name="文本框 21"/>
          <p:cNvSpPr txBox="1">
            <a:spLocks noChangeArrowheads="1"/>
          </p:cNvSpPr>
          <p:nvPr/>
        </p:nvSpPr>
        <p:spPr bwMode="auto">
          <a:xfrm>
            <a:off x="5426075" y="341630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性质</a:t>
            </a:r>
          </a:p>
        </p:txBody>
      </p:sp>
      <p:sp>
        <p:nvSpPr>
          <p:cNvPr id="1424401" name="右箭头 22"/>
          <p:cNvSpPr>
            <a:spLocks noChangeArrowheads="1"/>
          </p:cNvSpPr>
          <p:nvPr/>
        </p:nvSpPr>
        <p:spPr bwMode="auto">
          <a:xfrm>
            <a:off x="5129213" y="5238750"/>
            <a:ext cx="1152525" cy="142875"/>
          </a:xfrm>
          <a:prstGeom prst="rightArrow">
            <a:avLst>
              <a:gd name="adj1" fmla="val 50000"/>
              <a:gd name="adj2" fmla="val 50305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4402" name="文本框 23"/>
          <p:cNvSpPr txBox="1">
            <a:spLocks noChangeArrowheads="1"/>
          </p:cNvSpPr>
          <p:nvPr/>
        </p:nvSpPr>
        <p:spPr bwMode="auto">
          <a:xfrm>
            <a:off x="5257800" y="48450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判定</a:t>
            </a:r>
          </a:p>
        </p:txBody>
      </p:sp>
      <p:sp>
        <p:nvSpPr>
          <p:cNvPr id="1424403" name="右箭头 24"/>
          <p:cNvSpPr>
            <a:spLocks noChangeArrowheads="1"/>
          </p:cNvSpPr>
          <p:nvPr/>
        </p:nvSpPr>
        <p:spPr bwMode="auto">
          <a:xfrm>
            <a:off x="2730500" y="5238750"/>
            <a:ext cx="1152525" cy="142875"/>
          </a:xfrm>
          <a:prstGeom prst="rightArrow">
            <a:avLst>
              <a:gd name="adj1" fmla="val 50000"/>
              <a:gd name="adj2" fmla="val 50305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4404" name="文本框 25"/>
          <p:cNvSpPr txBox="1">
            <a:spLocks noChangeArrowheads="1"/>
          </p:cNvSpPr>
          <p:nvPr/>
        </p:nvSpPr>
        <p:spPr bwMode="auto">
          <a:xfrm>
            <a:off x="2911475" y="481965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2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2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2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2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2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2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2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2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2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2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2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2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2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2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2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2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387" grpId="0"/>
      <p:bldP spid="1424388" grpId="0"/>
      <p:bldP spid="1424390" grpId="0"/>
      <p:bldP spid="1424391" grpId="0"/>
      <p:bldP spid="1424392" grpId="0"/>
      <p:bldP spid="1424393" grpId="0"/>
      <p:bldP spid="1424394" grpId="0"/>
      <p:bldP spid="1424395" grpId="0"/>
      <p:bldP spid="1424396" grpId="0"/>
      <p:bldP spid="1424397" grpId="0" bldLvl="0" animBg="1"/>
      <p:bldP spid="1424398" grpId="0"/>
      <p:bldP spid="1424399" grpId="0" bldLvl="0" animBg="1"/>
      <p:bldP spid="1424400" grpId="0"/>
      <p:bldP spid="1424401" grpId="0" bldLvl="0" animBg="1"/>
      <p:bldP spid="1424402" grpId="0"/>
      <p:bldP spid="1424403" grpId="0" bldLvl="0" animBg="1"/>
      <p:bldP spid="14244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3"/>
          <p:cNvSpPr txBox="1">
            <a:spLocks noChangeArrowheads="1"/>
          </p:cNvSpPr>
          <p:nvPr/>
        </p:nvSpPr>
        <p:spPr bwMode="auto">
          <a:xfrm>
            <a:off x="508000" y="1579563"/>
            <a:ext cx="8621713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如图所示，下列结论正确的有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___________.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把所有正确结论的序号都选上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∠3=∠4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∠1=∠BEG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EF∥GH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③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∠FGH+∠3=180°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EF∥GH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④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∠4=62°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∠BEF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1=59°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pic>
        <p:nvPicPr>
          <p:cNvPr id="12291" name="图片 4" descr="_FIQL)SF~`0KFEOECTH@MY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4900" y="1784350"/>
            <a:ext cx="26400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圆角矩形 31"/>
          <p:cNvSpPr>
            <a:spLocks noChangeArrowheads="1"/>
          </p:cNvSpPr>
          <p:nvPr/>
        </p:nvSpPr>
        <p:spPr bwMode="auto">
          <a:xfrm>
            <a:off x="508000" y="985838"/>
            <a:ext cx="1492250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1425413" name="文本框 5"/>
          <p:cNvSpPr txBox="1">
            <a:spLocks noChangeArrowheads="1"/>
          </p:cNvSpPr>
          <p:nvPr/>
        </p:nvSpPr>
        <p:spPr bwMode="auto">
          <a:xfrm>
            <a:off x="4987925" y="1693863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①③④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 bwMode="auto">
          <a:xfrm>
            <a:off x="674688" y="835025"/>
            <a:ext cx="7327900" cy="5029200"/>
            <a:chOff x="1063" y="1314"/>
            <a:chExt cx="11540" cy="7920"/>
          </a:xfrm>
        </p:grpSpPr>
        <p:sp>
          <p:nvSpPr>
            <p:cNvPr id="13315" name="文本框 6"/>
            <p:cNvSpPr txBox="1">
              <a:spLocks noChangeArrowheads="1"/>
            </p:cNvSpPr>
            <p:nvPr/>
          </p:nvSpPr>
          <p:spPr bwMode="auto">
            <a:xfrm>
              <a:off x="1063" y="1314"/>
              <a:ext cx="11540" cy="7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解析：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①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若</a:t>
              </a:r>
              <a:r>
                <a:rPr lang="en-US" altLang="zh-CN" sz="24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AB∥CD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，则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∠3=∠4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，正确；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②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若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∠1=∠BEG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，则</a:t>
              </a:r>
              <a:r>
                <a:rPr lang="en-US" altLang="zh-CN" sz="24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AB∥CD</a:t>
              </a:r>
              <a:r>
                <a:rPr lang="zh-CN" altLang="en-US" sz="24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错误；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③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若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∠FGH+∠3=180°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，则</a:t>
              </a:r>
              <a:r>
                <a:rPr lang="en-US" altLang="zh-CN" sz="24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EF∥GH</a:t>
              </a:r>
              <a:r>
                <a:rPr lang="zh-CN" altLang="en-US" sz="24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正确；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④∵AB∥CD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∴∠3=∠4=62°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∵∠BEF=180°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∠4=118°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∵EG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平分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∠BEF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∴∠2=                   59°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∴∠1=180°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∠2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∠3=59°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，正确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故答案为：</a:t>
              </a: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①③④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</a:p>
          </p:txBody>
        </p:sp>
        <p:graphicFrame>
          <p:nvGraphicFramePr>
            <p:cNvPr id="13316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640" y="6373"/>
            <a:ext cx="2167" cy="1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2" r:id="rId4" imgW="660400" imgH="393700" progId="Equation.3">
                    <p:embed/>
                  </p:oleObj>
                </mc:Choice>
                <mc:Fallback>
                  <p:oleObj r:id="rId4" imgW="660400" imgH="393700" progId="Equation.3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0" y="6373"/>
                          <a:ext cx="2167" cy="1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1859</Words>
  <Application>Microsoft Office PowerPoint</Application>
  <PresentationFormat>全屏显示(4:3)</PresentationFormat>
  <Paragraphs>255</Paragraphs>
  <Slides>21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6" baseType="lpstr">
      <vt:lpstr>SimSun-ExtB</vt:lpstr>
      <vt:lpstr>方正舒体</vt:lpstr>
      <vt:lpstr>方正姚体</vt:lpstr>
      <vt:lpstr>黑体</vt:lpstr>
      <vt:lpstr>宋体</vt:lpstr>
      <vt:lpstr>微软雅黑</vt:lpstr>
      <vt:lpstr>叶根友毛笔行书2.0版</vt:lpstr>
      <vt:lpstr>Arial</vt:lpstr>
      <vt:lpstr>Calibri</vt:lpstr>
      <vt:lpstr>Calibri Light</vt:lpstr>
      <vt:lpstr>Symbol</vt:lpstr>
      <vt:lpstr>Times New Roman</vt:lpstr>
      <vt:lpstr>WWW.2PPT.COM
</vt:lpstr>
      <vt:lpstr>自定义设计方案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2018-11-30T09:11:00Z</dcterms:created>
  <dcterms:modified xsi:type="dcterms:W3CDTF">2023-01-16T22:16:46Z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418E3264C4F54D3187ABBF74EF294A60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