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257" r:id="rId3"/>
    <p:sldId id="358" r:id="rId4"/>
    <p:sldId id="261" r:id="rId5"/>
    <p:sldId id="269" r:id="rId6"/>
    <p:sldId id="442" r:id="rId7"/>
    <p:sldId id="443" r:id="rId8"/>
    <p:sldId id="444" r:id="rId9"/>
    <p:sldId id="445" r:id="rId10"/>
    <p:sldId id="446" r:id="rId11"/>
    <p:sldId id="435" r:id="rId12"/>
    <p:sldId id="409" r:id="rId13"/>
    <p:sldId id="447" r:id="rId14"/>
    <p:sldId id="438" r:id="rId15"/>
    <p:sldId id="416" r:id="rId16"/>
    <p:sldId id="448" r:id="rId17"/>
    <p:sldId id="449" r:id="rId18"/>
    <p:sldId id="450" r:id="rId19"/>
    <p:sldId id="451" r:id="rId20"/>
    <p:sldId id="452" r:id="rId21"/>
    <p:sldId id="375" r:id="rId22"/>
    <p:sldId id="290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OPPOSans H" panose="02010600030101010101" charset="-122"/>
      <p:regular r:id="rId31"/>
    </p:embeddedFont>
    <p:embeddedFont>
      <p:font typeface="OPPOSans R" panose="02010600030101010101" charset="-122"/>
      <p:regular r:id="rId32"/>
    </p:embeddedFont>
    <p:embeddedFont>
      <p:font typeface="OPPOSans B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32138" y="2874633"/>
            <a:ext cx="908676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auto">
              <a:defRPr/>
            </a:pPr>
            <a:r>
              <a:rPr lang="en-US" altLang="zh-CN" sz="4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2.4  3</a:t>
            </a:r>
            <a:r>
              <a:rPr lang="zh-CN" altLang="en-US" sz="4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的倍数的特征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0555" y="2011785"/>
            <a:ext cx="5211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</a:t>
            </a:r>
            <a:r>
              <a:rPr lang="zh-CN" altLang="en-US" sz="2400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下册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816687" y="4119644"/>
            <a:ext cx="61908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MULTIPLE AND FACTOR 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16687" y="4751659"/>
            <a:ext cx="6055247" cy="520412"/>
            <a:chOff x="4816687" y="4817185"/>
            <a:chExt cx="6055247" cy="520412"/>
          </a:xfrm>
        </p:grpSpPr>
        <p:sp>
          <p:nvSpPr>
            <p:cNvPr id="21" name="文本框 20"/>
            <p:cNvSpPr txBox="1"/>
            <p:nvPr/>
          </p:nvSpPr>
          <p:spPr>
            <a:xfrm>
              <a:off x="6605581" y="4817185"/>
              <a:ext cx="2477460" cy="52041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7424420" y="2503733"/>
            <a:ext cx="4094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2037787" y="2028463"/>
            <a:ext cx="7004050" cy="1338008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任意找几个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的倍数，把各位上的数相加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,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看看你有什么发现？</a:t>
            </a:r>
            <a:endParaRPr lang="zh-CN" altLang="en-US" sz="2400" b="1" dirty="0">
              <a:solidFill>
                <a:schemeClr val="accent2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5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00" y="1679373"/>
            <a:ext cx="1577065" cy="19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8"/>
          <p:cNvGrpSpPr/>
          <p:nvPr/>
        </p:nvGrpSpPr>
        <p:grpSpPr bwMode="auto">
          <a:xfrm>
            <a:off x="1166455" y="4100283"/>
            <a:ext cx="9961920" cy="1836977"/>
            <a:chOff x="671698" y="1593774"/>
            <a:chExt cx="7657884" cy="1412268"/>
          </a:xfrm>
        </p:grpSpPr>
        <p:pic>
          <p:nvPicPr>
            <p:cNvPr id="6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98" y="1593774"/>
              <a:ext cx="986960" cy="141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1928858" y="1593774"/>
              <a:ext cx="6400724" cy="1077071"/>
            </a:xfrm>
            <a:prstGeom prst="wedgeRoundRectCallout">
              <a:avLst>
                <a:gd name="adj1" fmla="val -53727"/>
                <a:gd name="adj2" fmla="val -987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TextBox 37"/>
            <p:cNvSpPr txBox="1">
              <a:spLocks noChangeArrowheads="1"/>
            </p:cNvSpPr>
            <p:nvPr/>
          </p:nvSpPr>
          <p:spPr bwMode="auto">
            <a:xfrm>
              <a:off x="2078498" y="1701892"/>
              <a:ext cx="6172038" cy="735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我发现：</a:t>
              </a:r>
              <a:endPara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一个数各位上的数的和是 </a:t>
              </a:r>
              <a:r>
                <a:rPr lang="en-US" altLang="zh-CN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的倍数，这个数就是 </a:t>
              </a:r>
              <a:r>
                <a:rPr lang="en-US" altLang="zh-CN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</a:t>
              </a:r>
              <a:r>
                <a:rPr lang="zh-CN" altLang="en-US" sz="2400" b="1" dirty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的倍数。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00894" y="2341442"/>
            <a:ext cx="1059021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一个数各位上的数的和是 3 的倍数，这个数就是 3 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279526" y="1938339"/>
            <a:ext cx="940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下面用数字卡片摆出的数中哪些是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的倍数？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063751" y="3389314"/>
            <a:ext cx="1446213" cy="790575"/>
            <a:chOff x="3014" y="3867"/>
            <a:chExt cx="2277" cy="1247"/>
          </a:xfrm>
        </p:grpSpPr>
        <p:sp>
          <p:nvSpPr>
            <p:cNvPr id="7" name="矩形 6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9" name="组合 6"/>
          <p:cNvGrpSpPr/>
          <p:nvPr/>
        </p:nvGrpSpPr>
        <p:grpSpPr bwMode="auto">
          <a:xfrm>
            <a:off x="4160838" y="3389314"/>
            <a:ext cx="1446212" cy="790575"/>
            <a:chOff x="3014" y="3867"/>
            <a:chExt cx="2277" cy="1247"/>
          </a:xfrm>
        </p:grpSpPr>
        <p:sp>
          <p:nvSpPr>
            <p:cNvPr id="12" name="矩形 11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grpSp>
        <p:nvGrpSpPr>
          <p:cNvPr id="14" name="组合 9"/>
          <p:cNvGrpSpPr/>
          <p:nvPr/>
        </p:nvGrpSpPr>
        <p:grpSpPr bwMode="auto">
          <a:xfrm>
            <a:off x="6677026" y="3389314"/>
            <a:ext cx="1446213" cy="790575"/>
            <a:chOff x="3014" y="3867"/>
            <a:chExt cx="2277" cy="1247"/>
          </a:xfrm>
        </p:grpSpPr>
        <p:sp>
          <p:nvSpPr>
            <p:cNvPr id="15" name="矩形 14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8967788" y="3389314"/>
            <a:ext cx="1446212" cy="790575"/>
            <a:chOff x="3014" y="3867"/>
            <a:chExt cx="2277" cy="1247"/>
          </a:xfrm>
        </p:grpSpPr>
        <p:sp>
          <p:nvSpPr>
            <p:cNvPr id="18" name="矩形 17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409701" y="4862514"/>
            <a:ext cx="632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的倍数有：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63625" y="2508251"/>
            <a:ext cx="56642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P10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做一做）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36092 0.293981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3155 0.294074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824977" y="1316200"/>
            <a:ext cx="103568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	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在每个数后面增加一张卡片，使这个三位数成为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的倍数。</a:t>
            </a:r>
          </a:p>
        </p:txBody>
      </p:sp>
      <p:grpSp>
        <p:nvGrpSpPr>
          <p:cNvPr id="23" name="组合 5"/>
          <p:cNvGrpSpPr/>
          <p:nvPr/>
        </p:nvGrpSpPr>
        <p:grpSpPr bwMode="auto">
          <a:xfrm>
            <a:off x="1971153" y="2129824"/>
            <a:ext cx="1446213" cy="790575"/>
            <a:chOff x="3014" y="3867"/>
            <a:chExt cx="2277" cy="1247"/>
          </a:xfrm>
        </p:grpSpPr>
        <p:sp>
          <p:nvSpPr>
            <p:cNvPr id="24" name="矩形 23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26" name="组合 6"/>
          <p:cNvGrpSpPr/>
          <p:nvPr/>
        </p:nvGrpSpPr>
        <p:grpSpPr bwMode="auto">
          <a:xfrm>
            <a:off x="4273028" y="2129824"/>
            <a:ext cx="1446213" cy="790575"/>
            <a:chOff x="3014" y="3867"/>
            <a:chExt cx="2277" cy="1247"/>
          </a:xfrm>
        </p:grpSpPr>
        <p:sp>
          <p:nvSpPr>
            <p:cNvPr id="27" name="矩形 26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grpSp>
        <p:nvGrpSpPr>
          <p:cNvPr id="29" name="组合 9"/>
          <p:cNvGrpSpPr/>
          <p:nvPr/>
        </p:nvGrpSpPr>
        <p:grpSpPr bwMode="auto">
          <a:xfrm>
            <a:off x="6574903" y="2129824"/>
            <a:ext cx="1446213" cy="790575"/>
            <a:chOff x="3014" y="3867"/>
            <a:chExt cx="2277" cy="1247"/>
          </a:xfrm>
        </p:grpSpPr>
        <p:sp>
          <p:nvSpPr>
            <p:cNvPr id="30" name="矩形 29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32" name="组合 12"/>
          <p:cNvGrpSpPr/>
          <p:nvPr/>
        </p:nvGrpSpPr>
        <p:grpSpPr bwMode="auto">
          <a:xfrm>
            <a:off x="8876778" y="2129824"/>
            <a:ext cx="1446213" cy="790575"/>
            <a:chOff x="3014" y="3867"/>
            <a:chExt cx="2277" cy="1247"/>
          </a:xfrm>
        </p:grpSpPr>
        <p:sp>
          <p:nvSpPr>
            <p:cNvPr id="33" name="矩形 32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523353" y="3961799"/>
            <a:ext cx="1446213" cy="792163"/>
            <a:chOff x="3014" y="3867"/>
            <a:chExt cx="2277" cy="1247"/>
          </a:xfrm>
        </p:grpSpPr>
        <p:sp>
          <p:nvSpPr>
            <p:cNvPr id="36" name="矩形 35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2188640" y="3961799"/>
            <a:ext cx="647700" cy="79216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</a:p>
        </p:txBody>
      </p:sp>
      <p:sp>
        <p:nvSpPr>
          <p:cNvPr id="39" name="矩形 38"/>
          <p:cNvSpPr/>
          <p:nvPr/>
        </p:nvSpPr>
        <p:spPr>
          <a:xfrm>
            <a:off x="2188640" y="3961799"/>
            <a:ext cx="647700" cy="79216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40" name="矩形 39"/>
          <p:cNvSpPr/>
          <p:nvPr/>
        </p:nvSpPr>
        <p:spPr>
          <a:xfrm>
            <a:off x="2188640" y="3961799"/>
            <a:ext cx="647700" cy="79216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41" name="矩形 40"/>
          <p:cNvSpPr/>
          <p:nvPr/>
        </p:nvSpPr>
        <p:spPr>
          <a:xfrm>
            <a:off x="2188640" y="3961799"/>
            <a:ext cx="647700" cy="79216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2187052" y="3098198"/>
            <a:ext cx="647700" cy="3378200"/>
            <a:chOff x="9614" y="5371"/>
            <a:chExt cx="1020" cy="5320"/>
          </a:xfrm>
        </p:grpSpPr>
        <p:sp>
          <p:nvSpPr>
            <p:cNvPr id="43" name="矩形 42"/>
            <p:cNvSpPr/>
            <p:nvPr/>
          </p:nvSpPr>
          <p:spPr>
            <a:xfrm>
              <a:off x="9614" y="5371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9614" y="6729"/>
              <a:ext cx="1020" cy="1247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614" y="8086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614" y="9446"/>
              <a:ext cx="1020" cy="124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245915" y="3961799"/>
            <a:ext cx="1446212" cy="792163"/>
            <a:chOff x="3014" y="3867"/>
            <a:chExt cx="2277" cy="1247"/>
          </a:xfrm>
        </p:grpSpPr>
        <p:sp>
          <p:nvSpPr>
            <p:cNvPr id="48" name="矩形 47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4911202" y="3961799"/>
            <a:ext cx="647700" cy="79216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51" name="矩形 50"/>
          <p:cNvSpPr/>
          <p:nvPr/>
        </p:nvSpPr>
        <p:spPr>
          <a:xfrm>
            <a:off x="4911202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52" name="矩形 51"/>
          <p:cNvSpPr/>
          <p:nvPr/>
        </p:nvSpPr>
        <p:spPr>
          <a:xfrm>
            <a:off x="4911202" y="3960211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4911202" y="3087087"/>
            <a:ext cx="647700" cy="2516187"/>
            <a:chOff x="9614" y="5371"/>
            <a:chExt cx="1020" cy="3963"/>
          </a:xfrm>
        </p:grpSpPr>
        <p:sp>
          <p:nvSpPr>
            <p:cNvPr id="54" name="矩形 53"/>
            <p:cNvSpPr/>
            <p:nvPr/>
          </p:nvSpPr>
          <p:spPr>
            <a:xfrm>
              <a:off x="9614" y="5371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9614" y="6729"/>
              <a:ext cx="1020" cy="1248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9614" y="8086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6203428" y="3963386"/>
            <a:ext cx="1446213" cy="792162"/>
            <a:chOff x="3014" y="3867"/>
            <a:chExt cx="2277" cy="1247"/>
          </a:xfrm>
        </p:grpSpPr>
        <p:sp>
          <p:nvSpPr>
            <p:cNvPr id="58" name="矩形 57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7868715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61" name="矩形 60"/>
          <p:cNvSpPr/>
          <p:nvPr/>
        </p:nvSpPr>
        <p:spPr>
          <a:xfrm>
            <a:off x="7868715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62" name="矩形 61"/>
          <p:cNvSpPr/>
          <p:nvPr/>
        </p:nvSpPr>
        <p:spPr>
          <a:xfrm>
            <a:off x="7868715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grpSp>
        <p:nvGrpSpPr>
          <p:cNvPr id="63" name="组合 62"/>
          <p:cNvGrpSpPr/>
          <p:nvPr/>
        </p:nvGrpSpPr>
        <p:grpSpPr bwMode="auto">
          <a:xfrm>
            <a:off x="7868715" y="3087087"/>
            <a:ext cx="647700" cy="2516187"/>
            <a:chOff x="9614" y="5371"/>
            <a:chExt cx="1020" cy="3963"/>
          </a:xfrm>
        </p:grpSpPr>
        <p:sp>
          <p:nvSpPr>
            <p:cNvPr id="64" name="矩形 63"/>
            <p:cNvSpPr/>
            <p:nvPr/>
          </p:nvSpPr>
          <p:spPr>
            <a:xfrm>
              <a:off x="9614" y="5371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9614" y="6729"/>
              <a:ext cx="1020" cy="1248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614" y="8086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9064103" y="3963386"/>
            <a:ext cx="1446213" cy="792162"/>
            <a:chOff x="3014" y="3867"/>
            <a:chExt cx="2277" cy="1247"/>
          </a:xfrm>
        </p:grpSpPr>
        <p:sp>
          <p:nvSpPr>
            <p:cNvPr id="68" name="矩形 67"/>
            <p:cNvSpPr/>
            <p:nvPr/>
          </p:nvSpPr>
          <p:spPr>
            <a:xfrm>
              <a:off x="3014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4271" y="3867"/>
              <a:ext cx="1020" cy="1247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sp>
        <p:nvSpPr>
          <p:cNvPr id="70" name="矩形 69"/>
          <p:cNvSpPr/>
          <p:nvPr/>
        </p:nvSpPr>
        <p:spPr>
          <a:xfrm>
            <a:off x="10691290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</a:t>
            </a:r>
          </a:p>
        </p:txBody>
      </p:sp>
      <p:sp>
        <p:nvSpPr>
          <p:cNvPr id="71" name="矩形 70"/>
          <p:cNvSpPr/>
          <p:nvPr/>
        </p:nvSpPr>
        <p:spPr>
          <a:xfrm>
            <a:off x="10691290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72" name="矩形 71"/>
          <p:cNvSpPr/>
          <p:nvPr/>
        </p:nvSpPr>
        <p:spPr>
          <a:xfrm>
            <a:off x="10691290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73" name="矩形 72"/>
          <p:cNvSpPr/>
          <p:nvPr/>
        </p:nvSpPr>
        <p:spPr>
          <a:xfrm>
            <a:off x="10691290" y="3963386"/>
            <a:ext cx="647700" cy="7921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grpSp>
        <p:nvGrpSpPr>
          <p:cNvPr id="74" name="组合 73"/>
          <p:cNvGrpSpPr/>
          <p:nvPr/>
        </p:nvGrpSpPr>
        <p:grpSpPr bwMode="auto">
          <a:xfrm>
            <a:off x="10689702" y="3098198"/>
            <a:ext cx="647700" cy="3378200"/>
            <a:chOff x="9614" y="5371"/>
            <a:chExt cx="1020" cy="5320"/>
          </a:xfrm>
        </p:grpSpPr>
        <p:sp>
          <p:nvSpPr>
            <p:cNvPr id="75" name="矩形 74"/>
            <p:cNvSpPr/>
            <p:nvPr/>
          </p:nvSpPr>
          <p:spPr>
            <a:xfrm>
              <a:off x="9614" y="5371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9614" y="6729"/>
              <a:ext cx="1020" cy="1247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9614" y="8086"/>
              <a:ext cx="1020" cy="124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9614" y="9446"/>
              <a:ext cx="1020" cy="124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50" grpId="0" bldLvl="0" animBg="1"/>
      <p:bldP spid="50" grpId="1" bldLvl="0" animBg="1"/>
      <p:bldP spid="51" grpId="0" bldLvl="0" animBg="1"/>
      <p:bldP spid="51" grpId="1" bldLvl="0" animBg="1"/>
      <p:bldP spid="52" grpId="0" bldLvl="0" animBg="1"/>
      <p:bldP spid="52" grpId="1" bldLvl="0" animBg="1"/>
      <p:bldP spid="60" grpId="0" bldLvl="0" animBg="1"/>
      <p:bldP spid="60" grpId="1" bldLvl="0" animBg="1"/>
      <p:bldP spid="61" grpId="0" bldLvl="0" animBg="1"/>
      <p:bldP spid="61" grpId="1" bldLvl="0" animBg="1"/>
      <p:bldP spid="62" grpId="0" bldLvl="0" animBg="1"/>
      <p:bldP spid="62" grpId="1" bldLvl="0" animBg="1"/>
      <p:bldP spid="70" grpId="0" bldLvl="0" animBg="1"/>
      <p:bldP spid="70" grpId="1" bldLvl="0" animBg="1"/>
      <p:bldP spid="71" grpId="0" bldLvl="0" animBg="1"/>
      <p:bldP spid="71" grpId="1" bldLvl="0" animBg="1"/>
      <p:bldP spid="72" grpId="0" bldLvl="0" animBg="1"/>
      <p:bldP spid="72" grpId="1" bldLvl="0" animBg="1"/>
      <p:bldP spid="73" grpId="0" bldLvl="0" animBg="1"/>
      <p:bldP spid="73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01674" y="3859301"/>
            <a:ext cx="10831512" cy="1400511"/>
            <a:chOff x="1378" y="6563"/>
            <a:chExt cx="17057" cy="2206"/>
          </a:xfrm>
        </p:grpSpPr>
        <p:pic>
          <p:nvPicPr>
            <p:cNvPr id="15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468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5"/>
            <p:cNvSpPr txBox="1">
              <a:spLocks noChangeArrowheads="1"/>
            </p:cNvSpPr>
            <p:nvPr/>
          </p:nvSpPr>
          <p:spPr bwMode="auto">
            <a:xfrm>
              <a:off x="1378" y="6563"/>
              <a:ext cx="17057" cy="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此题错在没有正确掌握 3 的倍数的特征。3 的倍数的特征是这个数的各数位上的数的和是 3 的倍数。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1106327" y="1836779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047161" y="2442708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1106327" y="1836779"/>
            <a:ext cx="1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450920" y="1784393"/>
            <a:ext cx="1129016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判断：3，6，9 是 3 的倍数，所以个位上是 3，6，9 的数都是 3 的倍数（ 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bldLvl="0" animBg="1"/>
      <p:bldP spid="18" grpId="1" bldLvl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009329" y="1640712"/>
            <a:ext cx="55689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P11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T4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7" name="Picture 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93" y="2339522"/>
            <a:ext cx="4864099" cy="239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94981" y="5114181"/>
            <a:ext cx="360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009329" y="1640712"/>
            <a:ext cx="55689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P11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T4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9" name="Picture 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31" y="2273633"/>
            <a:ext cx="6462712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060005" y="5470213"/>
            <a:ext cx="360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1" name="圆角矩形标注 1"/>
          <p:cNvSpPr/>
          <p:nvPr/>
        </p:nvSpPr>
        <p:spPr>
          <a:xfrm>
            <a:off x="4399607" y="2943559"/>
            <a:ext cx="4968875" cy="2005013"/>
          </a:xfrm>
          <a:prstGeom prst="wedgeRoundRectCallout">
            <a:avLst>
              <a:gd name="adj1" fmla="val -56007"/>
              <a:gd name="adj2" fmla="val -19632"/>
              <a:gd name="adj3" fmla="val 16667"/>
            </a:avLst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你能说出 </a:t>
            </a:r>
            <a:r>
              <a:rPr lang="en-US" altLang="zh-CN" sz="2400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 是 </a:t>
            </a:r>
            <a:r>
              <a:rPr lang="en-US" altLang="zh-CN" sz="2400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的倍数的奇数吗？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900906" y="1685518"/>
            <a:ext cx="1039018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在□里填一个数字，使每个数都是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P11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T5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grpSp>
        <p:nvGrpSpPr>
          <p:cNvPr id="8" name="组合 19"/>
          <p:cNvGrpSpPr/>
          <p:nvPr/>
        </p:nvGrpSpPr>
        <p:grpSpPr bwMode="auto">
          <a:xfrm>
            <a:off x="1338611" y="3092940"/>
            <a:ext cx="3006379" cy="760633"/>
            <a:chOff x="1000744" y="2066344"/>
            <a:chExt cx="1274273" cy="319480"/>
          </a:xfrm>
        </p:grpSpPr>
        <p:sp>
          <p:nvSpPr>
            <p:cNvPr id="12" name="矩形 11"/>
            <p:cNvSpPr/>
            <p:nvPr/>
          </p:nvSpPr>
          <p:spPr>
            <a:xfrm>
              <a:off x="1000744" y="2098442"/>
              <a:ext cx="640799" cy="287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729463" y="2066344"/>
              <a:ext cx="545554" cy="250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7</a:t>
              </a:r>
            </a:p>
          </p:txBody>
        </p:sp>
      </p:grpSp>
      <p:grpSp>
        <p:nvGrpSpPr>
          <p:cNvPr id="14" name="组合 18"/>
          <p:cNvGrpSpPr/>
          <p:nvPr/>
        </p:nvGrpSpPr>
        <p:grpSpPr bwMode="auto">
          <a:xfrm>
            <a:off x="4409984" y="3084512"/>
            <a:ext cx="3162146" cy="688975"/>
            <a:chOff x="2462337" y="1991615"/>
            <a:chExt cx="1341656" cy="289366"/>
          </a:xfrm>
        </p:grpSpPr>
        <p:sp>
          <p:nvSpPr>
            <p:cNvPr id="15" name="矩形 14"/>
            <p:cNvSpPr/>
            <p:nvPr/>
          </p:nvSpPr>
          <p:spPr>
            <a:xfrm>
              <a:off x="2727718" y="1991615"/>
              <a:ext cx="617936" cy="2893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447767" y="2010897"/>
              <a:ext cx="356226" cy="2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462337" y="2010897"/>
              <a:ext cx="265418" cy="2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18" name="组合 2"/>
          <p:cNvGrpSpPr/>
          <p:nvPr/>
        </p:nvGrpSpPr>
        <p:grpSpPr bwMode="auto">
          <a:xfrm>
            <a:off x="8360398" y="3007793"/>
            <a:ext cx="2679752" cy="749515"/>
            <a:chOff x="9844" y="3909"/>
            <a:chExt cx="4219" cy="1180"/>
          </a:xfrm>
        </p:grpSpPr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2037" y="3909"/>
              <a:ext cx="202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grpSp>
          <p:nvGrpSpPr>
            <p:cNvPr id="20" name="组合 17"/>
            <p:cNvGrpSpPr/>
            <p:nvPr/>
          </p:nvGrpSpPr>
          <p:grpSpPr bwMode="auto">
            <a:xfrm>
              <a:off x="9844" y="3910"/>
              <a:ext cx="3759" cy="1179"/>
              <a:chOff x="3990720" y="1240952"/>
              <a:chExt cx="1014106" cy="31392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990720" y="1266514"/>
                <a:ext cx="477331" cy="2883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dirty="0">
                  <a:solidFill>
                    <a:prstClr val="white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4459170" y="1240952"/>
                <a:ext cx="545656" cy="25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latinLnBrk="1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</p:grpSp>
      <p:grpSp>
        <p:nvGrpSpPr>
          <p:cNvPr id="23" name="组合 16"/>
          <p:cNvGrpSpPr/>
          <p:nvPr/>
        </p:nvGrpSpPr>
        <p:grpSpPr bwMode="auto">
          <a:xfrm>
            <a:off x="1518083" y="4611158"/>
            <a:ext cx="2227271" cy="760545"/>
            <a:chOff x="5753728" y="2155422"/>
            <a:chExt cx="943800" cy="319351"/>
          </a:xfrm>
        </p:grpSpPr>
        <p:sp>
          <p:nvSpPr>
            <p:cNvPr id="24" name="矩形 23"/>
            <p:cNvSpPr/>
            <p:nvPr/>
          </p:nvSpPr>
          <p:spPr>
            <a:xfrm>
              <a:off x="6142402" y="2179642"/>
              <a:ext cx="555126" cy="295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5952851" y="2155422"/>
              <a:ext cx="545554" cy="25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5753728" y="2158647"/>
              <a:ext cx="545554" cy="25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</a:t>
              </a:r>
            </a:p>
          </p:txBody>
        </p:sp>
      </p:grpSp>
      <p:grpSp>
        <p:nvGrpSpPr>
          <p:cNvPr id="27" name="组合 2"/>
          <p:cNvGrpSpPr/>
          <p:nvPr/>
        </p:nvGrpSpPr>
        <p:grpSpPr bwMode="auto">
          <a:xfrm>
            <a:off x="4619868" y="4650470"/>
            <a:ext cx="3412331" cy="688977"/>
            <a:chOff x="6012160" y="3422495"/>
            <a:chExt cx="1446774" cy="289350"/>
          </a:xfrm>
        </p:grpSpPr>
        <p:sp>
          <p:nvSpPr>
            <p:cNvPr id="28" name="矩形 27"/>
            <p:cNvSpPr/>
            <p:nvPr/>
          </p:nvSpPr>
          <p:spPr>
            <a:xfrm>
              <a:off x="6337928" y="3422495"/>
              <a:ext cx="494886" cy="2893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400" dirty="0">
                <a:solidFill>
                  <a:prstClr val="white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6913380" y="3441777"/>
              <a:ext cx="545554" cy="25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6012160" y="3441777"/>
              <a:ext cx="545554" cy="25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</a:t>
              </a: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300119" y="3161011"/>
            <a:ext cx="3070225" cy="6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2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(</a:t>
            </a: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</a:t>
            </a: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8)</a:t>
            </a:r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028299" y="3064746"/>
            <a:ext cx="1527150" cy="6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0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9) </a:t>
            </a:r>
            <a:endParaRPr lang="zh-CN" altLang="en-US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360398" y="3008020"/>
            <a:ext cx="1284674" cy="75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1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7) </a:t>
            </a:r>
            <a:endParaRPr lang="zh-CN" altLang="en-US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575304" y="4648642"/>
            <a:ext cx="1395718" cy="6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1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7)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370496" y="4601787"/>
            <a:ext cx="1191352" cy="75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2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8)</a:t>
            </a:r>
            <a:endParaRPr lang="zh-CN" altLang="en-US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60400" y="1413278"/>
            <a:ext cx="55689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P12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T9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04" y="1935060"/>
            <a:ext cx="5626803" cy="26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04975" y="5536949"/>
            <a:ext cx="72009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至少再来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个人才能正好分完。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04975" y="4644987"/>
            <a:ext cx="878205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提示：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个人一组，总人数应是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的倍数， 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最少加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才是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906462" y="1701620"/>
            <a:ext cx="1037907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6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已知有 748 筐萝卜，用 3 辆卡车运，至少再添上几筐萝卜，才能使每辆卡车装的同样多？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6462" y="4419642"/>
            <a:ext cx="10379075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答：至少再添上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筐萝卜，才能使每辆卡车装的同样多。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71907" y="3195312"/>
            <a:ext cx="486251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748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÷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249……1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1030" y="2028619"/>
            <a:ext cx="10274300" cy="160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理解并掌握 3 的倍数的特征。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运用 3 的倍数的特征去判断一个数是不是 3 的倍数。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  <a:endParaRPr lang="en-US" altLang="zh-CN" sz="3200" noProof="1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863600" y="1539574"/>
            <a:ext cx="1046480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68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5.新华书店是 1 路、2 路公共汽车的起点站，1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路车每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5 分钟发一次车，2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路车每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3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分钟发一次车。这两路车上午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8：00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同时发车后，什么时刻再次同时发车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63418" y="4402137"/>
            <a:ext cx="7358063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所以在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时再次同时发车。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63418" y="3429000"/>
            <a:ext cx="620871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课堂小结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1519" y="1648965"/>
            <a:ext cx="4447371" cy="57406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09787" y="2506980"/>
            <a:ext cx="10147381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 一个数各位上的数的和是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3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的倍数，这个数就是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3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sym typeface="宋体" panose="02010600030101010101" pitchFamily="2" charset="-122"/>
              </a:rPr>
              <a:t>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1501776" y="1660526"/>
            <a:ext cx="9217025" cy="3960813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658722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1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：完成教材相关练习</a:t>
            </a:r>
            <a:r>
              <a:rPr lang="zh-CN" altLang="en-US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890622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作业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2</a:t>
            </a:r>
            <a:r>
              <a:rPr lang="zh-CN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：完成对应的练习题</a:t>
            </a:r>
            <a:r>
              <a:rPr lang="en-US" altLang="zh-CN" sz="32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4734" y="40551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9870" y="593689"/>
            <a:ext cx="29522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600" noProof="1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黑体" panose="02010609060101010101" charset="-122"/>
                <a:sym typeface="OPPOSans B" panose="00020600040101010101" pitchFamily="18" charset="-122"/>
              </a:rPr>
              <a:t>课后作业</a:t>
            </a:r>
            <a:endParaRPr lang="en-US" altLang="zh-CN" sz="3600" noProof="1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60400" y="1325102"/>
            <a:ext cx="10498137" cy="19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填空。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在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1~30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各数中，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的倍数的数有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     ),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的倍数的数有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                      ),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既是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的倍数又是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的倍数的数有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005035" y="1916472"/>
            <a:ext cx="515350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10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996747" y="2428814"/>
            <a:ext cx="4108246" cy="4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22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26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28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253674" y="2848587"/>
            <a:ext cx="374068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2375332" y="3416655"/>
            <a:ext cx="1919596" cy="51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60401" y="3933460"/>
            <a:ext cx="7706851" cy="18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个位上是 0，2，4，6 或 8 的数都是 2 的倍数；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个位上是 0 或 5 的数都是 5 的倍数；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个位上是 0 的数，既是 2 的倍数，又是 5 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9" y="1687811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676276" y="1673524"/>
            <a:ext cx="192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671764" y="1692574"/>
            <a:ext cx="442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的倍数的特征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644526" y="2459336"/>
            <a:ext cx="987425" cy="754062"/>
            <a:chOff x="1277" y="3118"/>
            <a:chExt cx="1555" cy="1187"/>
          </a:xfrm>
        </p:grpSpPr>
        <p:pic>
          <p:nvPicPr>
            <p:cNvPr id="9222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7179" name="矩形 4"/>
          <p:cNvSpPr>
            <a:spLocks noChangeArrowheads="1"/>
          </p:cNvSpPr>
          <p:nvPr/>
        </p:nvSpPr>
        <p:spPr bwMode="auto">
          <a:xfrm>
            <a:off x="1631951" y="2550814"/>
            <a:ext cx="3081337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表中哪些数是 3 的倍数，把它们涂上红色。</a:t>
            </a:r>
          </a:p>
        </p:txBody>
      </p:sp>
      <p:graphicFrame>
        <p:nvGraphicFramePr>
          <p:cNvPr id="9" name="Group 188"/>
          <p:cNvGraphicFramePr>
            <a:graphicFrameLocks noGrp="1"/>
          </p:cNvGraphicFramePr>
          <p:nvPr/>
        </p:nvGraphicFramePr>
        <p:xfrm>
          <a:off x="5148261" y="1518027"/>
          <a:ext cx="6597650" cy="5181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97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98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99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100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30962" y="1518028"/>
            <a:ext cx="652463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933112" y="2541965"/>
            <a:ext cx="809625" cy="538163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367712" y="1519615"/>
            <a:ext cx="652463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290174" y="1519615"/>
            <a:ext cx="65246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88024" y="2035553"/>
            <a:ext cx="65246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24774" y="2027615"/>
            <a:ext cx="652462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647237" y="2027615"/>
            <a:ext cx="652463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145087" y="2561015"/>
            <a:ext cx="652463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081837" y="2553078"/>
            <a:ext cx="652463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002712" y="2553078"/>
            <a:ext cx="652463" cy="51752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60" name="组合 59"/>
          <p:cNvGrpSpPr/>
          <p:nvPr/>
        </p:nvGrpSpPr>
        <p:grpSpPr bwMode="auto">
          <a:xfrm>
            <a:off x="6434137" y="6180515"/>
            <a:ext cx="4511675" cy="519113"/>
            <a:chOff x="9656" y="9921"/>
            <a:chExt cx="7105" cy="816"/>
          </a:xfrm>
        </p:grpSpPr>
        <p:sp>
          <p:nvSpPr>
            <p:cNvPr id="9359" name="矩形 52"/>
            <p:cNvSpPr>
              <a:spLocks noChangeArrowheads="1"/>
            </p:cNvSpPr>
            <p:nvPr/>
          </p:nvSpPr>
          <p:spPr bwMode="auto">
            <a:xfrm>
              <a:off x="9656" y="9921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60" name="矩形 53"/>
            <p:cNvSpPr>
              <a:spLocks noChangeArrowheads="1"/>
            </p:cNvSpPr>
            <p:nvPr/>
          </p:nvSpPr>
          <p:spPr bwMode="auto">
            <a:xfrm>
              <a:off x="12706" y="9923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61" name="矩形 54"/>
            <p:cNvSpPr>
              <a:spLocks noChangeArrowheads="1"/>
            </p:cNvSpPr>
            <p:nvPr/>
          </p:nvSpPr>
          <p:spPr bwMode="auto">
            <a:xfrm>
              <a:off x="15733" y="9923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6430962" y="3078540"/>
            <a:ext cx="4511675" cy="519113"/>
            <a:chOff x="9650" y="5036"/>
            <a:chExt cx="7105" cy="816"/>
          </a:xfrm>
        </p:grpSpPr>
        <p:sp>
          <p:nvSpPr>
            <p:cNvPr id="9363" name="矩形 31"/>
            <p:cNvSpPr>
              <a:spLocks noChangeArrowheads="1"/>
            </p:cNvSpPr>
            <p:nvPr/>
          </p:nvSpPr>
          <p:spPr bwMode="auto">
            <a:xfrm>
              <a:off x="9650" y="5036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64" name="矩形 32"/>
            <p:cNvSpPr>
              <a:spLocks noChangeArrowheads="1"/>
            </p:cNvSpPr>
            <p:nvPr/>
          </p:nvSpPr>
          <p:spPr bwMode="auto">
            <a:xfrm>
              <a:off x="12700" y="5038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65" name="矩形 33"/>
            <p:cNvSpPr>
              <a:spLocks noChangeArrowheads="1"/>
            </p:cNvSpPr>
            <p:nvPr/>
          </p:nvSpPr>
          <p:spPr bwMode="auto">
            <a:xfrm>
              <a:off x="15727" y="5038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5788025" y="3586540"/>
            <a:ext cx="4511675" cy="517525"/>
            <a:chOff x="8637" y="5834"/>
            <a:chExt cx="7105" cy="816"/>
          </a:xfrm>
        </p:grpSpPr>
        <p:sp>
          <p:nvSpPr>
            <p:cNvPr id="9367" name="矩形 34"/>
            <p:cNvSpPr>
              <a:spLocks noChangeArrowheads="1"/>
            </p:cNvSpPr>
            <p:nvPr/>
          </p:nvSpPr>
          <p:spPr bwMode="auto">
            <a:xfrm>
              <a:off x="8637" y="5834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68" name="矩形 35"/>
            <p:cNvSpPr>
              <a:spLocks noChangeArrowheads="1"/>
            </p:cNvSpPr>
            <p:nvPr/>
          </p:nvSpPr>
          <p:spPr bwMode="auto">
            <a:xfrm>
              <a:off x="11687" y="5836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69" name="矩形 36"/>
            <p:cNvSpPr>
              <a:spLocks noChangeArrowheads="1"/>
            </p:cNvSpPr>
            <p:nvPr/>
          </p:nvSpPr>
          <p:spPr bwMode="auto">
            <a:xfrm>
              <a:off x="14714" y="5836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5141912" y="4104064"/>
            <a:ext cx="6613525" cy="539750"/>
            <a:chOff x="7621" y="6649"/>
            <a:chExt cx="10414" cy="850"/>
          </a:xfrm>
        </p:grpSpPr>
        <p:sp>
          <p:nvSpPr>
            <p:cNvPr id="9371" name="矩形 37"/>
            <p:cNvSpPr>
              <a:spLocks noChangeArrowheads="1"/>
            </p:cNvSpPr>
            <p:nvPr/>
          </p:nvSpPr>
          <p:spPr bwMode="auto">
            <a:xfrm>
              <a:off x="7621" y="6649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72" name="矩形 38"/>
            <p:cNvSpPr>
              <a:spLocks noChangeArrowheads="1"/>
            </p:cNvSpPr>
            <p:nvPr/>
          </p:nvSpPr>
          <p:spPr bwMode="auto">
            <a:xfrm>
              <a:off x="10671" y="6651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73" name="矩形 39"/>
            <p:cNvSpPr>
              <a:spLocks noChangeArrowheads="1"/>
            </p:cNvSpPr>
            <p:nvPr/>
          </p:nvSpPr>
          <p:spPr bwMode="auto">
            <a:xfrm>
              <a:off x="13698" y="6651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74" name="矩形 55"/>
            <p:cNvSpPr>
              <a:spLocks noChangeArrowheads="1"/>
            </p:cNvSpPr>
            <p:nvPr/>
          </p:nvSpPr>
          <p:spPr bwMode="auto">
            <a:xfrm>
              <a:off x="16761" y="6651"/>
              <a:ext cx="1275" cy="84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 bwMode="auto">
          <a:xfrm>
            <a:off x="6430962" y="4629528"/>
            <a:ext cx="4511675" cy="517525"/>
            <a:chOff x="9650" y="7477"/>
            <a:chExt cx="7105" cy="816"/>
          </a:xfrm>
        </p:grpSpPr>
        <p:sp>
          <p:nvSpPr>
            <p:cNvPr id="9376" name="矩形 40"/>
            <p:cNvSpPr>
              <a:spLocks noChangeArrowheads="1"/>
            </p:cNvSpPr>
            <p:nvPr/>
          </p:nvSpPr>
          <p:spPr bwMode="auto">
            <a:xfrm>
              <a:off x="9650" y="7477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77" name="矩形 41"/>
            <p:cNvSpPr>
              <a:spLocks noChangeArrowheads="1"/>
            </p:cNvSpPr>
            <p:nvPr/>
          </p:nvSpPr>
          <p:spPr bwMode="auto">
            <a:xfrm>
              <a:off x="12700" y="7479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78" name="矩形 42"/>
            <p:cNvSpPr>
              <a:spLocks noChangeArrowheads="1"/>
            </p:cNvSpPr>
            <p:nvPr/>
          </p:nvSpPr>
          <p:spPr bwMode="auto">
            <a:xfrm>
              <a:off x="15727" y="7479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>
            <a:off x="5788025" y="5147053"/>
            <a:ext cx="4511675" cy="517525"/>
            <a:chOff x="8637" y="8292"/>
            <a:chExt cx="7105" cy="816"/>
          </a:xfrm>
        </p:grpSpPr>
        <p:sp>
          <p:nvSpPr>
            <p:cNvPr id="9380" name="矩形 43"/>
            <p:cNvSpPr>
              <a:spLocks noChangeArrowheads="1"/>
            </p:cNvSpPr>
            <p:nvPr/>
          </p:nvSpPr>
          <p:spPr bwMode="auto">
            <a:xfrm>
              <a:off x="8637" y="8292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81" name="矩形 44"/>
            <p:cNvSpPr>
              <a:spLocks noChangeArrowheads="1"/>
            </p:cNvSpPr>
            <p:nvPr/>
          </p:nvSpPr>
          <p:spPr bwMode="auto">
            <a:xfrm>
              <a:off x="11687" y="8294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82" name="矩形 45"/>
            <p:cNvSpPr>
              <a:spLocks noChangeArrowheads="1"/>
            </p:cNvSpPr>
            <p:nvPr/>
          </p:nvSpPr>
          <p:spPr bwMode="auto">
            <a:xfrm>
              <a:off x="14714" y="8294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5135562" y="5651877"/>
            <a:ext cx="6607175" cy="538162"/>
            <a:chOff x="7609" y="9088"/>
            <a:chExt cx="10405" cy="848"/>
          </a:xfrm>
        </p:grpSpPr>
        <p:sp>
          <p:nvSpPr>
            <p:cNvPr id="9384" name="矩形 46"/>
            <p:cNvSpPr>
              <a:spLocks noChangeArrowheads="1"/>
            </p:cNvSpPr>
            <p:nvPr/>
          </p:nvSpPr>
          <p:spPr bwMode="auto">
            <a:xfrm>
              <a:off x="7609" y="9105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85" name="矩形 47"/>
            <p:cNvSpPr>
              <a:spLocks noChangeArrowheads="1"/>
            </p:cNvSpPr>
            <p:nvPr/>
          </p:nvSpPr>
          <p:spPr bwMode="auto">
            <a:xfrm>
              <a:off x="10659" y="9107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86" name="矩形 48"/>
            <p:cNvSpPr>
              <a:spLocks noChangeArrowheads="1"/>
            </p:cNvSpPr>
            <p:nvPr/>
          </p:nvSpPr>
          <p:spPr bwMode="auto">
            <a:xfrm>
              <a:off x="13686" y="9107"/>
              <a:ext cx="1028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387" name="矩形 56"/>
            <p:cNvSpPr>
              <a:spLocks noChangeArrowheads="1"/>
            </p:cNvSpPr>
            <p:nvPr/>
          </p:nvSpPr>
          <p:spPr bwMode="auto">
            <a:xfrm>
              <a:off x="16740" y="9088"/>
              <a:ext cx="1275" cy="84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10" grpId="0" bldLvl="0" animBg="1"/>
      <p:bldP spid="2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9" grpId="0" bldLvl="0" animBg="1"/>
      <p:bldP spid="23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4"/>
          <p:cNvSpPr>
            <a:spLocks noChangeArrowheads="1"/>
          </p:cNvSpPr>
          <p:nvPr/>
        </p:nvSpPr>
        <p:spPr bwMode="auto">
          <a:xfrm>
            <a:off x="777476" y="1713608"/>
            <a:ext cx="337423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横着看，圈起前10个数，个位分别是哪些数字？</a:t>
            </a:r>
          </a:p>
        </p:txBody>
      </p:sp>
      <p:graphicFrame>
        <p:nvGraphicFramePr>
          <p:cNvPr id="9" name="Group 188"/>
          <p:cNvGraphicFramePr>
            <a:graphicFrameLocks noGrp="1"/>
          </p:cNvGraphicFramePr>
          <p:nvPr/>
        </p:nvGraphicFramePr>
        <p:xfrm>
          <a:off x="4911724" y="1454814"/>
          <a:ext cx="6597650" cy="5181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389" name="组合 11"/>
          <p:cNvGrpSpPr/>
          <p:nvPr/>
        </p:nvGrpSpPr>
        <p:grpSpPr bwMode="auto">
          <a:xfrm>
            <a:off x="4897437" y="1454814"/>
            <a:ext cx="6621463" cy="5181600"/>
            <a:chOff x="3586" y="2328"/>
            <a:chExt cx="10426" cy="8159"/>
          </a:xfrm>
        </p:grpSpPr>
        <p:sp>
          <p:nvSpPr>
            <p:cNvPr id="11390" name="矩形 9"/>
            <p:cNvSpPr>
              <a:spLocks noChangeArrowheads="1"/>
            </p:cNvSpPr>
            <p:nvPr/>
          </p:nvSpPr>
          <p:spPr bwMode="auto">
            <a:xfrm>
              <a:off x="5627" y="2328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1" name="矩形 1"/>
            <p:cNvSpPr>
              <a:spLocks noChangeArrowheads="1"/>
            </p:cNvSpPr>
            <p:nvPr/>
          </p:nvSpPr>
          <p:spPr bwMode="auto">
            <a:xfrm>
              <a:off x="12717" y="3940"/>
              <a:ext cx="1275" cy="847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2" name="矩形 4"/>
            <p:cNvSpPr>
              <a:spLocks noChangeArrowheads="1"/>
            </p:cNvSpPr>
            <p:nvPr/>
          </p:nvSpPr>
          <p:spPr bwMode="auto">
            <a:xfrm>
              <a:off x="8677" y="2330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3" name="矩形 5"/>
            <p:cNvSpPr>
              <a:spLocks noChangeArrowheads="1"/>
            </p:cNvSpPr>
            <p:nvPr/>
          </p:nvSpPr>
          <p:spPr bwMode="auto">
            <a:xfrm>
              <a:off x="11704" y="2330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4" name="矩形 6"/>
            <p:cNvSpPr>
              <a:spLocks noChangeArrowheads="1"/>
            </p:cNvSpPr>
            <p:nvPr/>
          </p:nvSpPr>
          <p:spPr bwMode="auto">
            <a:xfrm>
              <a:off x="4614" y="3143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5" name="矩形 7"/>
            <p:cNvSpPr>
              <a:spLocks noChangeArrowheads="1"/>
            </p:cNvSpPr>
            <p:nvPr/>
          </p:nvSpPr>
          <p:spPr bwMode="auto">
            <a:xfrm>
              <a:off x="7664" y="3152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6" name="矩形 10"/>
            <p:cNvSpPr>
              <a:spLocks noChangeArrowheads="1"/>
            </p:cNvSpPr>
            <p:nvPr/>
          </p:nvSpPr>
          <p:spPr bwMode="auto">
            <a:xfrm>
              <a:off x="10691" y="3152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7" name="矩形 18"/>
            <p:cNvSpPr>
              <a:spLocks noChangeArrowheads="1"/>
            </p:cNvSpPr>
            <p:nvPr/>
          </p:nvSpPr>
          <p:spPr bwMode="auto">
            <a:xfrm>
              <a:off x="3601" y="3971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8" name="矩形 22"/>
            <p:cNvSpPr>
              <a:spLocks noChangeArrowheads="1"/>
            </p:cNvSpPr>
            <p:nvPr/>
          </p:nvSpPr>
          <p:spPr bwMode="auto">
            <a:xfrm>
              <a:off x="6651" y="3958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399" name="矩形 30"/>
            <p:cNvSpPr>
              <a:spLocks noChangeArrowheads="1"/>
            </p:cNvSpPr>
            <p:nvPr/>
          </p:nvSpPr>
          <p:spPr bwMode="auto">
            <a:xfrm>
              <a:off x="9678" y="3958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1400" name="组合 59"/>
            <p:cNvGrpSpPr/>
            <p:nvPr/>
          </p:nvGrpSpPr>
          <p:grpSpPr bwMode="auto">
            <a:xfrm>
              <a:off x="5633" y="9671"/>
              <a:ext cx="7105" cy="816"/>
              <a:chOff x="9656" y="9921"/>
              <a:chExt cx="7105" cy="816"/>
            </a:xfrm>
          </p:grpSpPr>
          <p:sp>
            <p:nvSpPr>
              <p:cNvPr id="11401" name="矩形 52"/>
              <p:cNvSpPr>
                <a:spLocks noChangeArrowheads="1"/>
              </p:cNvSpPr>
              <p:nvPr/>
            </p:nvSpPr>
            <p:spPr bwMode="auto">
              <a:xfrm>
                <a:off x="9656" y="9921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02" name="矩形 53"/>
              <p:cNvSpPr>
                <a:spLocks noChangeArrowheads="1"/>
              </p:cNvSpPr>
              <p:nvPr/>
            </p:nvSpPr>
            <p:spPr bwMode="auto">
              <a:xfrm>
                <a:off x="12706" y="9923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03" name="矩形 54"/>
              <p:cNvSpPr>
                <a:spLocks noChangeArrowheads="1"/>
              </p:cNvSpPr>
              <p:nvPr/>
            </p:nvSpPr>
            <p:spPr bwMode="auto">
              <a:xfrm>
                <a:off x="15733" y="9923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404" name="组合 60"/>
            <p:cNvGrpSpPr/>
            <p:nvPr/>
          </p:nvGrpSpPr>
          <p:grpSpPr bwMode="auto">
            <a:xfrm>
              <a:off x="5627" y="4786"/>
              <a:ext cx="7105" cy="816"/>
              <a:chOff x="9650" y="5036"/>
              <a:chExt cx="7105" cy="816"/>
            </a:xfrm>
          </p:grpSpPr>
          <p:sp>
            <p:nvSpPr>
              <p:cNvPr id="11405" name="矩形 31"/>
              <p:cNvSpPr>
                <a:spLocks noChangeArrowheads="1"/>
              </p:cNvSpPr>
              <p:nvPr/>
            </p:nvSpPr>
            <p:spPr bwMode="auto">
              <a:xfrm>
                <a:off x="9650" y="5036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06" name="矩形 32"/>
              <p:cNvSpPr>
                <a:spLocks noChangeArrowheads="1"/>
              </p:cNvSpPr>
              <p:nvPr/>
            </p:nvSpPr>
            <p:spPr bwMode="auto">
              <a:xfrm>
                <a:off x="12700" y="5038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07" name="矩形 2"/>
              <p:cNvSpPr>
                <a:spLocks noChangeArrowheads="1"/>
              </p:cNvSpPr>
              <p:nvPr/>
            </p:nvSpPr>
            <p:spPr bwMode="auto">
              <a:xfrm>
                <a:off x="15727" y="5038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408" name="组合 61"/>
            <p:cNvGrpSpPr/>
            <p:nvPr/>
          </p:nvGrpSpPr>
          <p:grpSpPr bwMode="auto">
            <a:xfrm>
              <a:off x="4614" y="5584"/>
              <a:ext cx="7105" cy="816"/>
              <a:chOff x="8637" y="5834"/>
              <a:chExt cx="7105" cy="816"/>
            </a:xfrm>
          </p:grpSpPr>
          <p:sp>
            <p:nvSpPr>
              <p:cNvPr id="11409" name="矩形 3"/>
              <p:cNvSpPr>
                <a:spLocks noChangeArrowheads="1"/>
              </p:cNvSpPr>
              <p:nvPr/>
            </p:nvSpPr>
            <p:spPr bwMode="auto">
              <a:xfrm>
                <a:off x="8637" y="5834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10" name="矩形 35"/>
              <p:cNvSpPr>
                <a:spLocks noChangeArrowheads="1"/>
              </p:cNvSpPr>
              <p:nvPr/>
            </p:nvSpPr>
            <p:spPr bwMode="auto">
              <a:xfrm>
                <a:off x="11687" y="5836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11" name="矩形 36"/>
              <p:cNvSpPr>
                <a:spLocks noChangeArrowheads="1"/>
              </p:cNvSpPr>
              <p:nvPr/>
            </p:nvSpPr>
            <p:spPr bwMode="auto">
              <a:xfrm>
                <a:off x="14714" y="5836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412" name="组合 62"/>
            <p:cNvGrpSpPr/>
            <p:nvPr/>
          </p:nvGrpSpPr>
          <p:grpSpPr bwMode="auto">
            <a:xfrm>
              <a:off x="3598" y="6399"/>
              <a:ext cx="10414" cy="850"/>
              <a:chOff x="7621" y="6649"/>
              <a:chExt cx="10414" cy="850"/>
            </a:xfrm>
          </p:grpSpPr>
          <p:sp>
            <p:nvSpPr>
              <p:cNvPr id="11413" name="矩形 37"/>
              <p:cNvSpPr>
                <a:spLocks noChangeArrowheads="1"/>
              </p:cNvSpPr>
              <p:nvPr/>
            </p:nvSpPr>
            <p:spPr bwMode="auto">
              <a:xfrm>
                <a:off x="7621" y="6649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14" name="矩形 38"/>
              <p:cNvSpPr>
                <a:spLocks noChangeArrowheads="1"/>
              </p:cNvSpPr>
              <p:nvPr/>
            </p:nvSpPr>
            <p:spPr bwMode="auto">
              <a:xfrm>
                <a:off x="10671" y="6651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15" name="矩形 39"/>
              <p:cNvSpPr>
                <a:spLocks noChangeArrowheads="1"/>
              </p:cNvSpPr>
              <p:nvPr/>
            </p:nvSpPr>
            <p:spPr bwMode="auto">
              <a:xfrm>
                <a:off x="13698" y="6651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16" name="矩形 55"/>
              <p:cNvSpPr>
                <a:spLocks noChangeArrowheads="1"/>
              </p:cNvSpPr>
              <p:nvPr/>
            </p:nvSpPr>
            <p:spPr bwMode="auto">
              <a:xfrm>
                <a:off x="16761" y="6651"/>
                <a:ext cx="1275" cy="848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417" name="组合 63"/>
            <p:cNvGrpSpPr/>
            <p:nvPr/>
          </p:nvGrpSpPr>
          <p:grpSpPr bwMode="auto">
            <a:xfrm>
              <a:off x="5627" y="7227"/>
              <a:ext cx="7105" cy="816"/>
              <a:chOff x="9650" y="7477"/>
              <a:chExt cx="7105" cy="816"/>
            </a:xfrm>
          </p:grpSpPr>
          <p:sp>
            <p:nvSpPr>
              <p:cNvPr id="11418" name="矩形 40"/>
              <p:cNvSpPr>
                <a:spLocks noChangeArrowheads="1"/>
              </p:cNvSpPr>
              <p:nvPr/>
            </p:nvSpPr>
            <p:spPr bwMode="auto">
              <a:xfrm>
                <a:off x="9650" y="7477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19" name="矩形 41"/>
              <p:cNvSpPr>
                <a:spLocks noChangeArrowheads="1"/>
              </p:cNvSpPr>
              <p:nvPr/>
            </p:nvSpPr>
            <p:spPr bwMode="auto">
              <a:xfrm>
                <a:off x="12700" y="7479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20" name="矩形 42"/>
              <p:cNvSpPr>
                <a:spLocks noChangeArrowheads="1"/>
              </p:cNvSpPr>
              <p:nvPr/>
            </p:nvSpPr>
            <p:spPr bwMode="auto">
              <a:xfrm>
                <a:off x="15727" y="7479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421" name="组合 64"/>
            <p:cNvGrpSpPr/>
            <p:nvPr/>
          </p:nvGrpSpPr>
          <p:grpSpPr bwMode="auto">
            <a:xfrm>
              <a:off x="4614" y="8042"/>
              <a:ext cx="7105" cy="816"/>
              <a:chOff x="8637" y="8292"/>
              <a:chExt cx="7105" cy="816"/>
            </a:xfrm>
          </p:grpSpPr>
          <p:sp>
            <p:nvSpPr>
              <p:cNvPr id="11422" name="矩形 43"/>
              <p:cNvSpPr>
                <a:spLocks noChangeArrowheads="1"/>
              </p:cNvSpPr>
              <p:nvPr/>
            </p:nvSpPr>
            <p:spPr bwMode="auto">
              <a:xfrm>
                <a:off x="8637" y="8292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23" name="矩形 44"/>
              <p:cNvSpPr>
                <a:spLocks noChangeArrowheads="1"/>
              </p:cNvSpPr>
              <p:nvPr/>
            </p:nvSpPr>
            <p:spPr bwMode="auto">
              <a:xfrm>
                <a:off x="11687" y="8294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24" name="矩形 45"/>
              <p:cNvSpPr>
                <a:spLocks noChangeArrowheads="1"/>
              </p:cNvSpPr>
              <p:nvPr/>
            </p:nvSpPr>
            <p:spPr bwMode="auto">
              <a:xfrm>
                <a:off x="14714" y="8294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1425" name="组合 65"/>
            <p:cNvGrpSpPr/>
            <p:nvPr/>
          </p:nvGrpSpPr>
          <p:grpSpPr bwMode="auto">
            <a:xfrm>
              <a:off x="3586" y="8838"/>
              <a:ext cx="10405" cy="848"/>
              <a:chOff x="7609" y="9088"/>
              <a:chExt cx="10405" cy="848"/>
            </a:xfrm>
          </p:grpSpPr>
          <p:sp>
            <p:nvSpPr>
              <p:cNvPr id="11426" name="矩形 46"/>
              <p:cNvSpPr>
                <a:spLocks noChangeArrowheads="1"/>
              </p:cNvSpPr>
              <p:nvPr/>
            </p:nvSpPr>
            <p:spPr bwMode="auto">
              <a:xfrm>
                <a:off x="7609" y="9105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27" name="矩形 47"/>
              <p:cNvSpPr>
                <a:spLocks noChangeArrowheads="1"/>
              </p:cNvSpPr>
              <p:nvPr/>
            </p:nvSpPr>
            <p:spPr bwMode="auto">
              <a:xfrm>
                <a:off x="10659" y="9107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28" name="矩形 48"/>
              <p:cNvSpPr>
                <a:spLocks noChangeArrowheads="1"/>
              </p:cNvSpPr>
              <p:nvPr/>
            </p:nvSpPr>
            <p:spPr bwMode="auto">
              <a:xfrm>
                <a:off x="13686" y="9107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1429" name="矩形 56"/>
              <p:cNvSpPr>
                <a:spLocks noChangeArrowheads="1"/>
              </p:cNvSpPr>
              <p:nvPr/>
            </p:nvSpPr>
            <p:spPr bwMode="auto">
              <a:xfrm>
                <a:off x="16740" y="9088"/>
                <a:ext cx="1275" cy="848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13" name="椭圆 12"/>
          <p:cNvSpPr/>
          <p:nvPr/>
        </p:nvSpPr>
        <p:spPr>
          <a:xfrm>
            <a:off x="6145212" y="1454815"/>
            <a:ext cx="746125" cy="522287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67674" y="1456402"/>
            <a:ext cx="747712" cy="523875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004424" y="1456402"/>
            <a:ext cx="747712" cy="523875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30849" y="1953290"/>
            <a:ext cx="747712" cy="523875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26324" y="1954877"/>
            <a:ext cx="747712" cy="523875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348787" y="1954877"/>
            <a:ext cx="747713" cy="523875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891087" y="2491451"/>
            <a:ext cx="747713" cy="522288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786562" y="2493040"/>
            <a:ext cx="747713" cy="522287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709024" y="2493040"/>
            <a:ext cx="747712" cy="522287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709274" y="2477165"/>
            <a:ext cx="747712" cy="522287"/>
          </a:xfrm>
          <a:prstGeom prst="ellipse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2709862" y="1926744"/>
            <a:ext cx="6772275" cy="1502256"/>
          </a:xfrm>
          <a:prstGeom prst="wedgeRoundRectCallout">
            <a:avLst>
              <a:gd name="adj1" fmla="val -58560"/>
              <a:gd name="adj2" fmla="val -10769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圈起来的前10个数分别是3，6，9，12，15，18，21，24，27，30。</a:t>
            </a:r>
          </a:p>
        </p:txBody>
      </p:sp>
      <p:pic>
        <p:nvPicPr>
          <p:cNvPr id="5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11" y="2280997"/>
            <a:ext cx="1453571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2437615" y="4177280"/>
            <a:ext cx="6905625" cy="998537"/>
          </a:xfrm>
          <a:prstGeom prst="wedgeRoundRectCallout">
            <a:avLst>
              <a:gd name="adj1" fmla="val 57903"/>
              <a:gd name="adj2" fmla="val -17806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3的倍数个位上可以是任意数。</a:t>
            </a:r>
          </a:p>
        </p:txBody>
      </p:sp>
      <p:pic>
        <p:nvPicPr>
          <p:cNvPr id="5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39" y="3742644"/>
            <a:ext cx="1473200" cy="186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2709862" y="1926744"/>
            <a:ext cx="6772275" cy="1502256"/>
          </a:xfrm>
          <a:prstGeom prst="wedgeRoundRectCallout">
            <a:avLst>
              <a:gd name="adj1" fmla="val -58560"/>
              <a:gd name="adj2" fmla="val -10769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判断一个数是不是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的倍数，只看个位行吗？</a:t>
            </a:r>
          </a:p>
        </p:txBody>
      </p:sp>
      <p:pic>
        <p:nvPicPr>
          <p:cNvPr id="5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11" y="2280997"/>
            <a:ext cx="1453571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2437615" y="4177280"/>
            <a:ext cx="6905625" cy="1228097"/>
          </a:xfrm>
          <a:prstGeom prst="wedgeRoundRectCallout">
            <a:avLst>
              <a:gd name="adj1" fmla="val 57903"/>
              <a:gd name="adj2" fmla="val -17806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不行！如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的倍数，但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21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的倍数；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的倍数，但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40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的倍数</a:t>
            </a:r>
            <a:r>
              <a:rPr lang="zh-CN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59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39" y="3742644"/>
            <a:ext cx="1473200" cy="186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79247" y="3326205"/>
            <a:ext cx="3411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斜着看，你发现了什么？</a:t>
            </a:r>
          </a:p>
        </p:txBody>
      </p:sp>
      <p:graphicFrame>
        <p:nvGraphicFramePr>
          <p:cNvPr id="8" name="Group 188"/>
          <p:cNvGraphicFramePr>
            <a:graphicFrameLocks noGrp="1"/>
          </p:cNvGraphicFramePr>
          <p:nvPr/>
        </p:nvGraphicFramePr>
        <p:xfrm>
          <a:off x="4700950" y="1461263"/>
          <a:ext cx="6597650" cy="5181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29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39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49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59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69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79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89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91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92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93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94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95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96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97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98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99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dolFang R" panose="00000500000000000000" pitchFamily="50" charset="-122"/>
                          <a:ea typeface="FandolFang R" panose="00000500000000000000" pitchFamily="50" charset="-122"/>
                          <a:sym typeface="OPPOSans R" panose="00020600040101010101" pitchFamily="18" charset="-122"/>
                        </a:rPr>
                        <a:t>100</a:t>
                      </a:r>
                      <a:endParaRPr kumimoji="0" lang="en-US" altLang="zh-CN" sz="2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andolFang R" panose="00000500000000000000" pitchFamily="50" charset="-122"/>
                        <a:ea typeface="FandolFang R" panose="00000500000000000000" pitchFamily="50" charset="-122"/>
                        <a:cs typeface="+mn-cs"/>
                        <a:sym typeface="OPPOSans R" panose="00020600040101010101" pitchFamily="18" charset="-122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9" name="组合 26"/>
          <p:cNvGrpSpPr/>
          <p:nvPr/>
        </p:nvGrpSpPr>
        <p:grpSpPr bwMode="auto">
          <a:xfrm>
            <a:off x="4688251" y="1461263"/>
            <a:ext cx="6619875" cy="5181600"/>
            <a:chOff x="6382" y="1646"/>
            <a:chExt cx="10426" cy="8159"/>
          </a:xfrm>
        </p:grpSpPr>
        <p:sp>
          <p:nvSpPr>
            <p:cNvPr id="10" name="矩形 2"/>
            <p:cNvSpPr>
              <a:spLocks noChangeArrowheads="1"/>
            </p:cNvSpPr>
            <p:nvPr/>
          </p:nvSpPr>
          <p:spPr bwMode="auto">
            <a:xfrm>
              <a:off x="8423" y="1646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15513" y="3258"/>
              <a:ext cx="1275" cy="847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11473" y="1648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3" name="矩形 13"/>
            <p:cNvSpPr>
              <a:spLocks noChangeArrowheads="1"/>
            </p:cNvSpPr>
            <p:nvPr/>
          </p:nvSpPr>
          <p:spPr bwMode="auto">
            <a:xfrm>
              <a:off x="14500" y="1648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矩形 14"/>
            <p:cNvSpPr>
              <a:spLocks noChangeArrowheads="1"/>
            </p:cNvSpPr>
            <p:nvPr/>
          </p:nvSpPr>
          <p:spPr bwMode="auto">
            <a:xfrm>
              <a:off x="7410" y="2461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矩形 18"/>
            <p:cNvSpPr>
              <a:spLocks noChangeArrowheads="1"/>
            </p:cNvSpPr>
            <p:nvPr/>
          </p:nvSpPr>
          <p:spPr bwMode="auto">
            <a:xfrm>
              <a:off x="10460" y="2448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矩形 22"/>
            <p:cNvSpPr>
              <a:spLocks noChangeArrowheads="1"/>
            </p:cNvSpPr>
            <p:nvPr/>
          </p:nvSpPr>
          <p:spPr bwMode="auto">
            <a:xfrm>
              <a:off x="13487" y="2448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矩形 23"/>
            <p:cNvSpPr>
              <a:spLocks noChangeArrowheads="1"/>
            </p:cNvSpPr>
            <p:nvPr/>
          </p:nvSpPr>
          <p:spPr bwMode="auto">
            <a:xfrm>
              <a:off x="6397" y="3289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矩形 24"/>
            <p:cNvSpPr>
              <a:spLocks noChangeArrowheads="1"/>
            </p:cNvSpPr>
            <p:nvPr/>
          </p:nvSpPr>
          <p:spPr bwMode="auto">
            <a:xfrm>
              <a:off x="9447" y="3276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矩形 30"/>
            <p:cNvSpPr>
              <a:spLocks noChangeArrowheads="1"/>
            </p:cNvSpPr>
            <p:nvPr/>
          </p:nvSpPr>
          <p:spPr bwMode="auto">
            <a:xfrm>
              <a:off x="12474" y="3276"/>
              <a:ext cx="1027" cy="81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0" name="组合 59"/>
            <p:cNvGrpSpPr/>
            <p:nvPr/>
          </p:nvGrpSpPr>
          <p:grpSpPr bwMode="auto">
            <a:xfrm>
              <a:off x="8429" y="8989"/>
              <a:ext cx="7105" cy="816"/>
              <a:chOff x="9656" y="9921"/>
              <a:chExt cx="7105" cy="816"/>
            </a:xfrm>
          </p:grpSpPr>
          <p:sp>
            <p:nvSpPr>
              <p:cNvPr id="47" name="矩形 52"/>
              <p:cNvSpPr>
                <a:spLocks noChangeArrowheads="1"/>
              </p:cNvSpPr>
              <p:nvPr/>
            </p:nvSpPr>
            <p:spPr bwMode="auto">
              <a:xfrm>
                <a:off x="9656" y="9921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53"/>
              <p:cNvSpPr>
                <a:spLocks noChangeArrowheads="1"/>
              </p:cNvSpPr>
              <p:nvPr/>
            </p:nvSpPr>
            <p:spPr bwMode="auto">
              <a:xfrm>
                <a:off x="12706" y="9923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54"/>
              <p:cNvSpPr>
                <a:spLocks noChangeArrowheads="1"/>
              </p:cNvSpPr>
              <p:nvPr/>
            </p:nvSpPr>
            <p:spPr bwMode="auto">
              <a:xfrm>
                <a:off x="15733" y="9923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" name="组合 60"/>
            <p:cNvGrpSpPr/>
            <p:nvPr/>
          </p:nvGrpSpPr>
          <p:grpSpPr bwMode="auto">
            <a:xfrm>
              <a:off x="8423" y="4104"/>
              <a:ext cx="7105" cy="816"/>
              <a:chOff x="9650" y="5036"/>
              <a:chExt cx="7105" cy="816"/>
            </a:xfrm>
          </p:grpSpPr>
          <p:sp>
            <p:nvSpPr>
              <p:cNvPr id="44" name="矩形 31"/>
              <p:cNvSpPr>
                <a:spLocks noChangeArrowheads="1"/>
              </p:cNvSpPr>
              <p:nvPr/>
            </p:nvSpPr>
            <p:spPr bwMode="auto">
              <a:xfrm>
                <a:off x="9650" y="5036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5" name="矩形 32"/>
              <p:cNvSpPr>
                <a:spLocks noChangeArrowheads="1"/>
              </p:cNvSpPr>
              <p:nvPr/>
            </p:nvSpPr>
            <p:spPr bwMode="auto">
              <a:xfrm>
                <a:off x="12700" y="5038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6" name="矩形 33"/>
              <p:cNvSpPr>
                <a:spLocks noChangeArrowheads="1"/>
              </p:cNvSpPr>
              <p:nvPr/>
            </p:nvSpPr>
            <p:spPr bwMode="auto">
              <a:xfrm>
                <a:off x="15727" y="5038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2" name="组合 61"/>
            <p:cNvGrpSpPr/>
            <p:nvPr/>
          </p:nvGrpSpPr>
          <p:grpSpPr bwMode="auto">
            <a:xfrm>
              <a:off x="7410" y="4902"/>
              <a:ext cx="7105" cy="816"/>
              <a:chOff x="8637" y="5834"/>
              <a:chExt cx="7105" cy="816"/>
            </a:xfrm>
          </p:grpSpPr>
          <p:sp>
            <p:nvSpPr>
              <p:cNvPr id="41" name="矩形 34"/>
              <p:cNvSpPr>
                <a:spLocks noChangeArrowheads="1"/>
              </p:cNvSpPr>
              <p:nvPr/>
            </p:nvSpPr>
            <p:spPr bwMode="auto">
              <a:xfrm>
                <a:off x="8637" y="5834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35"/>
              <p:cNvSpPr>
                <a:spLocks noChangeArrowheads="1"/>
              </p:cNvSpPr>
              <p:nvPr/>
            </p:nvSpPr>
            <p:spPr bwMode="auto">
              <a:xfrm>
                <a:off x="11687" y="5836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36"/>
              <p:cNvSpPr>
                <a:spLocks noChangeArrowheads="1"/>
              </p:cNvSpPr>
              <p:nvPr/>
            </p:nvSpPr>
            <p:spPr bwMode="auto">
              <a:xfrm>
                <a:off x="14714" y="5836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3" name="组合 62"/>
            <p:cNvGrpSpPr/>
            <p:nvPr/>
          </p:nvGrpSpPr>
          <p:grpSpPr bwMode="auto">
            <a:xfrm>
              <a:off x="6394" y="5717"/>
              <a:ext cx="10414" cy="850"/>
              <a:chOff x="7621" y="6649"/>
              <a:chExt cx="10414" cy="850"/>
            </a:xfrm>
          </p:grpSpPr>
          <p:sp>
            <p:nvSpPr>
              <p:cNvPr id="37" name="矩形 37"/>
              <p:cNvSpPr>
                <a:spLocks noChangeArrowheads="1"/>
              </p:cNvSpPr>
              <p:nvPr/>
            </p:nvSpPr>
            <p:spPr bwMode="auto">
              <a:xfrm>
                <a:off x="7621" y="6649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8" name="矩形 38"/>
              <p:cNvSpPr>
                <a:spLocks noChangeArrowheads="1"/>
              </p:cNvSpPr>
              <p:nvPr/>
            </p:nvSpPr>
            <p:spPr bwMode="auto">
              <a:xfrm>
                <a:off x="10671" y="6651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9"/>
              <p:cNvSpPr>
                <a:spLocks noChangeArrowheads="1"/>
              </p:cNvSpPr>
              <p:nvPr/>
            </p:nvSpPr>
            <p:spPr bwMode="auto">
              <a:xfrm>
                <a:off x="13698" y="6651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55"/>
              <p:cNvSpPr>
                <a:spLocks noChangeArrowheads="1"/>
              </p:cNvSpPr>
              <p:nvPr/>
            </p:nvSpPr>
            <p:spPr bwMode="auto">
              <a:xfrm>
                <a:off x="16761" y="6651"/>
                <a:ext cx="1275" cy="848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4" name="组合 63"/>
            <p:cNvGrpSpPr/>
            <p:nvPr/>
          </p:nvGrpSpPr>
          <p:grpSpPr bwMode="auto">
            <a:xfrm>
              <a:off x="8423" y="6545"/>
              <a:ext cx="7105" cy="816"/>
              <a:chOff x="9650" y="7477"/>
              <a:chExt cx="7105" cy="816"/>
            </a:xfrm>
          </p:grpSpPr>
          <p:sp>
            <p:nvSpPr>
              <p:cNvPr id="34" name="矩形 40"/>
              <p:cNvSpPr>
                <a:spLocks noChangeArrowheads="1"/>
              </p:cNvSpPr>
              <p:nvPr/>
            </p:nvSpPr>
            <p:spPr bwMode="auto">
              <a:xfrm>
                <a:off x="9650" y="7477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41"/>
              <p:cNvSpPr>
                <a:spLocks noChangeArrowheads="1"/>
              </p:cNvSpPr>
              <p:nvPr/>
            </p:nvSpPr>
            <p:spPr bwMode="auto">
              <a:xfrm>
                <a:off x="12700" y="7479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6" name="矩形 42"/>
              <p:cNvSpPr>
                <a:spLocks noChangeArrowheads="1"/>
              </p:cNvSpPr>
              <p:nvPr/>
            </p:nvSpPr>
            <p:spPr bwMode="auto">
              <a:xfrm>
                <a:off x="15727" y="7479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5" name="组合 64"/>
            <p:cNvGrpSpPr/>
            <p:nvPr/>
          </p:nvGrpSpPr>
          <p:grpSpPr bwMode="auto">
            <a:xfrm>
              <a:off x="7410" y="7360"/>
              <a:ext cx="7105" cy="816"/>
              <a:chOff x="8637" y="8292"/>
              <a:chExt cx="7105" cy="816"/>
            </a:xfrm>
          </p:grpSpPr>
          <p:sp>
            <p:nvSpPr>
              <p:cNvPr id="31" name="矩形 43"/>
              <p:cNvSpPr>
                <a:spLocks noChangeArrowheads="1"/>
              </p:cNvSpPr>
              <p:nvPr/>
            </p:nvSpPr>
            <p:spPr bwMode="auto">
              <a:xfrm>
                <a:off x="8637" y="8292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" name="矩形 44"/>
              <p:cNvSpPr>
                <a:spLocks noChangeArrowheads="1"/>
              </p:cNvSpPr>
              <p:nvPr/>
            </p:nvSpPr>
            <p:spPr bwMode="auto">
              <a:xfrm>
                <a:off x="11687" y="8294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45"/>
              <p:cNvSpPr>
                <a:spLocks noChangeArrowheads="1"/>
              </p:cNvSpPr>
              <p:nvPr/>
            </p:nvSpPr>
            <p:spPr bwMode="auto">
              <a:xfrm>
                <a:off x="14714" y="8294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6" name="组合 65"/>
            <p:cNvGrpSpPr/>
            <p:nvPr/>
          </p:nvGrpSpPr>
          <p:grpSpPr bwMode="auto">
            <a:xfrm>
              <a:off x="6382" y="8156"/>
              <a:ext cx="10405" cy="848"/>
              <a:chOff x="7609" y="9088"/>
              <a:chExt cx="10405" cy="848"/>
            </a:xfrm>
          </p:grpSpPr>
          <p:sp>
            <p:nvSpPr>
              <p:cNvPr id="27" name="矩形 46"/>
              <p:cNvSpPr>
                <a:spLocks noChangeArrowheads="1"/>
              </p:cNvSpPr>
              <p:nvPr/>
            </p:nvSpPr>
            <p:spPr bwMode="auto">
              <a:xfrm>
                <a:off x="7609" y="9105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" name="矩形 47"/>
              <p:cNvSpPr>
                <a:spLocks noChangeArrowheads="1"/>
              </p:cNvSpPr>
              <p:nvPr/>
            </p:nvSpPr>
            <p:spPr bwMode="auto">
              <a:xfrm>
                <a:off x="10659" y="9107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" name="矩形 48"/>
              <p:cNvSpPr>
                <a:spLocks noChangeArrowheads="1"/>
              </p:cNvSpPr>
              <p:nvPr/>
            </p:nvSpPr>
            <p:spPr bwMode="auto">
              <a:xfrm>
                <a:off x="13686" y="9107"/>
                <a:ext cx="1028" cy="815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" name="矩形 56"/>
              <p:cNvSpPr>
                <a:spLocks noChangeArrowheads="1"/>
              </p:cNvSpPr>
              <p:nvPr/>
            </p:nvSpPr>
            <p:spPr bwMode="auto">
              <a:xfrm>
                <a:off x="16740" y="9088"/>
                <a:ext cx="1275" cy="848"/>
              </a:xfrm>
              <a:prstGeom prst="rect">
                <a:avLst/>
              </a:prstGeom>
              <a:solidFill>
                <a:srgbClr val="FF00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6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1357614" y="2395959"/>
            <a:ext cx="7004050" cy="2472482"/>
          </a:xfrm>
          <a:prstGeom prst="wedgeRoundRectCallout">
            <a:avLst>
              <a:gd name="adj1" fmla="val 55060"/>
              <a:gd name="adj2" fmla="val -14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我发现：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斜着看，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的倍数各位上的数的和都是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的倍数。</a:t>
            </a:r>
          </a:p>
        </p:txBody>
      </p:sp>
      <p:pic>
        <p:nvPicPr>
          <p:cNvPr id="51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10" y="2780329"/>
            <a:ext cx="1450751" cy="20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-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8B8F2"/>
      </a:accent1>
      <a:accent2>
        <a:srgbClr val="843CF7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宽屏</PresentationFormat>
  <Paragraphs>456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Calibri</vt:lpstr>
      <vt:lpstr>黑体</vt:lpstr>
      <vt:lpstr>OPPOSans H</vt:lpstr>
      <vt:lpstr>FandolFang R</vt:lpstr>
      <vt:lpstr>OPPOSans R</vt:lpstr>
      <vt:lpstr>Arial</vt:lpstr>
      <vt:lpstr>宋体</vt:lpstr>
      <vt:lpstr>OPPOSans B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186</cp:revision>
  <dcterms:created xsi:type="dcterms:W3CDTF">2020-07-01T00:49:00Z</dcterms:created>
  <dcterms:modified xsi:type="dcterms:W3CDTF">2023-01-16T22:16:59Z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225F4C8A60ED45E58568DCC0A67782C8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