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AAF75A7-1431-48FF-99A0-025F29A5CB1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34269332-CE87-4FDE-9FEC-E82C7A4972BA}" type="slidenum">
              <a:rPr lang="en-US" altLang="zh-CN" sz="1200"/>
              <a:t>3</a:t>
            </a:fld>
            <a:endParaRPr lang="en-US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4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F75A7-1431-48FF-99A0-025F29A5CB1B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EF691-22AB-4F7D-B9A8-9D59C028A3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7AE21-7543-497B-80C3-FC1D914FD39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633A8-3E3D-47FC-827A-1600AF3A11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1E925-CB32-4234-A9BC-2093CCAAF8F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29C02-7D26-40E4-B0D1-C92C572576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C4AB2-1467-483D-A3C2-21B449EC95C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29EBE-9DD6-4E7F-974E-BFC360721E6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D2CDB-6EA8-444C-9FA5-8F5C4151C81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4A343-77E1-460E-AEEC-57485824C8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A99EF-FCD7-43EE-B70C-A7F8B451988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6AA77-17E1-4B33-A0D2-35AEF5F1BC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B896FB0-1FAF-4DB5-B75F-F88D31C66ED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Administrator\Local%20Settings\Temp\Rar$DI00.671\Comic_strip.swf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25" y="169854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7200" b="1" kern="10" dirty="0" smtClean="0">
                <a:ln w="19050">
                  <a:noFill/>
                  <a:round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Unit2 Travelling</a:t>
            </a:r>
            <a:endParaRPr lang="zh-CN" altLang="en-US" sz="7200" b="1" kern="10" dirty="0">
              <a:ln w="19050">
                <a:noFill/>
                <a:round/>
              </a:ln>
              <a:solidFill>
                <a:schemeClr val="tx2">
                  <a:lumMod val="95000"/>
                  <a:lumOff val="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34041" y="528762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2008514752341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1" name="Picture 3" descr="比萨斜塔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03213"/>
            <a:ext cx="2520950" cy="204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2" name="Picture 4" descr="u=1033356316,1392587316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309563"/>
            <a:ext cx="2951162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3" name="Picture 5" descr="u=2178788794,3022997662&amp;gp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0425" y="314325"/>
            <a:ext cx="3059113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4" name="Picture 6" descr="Great Wal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4475163"/>
            <a:ext cx="2663825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5" name="Picture 8" descr="u=1923466280,1299197062&amp;gp=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56325" y="4449763"/>
            <a:ext cx="2987675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6" name="Picture 10" descr="Opera_House__Harbour_Bridge_From_The_Domain_0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987675" y="4448175"/>
            <a:ext cx="3097213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7" name="Rectangle 11"/>
          <p:cNvSpPr>
            <a:spLocks noChangeArrowheads="1"/>
          </p:cNvSpPr>
          <p:nvPr/>
        </p:nvSpPr>
        <p:spPr bwMode="auto">
          <a:xfrm>
            <a:off x="1187450" y="2708275"/>
            <a:ext cx="6697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4000" b="1">
                <a:solidFill>
                  <a:srgbClr val="660066"/>
                </a:solidFill>
                <a:latin typeface="Monotype Corsiva" panose="03010101010201010101" pitchFamily="66" charset="0"/>
              </a:rPr>
              <a:t>Make  a dialogue  in pairs.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250825" y="1987551"/>
            <a:ext cx="8740775" cy="144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400" b="1" dirty="0">
                <a:solidFill>
                  <a:srgbClr val="FF3399"/>
                </a:solidFill>
                <a:latin typeface="Monotype Corsiva" panose="03010101010201010101" pitchFamily="66" charset="0"/>
                <a:ea typeface="楷体_GB2312" pitchFamily="49" charset="-122"/>
              </a:rPr>
              <a:t>Which place of interest do </a:t>
            </a:r>
            <a:r>
              <a:rPr lang="en-US" sz="4400" b="1" dirty="0" err="1">
                <a:solidFill>
                  <a:srgbClr val="FF3399"/>
                </a:solidFill>
                <a:latin typeface="Monotype Corsiva" panose="03010101010201010101" pitchFamily="66" charset="0"/>
                <a:ea typeface="楷体_GB2312" pitchFamily="49" charset="-122"/>
              </a:rPr>
              <a:t>youwant</a:t>
            </a:r>
            <a:r>
              <a:rPr lang="en-US" sz="4400" b="1" dirty="0">
                <a:solidFill>
                  <a:srgbClr val="FF3399"/>
                </a:solidFill>
                <a:latin typeface="Monotype Corsiva" panose="03010101010201010101" pitchFamily="66" charset="0"/>
                <a:ea typeface="楷体_GB2312" pitchFamily="49" charset="-122"/>
              </a:rPr>
              <a:t> to visit ?  </a:t>
            </a:r>
            <a:r>
              <a:rPr lang="en-US" sz="4000" b="1" dirty="0">
                <a:solidFill>
                  <a:srgbClr val="FF3399"/>
                </a:solidFill>
                <a:latin typeface="Monotype Corsiva" panose="03010101010201010101" pitchFamily="66" charset="0"/>
                <a:ea typeface="楷体_GB2312" pitchFamily="49" charset="-122"/>
              </a:rPr>
              <a:t>Why?</a:t>
            </a:r>
          </a:p>
        </p:txBody>
      </p:sp>
      <p:pic>
        <p:nvPicPr>
          <p:cNvPr id="84998" name="Picture 6" descr="比萨斜塔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0"/>
            <a:ext cx="22733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9" name="Picture 7" descr="u=1033356316,1392587316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0"/>
            <a:ext cx="262890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0" name="Picture 8" descr="u=2178788794,3022997662&amp;gp=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0"/>
            <a:ext cx="2700337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1" name="Picture 9" descr="Great Wal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4797425"/>
            <a:ext cx="2303462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2" name="Picture 10" descr="u=3863192803,4030742705&amp;gp=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3575" y="4797425"/>
            <a:ext cx="266382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3" name="Picture 11" descr="u=1923466280,1299197062&amp;gp=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88125" y="4797425"/>
            <a:ext cx="255587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179388" y="3429000"/>
            <a:ext cx="8964612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FF3399"/>
                </a:solidFill>
                <a:latin typeface="Monotype Corsiva" panose="03010101010201010101" pitchFamily="66" charset="0"/>
                <a:ea typeface="楷体_GB2312" pitchFamily="49" charset="-122"/>
              </a:rPr>
              <a:t>Do you want to know where Eddie is going?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autoUpdateAnimBg="0"/>
      <p:bldP spid="8500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250825" y="1268413"/>
            <a:ext cx="8840788" cy="6653212"/>
          </a:xfrm>
          <a:noFill/>
        </p:spPr>
        <p:txBody>
          <a:bodyPr/>
          <a:lstStyle/>
          <a:p>
            <a:r>
              <a:rPr lang="en-US" sz="3600" dirty="0"/>
              <a:t>Where is Eddie going?</a:t>
            </a:r>
          </a:p>
          <a:p>
            <a:endParaRPr lang="en-US" sz="3600" dirty="0"/>
          </a:p>
          <a:p>
            <a:r>
              <a:rPr lang="en-US" sz="3600" dirty="0"/>
              <a:t>Does Hobo want  to go too?</a:t>
            </a:r>
          </a:p>
          <a:p>
            <a:pPr>
              <a:buFontTx/>
              <a:buNone/>
            </a:pPr>
            <a:endParaRPr lang="en-US" sz="3600" dirty="0"/>
          </a:p>
          <a:p>
            <a:r>
              <a:rPr lang="en-US" sz="3600" dirty="0"/>
              <a:t>Will Eddie have a happy holiday? Why?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0" y="1989138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3366FF"/>
                </a:solidFill>
                <a:latin typeface="Comic Sans MS" panose="030F0702030302020204" pitchFamily="66" charset="0"/>
              </a:rPr>
              <a:t>He is going on a trip to South Hill.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34925" y="3284538"/>
            <a:ext cx="9109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3366FF"/>
                </a:solidFill>
                <a:latin typeface="Comic Sans MS" panose="030F0702030302020204" pitchFamily="66" charset="0"/>
              </a:rPr>
              <a:t>Yes ,he does. He wants to join Eddie.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179388" y="4652963"/>
            <a:ext cx="70564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3366FF"/>
                </a:solidFill>
                <a:latin typeface="Comic Sans MS" panose="030F0702030302020204" pitchFamily="66" charset="0"/>
              </a:rPr>
              <a:t>No, he </a:t>
            </a:r>
            <a:r>
              <a:rPr lang="en-US" sz="3600" b="1" dirty="0" err="1">
                <a:solidFill>
                  <a:srgbClr val="3366FF"/>
                </a:solidFill>
                <a:latin typeface="Comic Sans MS" panose="030F0702030302020204" pitchFamily="66" charset="0"/>
              </a:rPr>
              <a:t>won’t.Because</a:t>
            </a:r>
            <a:r>
              <a:rPr lang="en-US" sz="3600" b="1" dirty="0">
                <a:solidFill>
                  <a:srgbClr val="3366FF"/>
                </a:solidFill>
                <a:latin typeface="Comic Sans MS" panose="030F0702030302020204" pitchFamily="66" charset="0"/>
              </a:rPr>
              <a:t> he has to carry a heavy bag</a:t>
            </a:r>
            <a:r>
              <a:rPr lang="en-US" sz="3600" b="1" dirty="0" smtClean="0">
                <a:solidFill>
                  <a:srgbClr val="3366FF"/>
                </a:solidFill>
                <a:latin typeface="Comic Sans MS" panose="030F0702030302020204" pitchFamily="66" charset="0"/>
              </a:rPr>
              <a:t>.</a:t>
            </a:r>
            <a:endParaRPr lang="en-US" sz="3600" b="1" dirty="0">
              <a:solidFill>
                <a:srgbClr val="3366FF"/>
              </a:solidFill>
              <a:latin typeface="Comic Sans MS" panose="030F0702030302020204" pitchFamily="66" charset="0"/>
            </a:endParaRPr>
          </a:p>
        </p:txBody>
      </p:sp>
      <p:sp>
        <p:nvSpPr>
          <p:cNvPr id="86023" name="Rectangle 8"/>
          <p:cNvSpPr>
            <a:spLocks noChangeArrowheads="1"/>
          </p:cNvSpPr>
          <p:nvPr/>
        </p:nvSpPr>
        <p:spPr bwMode="auto">
          <a:xfrm>
            <a:off x="542925" y="415925"/>
            <a:ext cx="5324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  <a:ea typeface="楷体_GB2312" pitchFamily="49" charset="-122"/>
                <a:hlinkClick r:id="rId2" action="ppaction://hlinkfile"/>
              </a:rPr>
              <a:t>Listen and answer</a:t>
            </a:r>
            <a:endParaRPr lang="en-US" sz="4000" b="1" dirty="0">
              <a:solidFill>
                <a:schemeClr val="bg1"/>
              </a:solidFill>
              <a:latin typeface="Comic Sans MS" panose="030F0702030302020204" pitchFamily="66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utoUpdateAnimBg="0"/>
      <p:bldP spid="86021" grpId="0" autoUpdateAnimBg="0"/>
      <p:bldP spid="8602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628775"/>
            <a:ext cx="7786687" cy="1468438"/>
          </a:xfrm>
          <a:noFill/>
        </p:spPr>
        <p:txBody>
          <a:bodyPr/>
          <a:lstStyle/>
          <a:p>
            <a:r>
              <a:rPr lang="en-US" sz="4000">
                <a:solidFill>
                  <a:srgbClr val="0066FF"/>
                </a:solidFill>
              </a:rPr>
              <a:t>Read the dialogue.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7" name="Picture 3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3860800"/>
            <a:ext cx="381635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68" name="Picture 4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125538"/>
            <a:ext cx="3673475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69" name="Picture 5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1125538"/>
            <a:ext cx="3671887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0" name="Picture 6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088" y="3868738"/>
            <a:ext cx="3744912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39750" y="333375"/>
            <a:ext cx="33115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4000" b="1">
                <a:solidFill>
                  <a:schemeClr val="tx2"/>
                </a:solidFill>
              </a:rPr>
              <a:t>Act it out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971550" y="3213100"/>
            <a:ext cx="231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/>
              <a:t>Go to South Hill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4984750" y="3063875"/>
            <a:ext cx="334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000"/>
              <a:t>have been there before /join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1042988" y="5876925"/>
            <a:ext cx="214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/>
              <a:t>Get...  /excited</a:t>
            </a:r>
          </a:p>
        </p:txBody>
      </p:sp>
      <p:sp>
        <p:nvSpPr>
          <p:cNvPr id="88075" name="Text Box 12"/>
          <p:cNvSpPr txBox="1">
            <a:spLocks noChangeArrowheads="1"/>
          </p:cNvSpPr>
          <p:nvPr/>
        </p:nvSpPr>
        <p:spPr bwMode="auto">
          <a:xfrm>
            <a:off x="4932363" y="6021388"/>
            <a:ext cx="3451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000"/>
              <a:t>Take the bag /  I don’t think...</a:t>
            </a:r>
          </a:p>
        </p:txBody>
      </p:sp>
    </p:spTree>
  </p:cSld>
  <p:clrMapOvr>
    <a:masterClrMapping/>
  </p:clrMapOvr>
  <p:transition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-1114425" y="588963"/>
            <a:ext cx="10221913" cy="536575"/>
          </a:xfrm>
          <a:noFill/>
        </p:spPr>
        <p:txBody>
          <a:bodyPr/>
          <a:lstStyle/>
          <a:p>
            <a:r>
              <a:rPr lang="en-US" sz="3600" dirty="0">
                <a:solidFill>
                  <a:srgbClr val="3366FF"/>
                </a:solidFill>
                <a:latin typeface="Comic Sans MS" panose="030F0702030302020204" pitchFamily="66" charset="0"/>
              </a:rPr>
              <a:t>Fill in the blanks.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-395288" y="1196975"/>
            <a:ext cx="8712201" cy="5184775"/>
          </a:xfrm>
          <a:noFill/>
        </p:spPr>
        <p:txBody>
          <a:bodyPr/>
          <a:lstStyle/>
          <a:p>
            <a:r>
              <a:rPr lang="en-US" sz="4000">
                <a:latin typeface="Comic Sans MS" panose="030F0702030302020204" pitchFamily="66" charset="0"/>
              </a:rPr>
              <a:t>Eddie is going on a _____ .Hobo thinks it must be fun and wants to ____ Eddie. They will go ____for a few days .So Hobo is so _____and he _____ everything .But Eddie won’t have a happy ______because he has to _____ Hobo’s heavy bag!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5148263" y="1268413"/>
            <a:ext cx="1127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3399"/>
                </a:solidFill>
              </a:rPr>
              <a:t>trip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107950" y="2349500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3399"/>
                </a:solidFill>
              </a:rPr>
              <a:t>join</a:t>
            </a:r>
          </a:p>
        </p:txBody>
      </p:sp>
      <p:sp>
        <p:nvSpPr>
          <p:cNvPr id="89095" name="Text Box 8"/>
          <p:cNvSpPr txBox="1">
            <a:spLocks noChangeArrowheads="1"/>
          </p:cNvSpPr>
          <p:nvPr/>
        </p:nvSpPr>
        <p:spPr bwMode="auto">
          <a:xfrm>
            <a:off x="6011863" y="2492375"/>
            <a:ext cx="157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3399"/>
                </a:solidFill>
              </a:rPr>
              <a:t>out</a:t>
            </a:r>
          </a:p>
        </p:txBody>
      </p:sp>
      <p:sp>
        <p:nvSpPr>
          <p:cNvPr id="89096" name="Text Box 9"/>
          <p:cNvSpPr txBox="1">
            <a:spLocks noChangeArrowheads="1"/>
          </p:cNvSpPr>
          <p:nvPr/>
        </p:nvSpPr>
        <p:spPr bwMode="auto">
          <a:xfrm>
            <a:off x="0" y="3644900"/>
            <a:ext cx="18018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3399"/>
                </a:solidFill>
              </a:rPr>
              <a:t>excited</a:t>
            </a:r>
          </a:p>
        </p:txBody>
      </p:sp>
      <p:sp>
        <p:nvSpPr>
          <p:cNvPr id="89097" name="Text Box 10"/>
          <p:cNvSpPr txBox="1">
            <a:spLocks noChangeArrowheads="1"/>
          </p:cNvSpPr>
          <p:nvPr/>
        </p:nvSpPr>
        <p:spPr bwMode="auto">
          <a:xfrm>
            <a:off x="3348038" y="3644900"/>
            <a:ext cx="1725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3399"/>
                </a:solidFill>
              </a:rPr>
              <a:t>gets</a:t>
            </a:r>
          </a:p>
        </p:txBody>
      </p:sp>
      <p:sp>
        <p:nvSpPr>
          <p:cNvPr id="89098" name="Text Box 11"/>
          <p:cNvSpPr txBox="1">
            <a:spLocks noChangeArrowheads="1"/>
          </p:cNvSpPr>
          <p:nvPr/>
        </p:nvSpPr>
        <p:spPr bwMode="auto">
          <a:xfrm>
            <a:off x="1403350" y="4868863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3399"/>
                </a:solidFill>
              </a:rPr>
              <a:t>holiday</a:t>
            </a:r>
          </a:p>
        </p:txBody>
      </p:sp>
      <p:sp>
        <p:nvSpPr>
          <p:cNvPr id="89099" name="Text Box 12"/>
          <p:cNvSpPr txBox="1">
            <a:spLocks noChangeArrowheads="1"/>
          </p:cNvSpPr>
          <p:nvPr/>
        </p:nvSpPr>
        <p:spPr bwMode="auto">
          <a:xfrm>
            <a:off x="395288" y="5445125"/>
            <a:ext cx="1274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3399"/>
                </a:solidFill>
              </a:rPr>
              <a:t>take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autoUpdateAnimBg="0"/>
      <p:bldP spid="89094" grpId="0" autoUpdateAnimBg="0"/>
      <p:bldP spid="89095" grpId="0" autoUpdateAnimBg="0"/>
      <p:bldP spid="89096" grpId="0" autoUpdateAnimBg="0"/>
      <p:bldP spid="89097" grpId="0" autoUpdateAnimBg="0"/>
      <p:bldP spid="89098" grpId="0" autoUpdateAnimBg="0"/>
      <p:bldP spid="8909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362950" cy="490537"/>
          </a:xfrm>
          <a:noFill/>
        </p:spPr>
        <p:txBody>
          <a:bodyPr/>
          <a:lstStyle/>
          <a:p>
            <a:r>
              <a:rPr 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mazone BT" pitchFamily="2" charset="0"/>
              </a:rPr>
              <a:t>Exercise 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1075"/>
            <a:ext cx="8229600" cy="5876925"/>
          </a:xfrm>
          <a:noFill/>
        </p:spPr>
        <p:txBody>
          <a:bodyPr/>
          <a:lstStyle/>
          <a:p>
            <a:pPr marL="609600" indent="-609600"/>
            <a:r>
              <a:rPr lang="zh-CN" altLang="en-US" b="1" dirty="0">
                <a:latin typeface="Comic Sans MS" panose="030F0702030302020204" pitchFamily="66" charset="0"/>
              </a:rPr>
              <a:t>按要求填空</a:t>
            </a:r>
          </a:p>
          <a:p>
            <a:pPr marL="609600" indent="-609600">
              <a:buFontTx/>
              <a:buAutoNum type="arabicPeriod"/>
            </a:pPr>
            <a:r>
              <a:rPr lang="en-US" b="1" dirty="0">
                <a:latin typeface="Comic Sans MS" panose="030F0702030302020204" pitchFamily="66" charset="0"/>
              </a:rPr>
              <a:t>You can take many photos in Italy because ____________________ is so great!</a:t>
            </a:r>
          </a:p>
          <a:p>
            <a:pPr marL="609600" indent="-609600">
              <a:buFontTx/>
              <a:buAutoNum type="arabicPeriod"/>
            </a:pPr>
            <a:r>
              <a:rPr lang="en-US" b="1" dirty="0">
                <a:latin typeface="Comic Sans MS" panose="030F0702030302020204" pitchFamily="66" charset="0"/>
              </a:rPr>
              <a:t>In Denmark, __________________ is about a lovely and kind princess. </a:t>
            </a:r>
          </a:p>
          <a:p>
            <a:pPr marL="609600" indent="-609600">
              <a:buFontTx/>
              <a:buNone/>
            </a:pPr>
            <a:r>
              <a:rPr lang="en-US" b="1" dirty="0">
                <a:latin typeface="Comic Sans MS" panose="030F0702030302020204" pitchFamily="66" charset="0"/>
              </a:rPr>
              <a:t> </a:t>
            </a:r>
          </a:p>
          <a:p>
            <a:pPr marL="609600" indent="-609600">
              <a:buFontTx/>
              <a:buNone/>
            </a:pPr>
            <a:r>
              <a:rPr lang="en-US" b="1" dirty="0">
                <a:latin typeface="Comic Sans MS" panose="030F0702030302020204" pitchFamily="66" charset="0"/>
              </a:rPr>
              <a:t>3.In China,____________ is one of wonders (</a:t>
            </a:r>
            <a:r>
              <a:rPr lang="zh-CN" altLang="en-US" b="1" dirty="0">
                <a:latin typeface="Comic Sans MS" panose="030F0702030302020204" pitchFamily="66" charset="0"/>
              </a:rPr>
              <a:t>奇迹</a:t>
            </a:r>
            <a:r>
              <a:rPr lang="en-US" b="1" dirty="0">
                <a:latin typeface="Comic Sans MS" panose="030F0702030302020204" pitchFamily="66" charset="0"/>
              </a:rPr>
              <a:t>)of the world and we can see ____________</a:t>
            </a:r>
          </a:p>
        </p:txBody>
      </p:sp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2555875" y="1989138"/>
            <a:ext cx="5545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迷你简太极" pitchFamily="2" charset="-122"/>
                <a:ea typeface="迷你简太极" pitchFamily="2" charset="-122"/>
              </a:rPr>
              <a:t>the leaning Tower of Pisa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3635375" y="3068638"/>
            <a:ext cx="4321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迷你简太极" pitchFamily="2" charset="-122"/>
                <a:ea typeface="迷你简太极" pitchFamily="2" charset="-122"/>
              </a:rPr>
              <a:t>the Little Mermaid</a:t>
            </a:r>
          </a:p>
        </p:txBody>
      </p:sp>
      <p:sp>
        <p:nvSpPr>
          <p:cNvPr id="90119" name="Text Box 9"/>
          <p:cNvSpPr txBox="1">
            <a:spLocks noChangeArrowheads="1"/>
          </p:cNvSpPr>
          <p:nvPr/>
        </p:nvSpPr>
        <p:spPr bwMode="auto">
          <a:xfrm>
            <a:off x="2555875" y="5661025"/>
            <a:ext cx="4484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迷你简太极" pitchFamily="2" charset="-122"/>
                <a:ea typeface="迷你简太极" pitchFamily="2" charset="-122"/>
              </a:rPr>
              <a:t>the beautiful view</a:t>
            </a:r>
          </a:p>
        </p:txBody>
      </p:sp>
      <p:sp>
        <p:nvSpPr>
          <p:cNvPr id="90120" name="Text Box 10"/>
          <p:cNvSpPr txBox="1">
            <a:spLocks noChangeArrowheads="1"/>
          </p:cNvSpPr>
          <p:nvPr/>
        </p:nvSpPr>
        <p:spPr bwMode="auto">
          <a:xfrm>
            <a:off x="2700338" y="4652963"/>
            <a:ext cx="3816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迷你简太极" pitchFamily="2" charset="-122"/>
                <a:ea typeface="迷你简太极" pitchFamily="2" charset="-122"/>
              </a:rPr>
              <a:t>the Great Wall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autoUpdateAnimBg="0"/>
      <p:bldP spid="90118" grpId="0" autoUpdateAnimBg="0"/>
      <p:bldP spid="90119" grpId="0" autoUpdateAnimBg="0"/>
      <p:bldP spid="9012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762000"/>
            <a:ext cx="8229600" cy="1143000"/>
          </a:xfrm>
          <a:noFill/>
        </p:spPr>
        <p:txBody>
          <a:bodyPr/>
          <a:lstStyle/>
          <a:p>
            <a:r>
              <a:rPr lang="zh-CN" altLang="en-US" sz="3600" b="1" dirty="0" smtClean="0"/>
              <a:t>一 </a:t>
            </a:r>
            <a:r>
              <a:rPr lang="zh-CN" altLang="en-US" sz="3600" b="1" dirty="0"/>
              <a:t>根据句意首字母或中文完成单</a:t>
            </a:r>
            <a:r>
              <a:rPr lang="zh-CN" altLang="en-US" sz="3600" b="1" dirty="0" smtClean="0"/>
              <a:t>词</a:t>
            </a:r>
            <a:endParaRPr lang="zh-CN" altLang="en-US" sz="4000" b="1" dirty="0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2060575"/>
            <a:ext cx="9144000" cy="4498975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  </a:t>
            </a:r>
            <a:r>
              <a:rPr lang="en-US" dirty="0"/>
              <a:t>1.Is the Tower Bridge  the ______(</a:t>
            </a:r>
            <a:r>
              <a:rPr lang="zh-CN" altLang="en-US" dirty="0"/>
              <a:t>象</a:t>
            </a:r>
          </a:p>
          <a:p>
            <a:pPr>
              <a:buFontTx/>
              <a:buNone/>
            </a:pPr>
            <a:r>
              <a:rPr lang="zh-CN" altLang="en-US" dirty="0"/>
              <a:t>   征</a:t>
            </a:r>
            <a:r>
              <a:rPr lang="en-US" dirty="0"/>
              <a:t>) of Britain?</a:t>
            </a:r>
          </a:p>
          <a:p>
            <a:pPr>
              <a:buFontTx/>
              <a:buNone/>
            </a:pPr>
            <a:r>
              <a:rPr lang="en-US" dirty="0"/>
              <a:t>  2.people can go ______(</a:t>
            </a:r>
            <a:r>
              <a:rPr lang="zh-CN" altLang="en-US" dirty="0"/>
              <a:t>滑雪）</a:t>
            </a:r>
            <a:r>
              <a:rPr lang="en-US" dirty="0"/>
              <a:t>there.</a:t>
            </a:r>
          </a:p>
          <a:p>
            <a:pPr>
              <a:buFontTx/>
              <a:buNone/>
            </a:pPr>
            <a:r>
              <a:rPr lang="en-US" dirty="0"/>
              <a:t>  3.How do you spend your ________</a:t>
            </a:r>
          </a:p>
          <a:p>
            <a:pPr>
              <a:buFontTx/>
              <a:buNone/>
            </a:pPr>
            <a:r>
              <a:rPr lang="en-US" dirty="0"/>
              <a:t>    (</a:t>
            </a:r>
            <a:r>
              <a:rPr lang="zh-CN" altLang="en-US" dirty="0"/>
              <a:t>假期</a:t>
            </a:r>
            <a:r>
              <a:rPr lang="en-US" dirty="0"/>
              <a:t>).</a:t>
            </a:r>
          </a:p>
          <a:p>
            <a:pPr>
              <a:buFontTx/>
              <a:buNone/>
            </a:pPr>
            <a:r>
              <a:rPr lang="en-US" dirty="0"/>
              <a:t>  4.Where can you see the beautiful </a:t>
            </a:r>
          </a:p>
          <a:p>
            <a:pPr>
              <a:buFontTx/>
              <a:buNone/>
            </a:pPr>
            <a:r>
              <a:rPr lang="en-US" dirty="0"/>
              <a:t>    v_______</a:t>
            </a:r>
            <a:r>
              <a:rPr lang="zh-CN" altLang="en-US" dirty="0"/>
              <a:t>？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795963" y="2060575"/>
            <a:ext cx="172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</a:rPr>
              <a:t>symbol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4211638" y="3213100"/>
            <a:ext cx="1366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</a:rPr>
              <a:t>skiing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6011863" y="3789363"/>
            <a:ext cx="172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</a:rPr>
              <a:t>holiday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1619250" y="5589588"/>
            <a:ext cx="86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</a:rPr>
              <a:t>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 autoUpdateAnimBg="0"/>
      <p:bldP spid="91143" grpId="0" autoUpdateAnimBg="0"/>
      <p:bldP spid="9114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9144000" cy="1143000"/>
          </a:xfrm>
          <a:noFill/>
        </p:spPr>
        <p:txBody>
          <a:bodyPr/>
          <a:lstStyle/>
          <a:p>
            <a:r>
              <a:rPr lang="zh-CN" altLang="en-US" sz="3600" b="1" dirty="0">
                <a:solidFill>
                  <a:schemeClr val="tx1"/>
                </a:solidFill>
              </a:rPr>
              <a:t>二  用所给词的正确形式填空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989138"/>
            <a:ext cx="9144000" cy="4498975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1.The ______(excite) people are waiting</a:t>
            </a:r>
          </a:p>
          <a:p>
            <a:pPr marL="609600" indent="-609600">
              <a:buFontTx/>
              <a:buNone/>
            </a:pPr>
            <a:r>
              <a:rPr lang="en-US" dirty="0"/>
              <a:t>   for the ________(excite) news outside</a:t>
            </a:r>
          </a:p>
          <a:p>
            <a:pPr marL="609600" indent="-609600">
              <a:buFontTx/>
              <a:buNone/>
            </a:pPr>
            <a:r>
              <a:rPr lang="en-US" dirty="0"/>
              <a:t>   the gate.</a:t>
            </a:r>
          </a:p>
          <a:p>
            <a:pPr marL="609600" indent="-609600">
              <a:buFontTx/>
              <a:buNone/>
            </a:pPr>
            <a:r>
              <a:rPr lang="en-US" dirty="0"/>
              <a:t>2.I have _____(be) there many times.</a:t>
            </a:r>
          </a:p>
          <a:p>
            <a:pPr marL="609600" indent="-609600">
              <a:buFontTx/>
              <a:buNone/>
            </a:pPr>
            <a:r>
              <a:rPr lang="en-US" dirty="0"/>
              <a:t>3.what about _______(go) hiking </a:t>
            </a:r>
          </a:p>
          <a:p>
            <a:pPr marL="609600" indent="-609600">
              <a:buFontTx/>
              <a:buNone/>
            </a:pPr>
            <a:r>
              <a:rPr lang="en-US" dirty="0"/>
              <a:t>   tomorrow?</a:t>
            </a:r>
          </a:p>
          <a:p>
            <a:pPr marL="609600" indent="-609600">
              <a:buFontTx/>
              <a:buNone/>
            </a:pPr>
            <a:r>
              <a:rPr lang="en-US" dirty="0"/>
              <a:t>4.we are happy ______(see) the view.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051050" y="1989138"/>
            <a:ext cx="1871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excited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2627313" y="2565400"/>
            <a:ext cx="1800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exciting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2484438" y="3789363"/>
            <a:ext cx="1223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been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3559175" y="4292600"/>
            <a:ext cx="1157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going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851275" y="5516563"/>
            <a:ext cx="1584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to see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autoUpdateAnimBg="0"/>
      <p:bldP spid="92166" grpId="0" autoUpdateAnimBg="0"/>
      <p:bldP spid="92167" grpId="0" autoUpdateAnimBg="0"/>
      <p:bldP spid="92168" grpId="0" autoUpdateAnimBg="0"/>
      <p:bldP spid="9216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341438"/>
            <a:ext cx="7834313" cy="574675"/>
          </a:xfrm>
          <a:noFill/>
        </p:spPr>
        <p:txBody>
          <a:bodyPr/>
          <a:lstStyle/>
          <a:p>
            <a:pPr algn="l"/>
            <a:r>
              <a:rPr lang="zh-CN" altLang="en-US" sz="3600" b="1" dirty="0"/>
              <a:t>三  翻译下列句子</a:t>
            </a:r>
            <a:endParaRPr lang="zh-CN" altLang="en-US" sz="4000" dirty="0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89138"/>
            <a:ext cx="8229600" cy="4525962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我想这个不会是我的假期。</a:t>
            </a:r>
          </a:p>
          <a:p>
            <a:endParaRPr lang="zh-CN" altLang="en-US" dirty="0"/>
          </a:p>
          <a:p>
            <a:pPr>
              <a:buFontTx/>
              <a:buNone/>
            </a:pPr>
            <a:r>
              <a:rPr lang="zh-CN" altLang="en-US" dirty="0"/>
              <a:t>他想随身带一些苹果。</a:t>
            </a:r>
          </a:p>
          <a:p>
            <a:endParaRPr lang="zh-CN" altLang="en-US" dirty="0"/>
          </a:p>
          <a:p>
            <a:pPr>
              <a:buFontTx/>
              <a:buNone/>
            </a:pPr>
            <a:endParaRPr lang="zh-CN" altLang="en-US" dirty="0"/>
          </a:p>
          <a:p>
            <a:pPr>
              <a:buFontTx/>
              <a:buNone/>
            </a:pPr>
            <a:r>
              <a:rPr lang="zh-CN" altLang="en-US" dirty="0"/>
              <a:t>长城是中国的象征。</a:t>
            </a:r>
          </a:p>
          <a:p>
            <a:endParaRPr lang="en-US" altLang="zh-CN" dirty="0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971550" y="2565400"/>
            <a:ext cx="6697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</a:rPr>
              <a:t>I don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’</a:t>
            </a:r>
            <a:r>
              <a:rPr lang="en-US" sz="2800" b="1" dirty="0">
                <a:solidFill>
                  <a:srgbClr val="FF0000"/>
                </a:solidFill>
              </a:rPr>
              <a:t>t think it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’</a:t>
            </a:r>
            <a:r>
              <a:rPr lang="en-US" sz="2800" b="1" dirty="0">
                <a:solidFill>
                  <a:srgbClr val="FF0000"/>
                </a:solidFill>
              </a:rPr>
              <a:t>ll be a holiday for me .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1006475" y="3716338"/>
            <a:ext cx="813752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</a:rPr>
              <a:t>He wants to bring/take some apples with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</a:rPr>
              <a:t>him.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900113" y="5516563"/>
            <a:ext cx="7993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</a:rPr>
              <a:t>The Great Wall is the symbol of China.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autoUpdateAnimBg="0"/>
      <p:bldP spid="9319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u=2039993156,2733499414&amp;gp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2738" y="1916113"/>
            <a:ext cx="2481262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433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Travelling </a:t>
            </a:r>
          </a:p>
        </p:txBody>
      </p:sp>
      <p:sp>
        <p:nvSpPr>
          <p:cNvPr id="73732" name="Text Box 5"/>
          <p:cNvSpPr txBox="1">
            <a:spLocks noChangeArrowheads="1"/>
          </p:cNvSpPr>
          <p:nvPr/>
        </p:nvSpPr>
        <p:spPr bwMode="auto">
          <a:xfrm>
            <a:off x="2771775" y="692150"/>
            <a:ext cx="424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= going on a trip</a:t>
            </a:r>
          </a:p>
        </p:txBody>
      </p:sp>
      <p:sp>
        <p:nvSpPr>
          <p:cNvPr id="73733" name="Text Box 6"/>
          <p:cNvSpPr txBox="1">
            <a:spLocks noChangeArrowheads="1"/>
          </p:cNvSpPr>
          <p:nvPr/>
        </p:nvSpPr>
        <p:spPr bwMode="auto">
          <a:xfrm>
            <a:off x="0" y="1989138"/>
            <a:ext cx="6659563" cy="389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1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 Do you like </a:t>
            </a: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travelling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? </a:t>
            </a:r>
          </a:p>
          <a:p>
            <a:pPr>
              <a:lnSpc>
                <a:spcPct val="10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2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 How do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you feel  when you     go on a trip?</a:t>
            </a:r>
          </a:p>
          <a:p>
            <a:pPr>
              <a:lnSpc>
                <a:spcPct val="10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3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 When do you usually go on a trip?</a:t>
            </a:r>
          </a:p>
          <a:p>
            <a:pPr>
              <a:lnSpc>
                <a:spcPct val="10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4 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Where do you want to go?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3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utoUpdateAnimBg="0"/>
      <p:bldP spid="7373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Text Box 4"/>
          <p:cNvSpPr txBox="1">
            <a:spLocks noChangeArrowheads="1"/>
          </p:cNvSpPr>
          <p:nvPr/>
        </p:nvSpPr>
        <p:spPr bwMode="auto">
          <a:xfrm>
            <a:off x="971550" y="3357563"/>
            <a:ext cx="6985000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990000"/>
                </a:solidFill>
                <a:latin typeface="Times New Roman" panose="02020603050405020304" pitchFamily="18" charset="0"/>
              </a:rPr>
              <a:t>Try to find more popular tourist attractions around the world on the Internet after class</a:t>
            </a:r>
            <a:r>
              <a:rPr lang="en-US" sz="3600" b="1" dirty="0" smtClean="0">
                <a:solidFill>
                  <a:srgbClr val="990000"/>
                </a:solidFill>
                <a:latin typeface="Times New Roman" panose="02020603050405020304" pitchFamily="18" charset="0"/>
              </a:rPr>
              <a:t>. </a:t>
            </a:r>
            <a:endParaRPr lang="en-US" sz="3600" b="1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4212" name="Picture 4" descr="图片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49275"/>
            <a:ext cx="3095625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2771775" y="1989138"/>
            <a:ext cx="3689350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6666FF"/>
                </a:solidFill>
              </a:rPr>
              <a:t>Homework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autoUpdateAnimBg="0"/>
      <p:bldP spid="942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4"/>
          <p:cNvSpPr txBox="1">
            <a:spLocks noChangeArrowheads="1"/>
          </p:cNvSpPr>
          <p:nvPr/>
        </p:nvSpPr>
        <p:spPr bwMode="auto">
          <a:xfrm>
            <a:off x="1547813" y="6597650"/>
            <a:ext cx="5689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zh-CN" sz="8000" b="1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331913" y="1773238"/>
            <a:ext cx="54324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8000" b="1">
                <a:solidFill>
                  <a:srgbClr val="FF6600"/>
                </a:solidFill>
                <a:latin typeface="Comic Sans MS" panose="030F0702030302020204" pitchFamily="66" charset="0"/>
              </a:rPr>
              <a:t>Thank you!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  <a:noFill/>
        </p:spPr>
        <p:txBody>
          <a:bodyPr/>
          <a:lstStyle/>
          <a:p>
            <a:r>
              <a:rPr lang="en-US" sz="36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melia" pitchFamily="2" charset="0"/>
              </a:rPr>
              <a:t>Do you know them?</a:t>
            </a: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melia" pitchFamily="2" charset="0"/>
              </a:rPr>
              <a:t> </a:t>
            </a:r>
          </a:p>
        </p:txBody>
      </p:sp>
      <p:pic>
        <p:nvPicPr>
          <p:cNvPr id="74755" name="Picture 3" descr="big ben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76700"/>
            <a:ext cx="3132138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7" descr="CASROL8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005263"/>
            <a:ext cx="23050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7" name="Picture 12" descr="s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981075"/>
            <a:ext cx="41783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8" name="Picture 13" descr="DC-White%20House%20(close)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9750" y="981075"/>
            <a:ext cx="3529013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9" name="Picture 14" descr="Opera_House__Harbour_Bridge_From_The_Domain_0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97613" y="4292600"/>
            <a:ext cx="2846387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905000" y="0"/>
            <a:ext cx="670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Places of interest</a:t>
            </a:r>
          </a:p>
        </p:txBody>
      </p:sp>
      <p:sp>
        <p:nvSpPr>
          <p:cNvPr id="77827" name="Text Box 4"/>
          <p:cNvSpPr txBox="1">
            <a:spLocks noChangeArrowheads="1"/>
          </p:cNvSpPr>
          <p:nvPr/>
        </p:nvSpPr>
        <p:spPr bwMode="auto">
          <a:xfrm>
            <a:off x="4932363" y="908050"/>
            <a:ext cx="3636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What’s this?</a:t>
            </a:r>
          </a:p>
        </p:txBody>
      </p:sp>
      <p:sp>
        <p:nvSpPr>
          <p:cNvPr id="77828" name="Text Box 5"/>
          <p:cNvSpPr txBox="1">
            <a:spLocks noChangeArrowheads="1"/>
          </p:cNvSpPr>
          <p:nvPr/>
        </p:nvSpPr>
        <p:spPr bwMode="auto">
          <a:xfrm>
            <a:off x="4932363" y="2060575"/>
            <a:ext cx="379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Where is it?</a:t>
            </a:r>
          </a:p>
        </p:txBody>
      </p:sp>
      <p:sp>
        <p:nvSpPr>
          <p:cNvPr id="77829" name="Text Box 6"/>
          <p:cNvSpPr txBox="1">
            <a:spLocks noChangeArrowheads="1"/>
          </p:cNvSpPr>
          <p:nvPr/>
        </p:nvSpPr>
        <p:spPr bwMode="auto">
          <a:xfrm>
            <a:off x="5148263" y="1412875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 Great Wall</a:t>
            </a:r>
          </a:p>
        </p:txBody>
      </p:sp>
      <p:sp>
        <p:nvSpPr>
          <p:cNvPr id="77830" name="Text Box 7"/>
          <p:cNvSpPr txBox="1">
            <a:spLocks noChangeArrowheads="1"/>
          </p:cNvSpPr>
          <p:nvPr/>
        </p:nvSpPr>
        <p:spPr bwMode="auto">
          <a:xfrm>
            <a:off x="4859338" y="2636838"/>
            <a:ext cx="4017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(in Beijing, China )</a:t>
            </a:r>
          </a:p>
        </p:txBody>
      </p:sp>
      <p:sp>
        <p:nvSpPr>
          <p:cNvPr id="77831" name="Text Box 8"/>
          <p:cNvSpPr txBox="1">
            <a:spLocks noChangeArrowheads="1"/>
          </p:cNvSpPr>
          <p:nvPr/>
        </p:nvSpPr>
        <p:spPr bwMode="auto">
          <a:xfrm>
            <a:off x="179388" y="3860800"/>
            <a:ext cx="5791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What can people do there?</a:t>
            </a:r>
          </a:p>
        </p:txBody>
      </p:sp>
      <p:sp>
        <p:nvSpPr>
          <p:cNvPr id="77832" name="Text Box 9"/>
          <p:cNvSpPr txBox="1">
            <a:spLocks noChangeArrowheads="1"/>
          </p:cNvSpPr>
          <p:nvPr/>
        </p:nvSpPr>
        <p:spPr bwMode="auto">
          <a:xfrm>
            <a:off x="250825" y="4437063"/>
            <a:ext cx="741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dirty="0">
                <a:solidFill>
                  <a:srgbClr val="003399"/>
                </a:solidFill>
                <a:ea typeface="迷你简太极" pitchFamily="2" charset="-122"/>
              </a:rPr>
              <a:t>climb the Great Wall, take photos,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dirty="0">
                <a:solidFill>
                  <a:srgbClr val="003399"/>
                </a:solidFill>
                <a:ea typeface="迷你简太极" pitchFamily="2" charset="-122"/>
              </a:rPr>
              <a:t>enjoy its beauty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7833" name="Text Box 10"/>
          <p:cNvSpPr txBox="1">
            <a:spLocks noChangeArrowheads="1"/>
          </p:cNvSpPr>
          <p:nvPr/>
        </p:nvSpPr>
        <p:spPr bwMode="auto">
          <a:xfrm>
            <a:off x="5848350" y="3433763"/>
            <a:ext cx="1171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77834" name="Text Box 12"/>
          <p:cNvSpPr txBox="1">
            <a:spLocks noChangeArrowheads="1"/>
          </p:cNvSpPr>
          <p:nvPr/>
        </p:nvSpPr>
        <p:spPr bwMode="auto">
          <a:xfrm>
            <a:off x="323850" y="5753100"/>
            <a:ext cx="7272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b="1" dirty="0"/>
              <a:t>Have you ever been there? ...</a:t>
            </a:r>
            <a:endParaRPr lang="en-US" altLang="zh-CN" sz="3200" b="1" dirty="0"/>
          </a:p>
        </p:txBody>
      </p:sp>
      <p:pic>
        <p:nvPicPr>
          <p:cNvPr id="77835" name="Picture 13" descr="20050303greatwal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692150"/>
            <a:ext cx="4681537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build="p" autoUpdateAnimBg="0"/>
      <p:bldP spid="77827" grpId="0" build="p" autoUpdateAnimBg="0"/>
      <p:bldP spid="77828" grpId="0" build="p" autoUpdateAnimBg="0"/>
      <p:bldP spid="77829" grpId="0" autoUpdateAnimBg="0"/>
      <p:bldP spid="77830" grpId="0" autoUpdateAnimBg="0"/>
      <p:bldP spid="77831" grpId="0" build="p" autoUpdateAnimBg="0"/>
      <p:bldP spid="7783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71438"/>
            <a:ext cx="3132137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1" name="Text Box 4"/>
          <p:cNvSpPr txBox="1">
            <a:spLocks noChangeArrowheads="1"/>
          </p:cNvSpPr>
          <p:nvPr/>
        </p:nvSpPr>
        <p:spPr bwMode="auto">
          <a:xfrm>
            <a:off x="3203575" y="476250"/>
            <a:ext cx="5472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The Statue of Liberty </a:t>
            </a:r>
          </a:p>
        </p:txBody>
      </p:sp>
      <p:sp>
        <p:nvSpPr>
          <p:cNvPr id="78852" name="Text Box 5"/>
          <p:cNvSpPr txBox="1">
            <a:spLocks noChangeArrowheads="1"/>
          </p:cNvSpPr>
          <p:nvPr/>
        </p:nvSpPr>
        <p:spPr bwMode="auto">
          <a:xfrm>
            <a:off x="3419475" y="1341438"/>
            <a:ext cx="5183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FPTongTong-B5" pitchFamily="2" charset="-120"/>
                <a:ea typeface="DFPTongTong-B5" pitchFamily="2" charset="-120"/>
              </a:rPr>
              <a:t>New York , the USA</a:t>
            </a:r>
          </a:p>
        </p:txBody>
      </p:sp>
      <p:sp>
        <p:nvSpPr>
          <p:cNvPr id="78853" name="Text Box 8"/>
          <p:cNvSpPr txBox="1">
            <a:spLocks noChangeArrowheads="1"/>
          </p:cNvSpPr>
          <p:nvPr/>
        </p:nvSpPr>
        <p:spPr bwMode="auto">
          <a:xfrm>
            <a:off x="3492500" y="2205038"/>
            <a:ext cx="4392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迷你简太极" pitchFamily="2" charset="-122"/>
              </a:rPr>
              <a:t>take photos</a:t>
            </a:r>
          </a:p>
        </p:txBody>
      </p:sp>
      <p:pic>
        <p:nvPicPr>
          <p:cNvPr id="78854" name="Picture 11" descr="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3357563"/>
            <a:ext cx="315912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5" name="Text Box 12"/>
          <p:cNvSpPr txBox="1">
            <a:spLocks noChangeArrowheads="1"/>
          </p:cNvSpPr>
          <p:nvPr/>
        </p:nvSpPr>
        <p:spPr bwMode="auto">
          <a:xfrm>
            <a:off x="3419475" y="3716338"/>
            <a:ext cx="4608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the Tower Bridge </a:t>
            </a:r>
          </a:p>
        </p:txBody>
      </p:sp>
      <p:sp>
        <p:nvSpPr>
          <p:cNvPr id="78856" name="Text Box 13"/>
          <p:cNvSpPr txBox="1">
            <a:spLocks noChangeArrowheads="1"/>
          </p:cNvSpPr>
          <p:nvPr/>
        </p:nvSpPr>
        <p:spPr bwMode="auto">
          <a:xfrm>
            <a:off x="3563938" y="4437063"/>
            <a:ext cx="4392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FPTongTong-B5" pitchFamily="2" charset="-120"/>
                <a:ea typeface="DFPTongTong-B5" pitchFamily="2" charset="-120"/>
              </a:rPr>
              <a:t>London, England</a:t>
            </a:r>
          </a:p>
        </p:txBody>
      </p:sp>
      <p:sp>
        <p:nvSpPr>
          <p:cNvPr id="78857" name="Text Box 14"/>
          <p:cNvSpPr txBox="1">
            <a:spLocks noChangeArrowheads="1"/>
          </p:cNvSpPr>
          <p:nvPr/>
        </p:nvSpPr>
        <p:spPr bwMode="auto">
          <a:xfrm>
            <a:off x="3419475" y="5229225"/>
            <a:ext cx="48244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迷你简太极" pitchFamily="2" charset="-122"/>
              </a:rPr>
              <a:t>Take photos and </a:t>
            </a:r>
          </a:p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迷你简太极" pitchFamily="2" charset="-122"/>
              </a:rPr>
              <a:t>see the beautiful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utoUpdateAnimBg="0"/>
      <p:bldP spid="78852" grpId="0" autoUpdateAnimBg="0"/>
      <p:bldP spid="78853" grpId="0" autoUpdateAnimBg="0"/>
      <p:bldP spid="78855" grpId="0" autoUpdateAnimBg="0"/>
      <p:bldP spid="78856" grpId="0" autoUpdateAnimBg="0"/>
      <p:bldP spid="7885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4900"/>
            <a:ext cx="3635375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5" name="Picture 3" descr="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708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708400" y="3644900"/>
            <a:ext cx="4859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The little Mermaid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3563938" y="4149725"/>
            <a:ext cx="5580062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FPTongTong-B5" pitchFamily="2" charset="-120"/>
                <a:ea typeface="DFPTongTong-B5" pitchFamily="2" charset="-120"/>
              </a:rPr>
              <a:t>Copenhagen, Denmark</a:t>
            </a:r>
          </a:p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FPTongTong-B5" pitchFamily="2" charset="-120"/>
                <a:ea typeface="DFPTongTong-B5" pitchFamily="2" charset="-120"/>
              </a:rPr>
              <a:t>a symbol of...</a:t>
            </a:r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1908175" y="6021388"/>
            <a:ext cx="1223963" cy="8366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2268538" y="5516563"/>
            <a:ext cx="1079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tail 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3635375" y="260350"/>
            <a:ext cx="558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迷你简太极" pitchFamily="2" charset="-122"/>
              </a:rPr>
              <a:t>the Leaning Tower of Pisa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3708400" y="836613"/>
            <a:ext cx="53276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FPTongTong-B5" pitchFamily="2" charset="-120"/>
                <a:ea typeface="DFPTongTong-B5" pitchFamily="2" charset="-120"/>
              </a:rPr>
              <a:t>Pisa, Italy</a:t>
            </a:r>
          </a:p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FPTongTong-B5" pitchFamily="2" charset="-120"/>
                <a:ea typeface="DFPTongTong-B5" pitchFamily="2" charset="-120"/>
              </a:rPr>
              <a:t>a symbol of...</a:t>
            </a:r>
          </a:p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36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DFPTongTong-B5" pitchFamily="2" charset="-120"/>
              <a:ea typeface="DFPTongTong-B5" pitchFamily="2" charset="-120"/>
            </a:endParaRPr>
          </a:p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36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DFPTongTong-B5" pitchFamily="2" charset="-120"/>
              <a:ea typeface="DFPTongTong-B5" pitchFamily="2" charset="-120"/>
            </a:endParaRP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3995738" y="2708275"/>
            <a:ext cx="3743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迷你简太极" pitchFamily="2" charset="-122"/>
              </a:rPr>
              <a:t>take photos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3924300" y="5516563"/>
            <a:ext cx="50768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迷你简太极" pitchFamily="2" charset="-122"/>
              </a:rPr>
              <a:t>Take photos and see the beautiful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7" grpId="0" autoUpdateAnimBg="0"/>
      <p:bldP spid="79878" grpId="0"/>
      <p:bldP spid="79879" grpId="0" autoUpdateAnimBg="0"/>
      <p:bldP spid="79880" grpId="0" autoUpdateAnimBg="0"/>
      <p:bldP spid="79881" grpId="0" autoUpdateAnimBg="0"/>
      <p:bldP spid="79882" grpId="0" autoUpdateAnimBg="0"/>
      <p:bldP spid="7988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11" descr="Opera_House__Harbour_Bridge_From_The_Domain_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50" y="188913"/>
            <a:ext cx="5184775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Rectangle 12"/>
          <p:cNvSpPr>
            <a:spLocks noChangeArrowheads="1"/>
          </p:cNvSpPr>
          <p:nvPr/>
        </p:nvSpPr>
        <p:spPr bwMode="auto">
          <a:xfrm>
            <a:off x="179388" y="4076700"/>
            <a:ext cx="4392612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7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the Opera House </a:t>
            </a:r>
          </a:p>
          <a:p>
            <a:pPr marL="342900" indent="-342900" algn="l">
              <a:lnSpc>
                <a:spcPct val="7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          &amp;</a:t>
            </a:r>
          </a:p>
          <a:p>
            <a:pPr marL="342900" indent="-342900" algn="l">
              <a:lnSpc>
                <a:spcPct val="7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the Harbour Bridge</a:t>
            </a:r>
            <a:r>
              <a:rPr 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0901" name="Oval 14"/>
          <p:cNvSpPr>
            <a:spLocks noChangeArrowheads="1"/>
          </p:cNvSpPr>
          <p:nvPr/>
        </p:nvSpPr>
        <p:spPr bwMode="auto">
          <a:xfrm>
            <a:off x="5099050" y="1684338"/>
            <a:ext cx="3805238" cy="80803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0902" name="Text Box 15"/>
          <p:cNvSpPr txBox="1">
            <a:spLocks noChangeArrowheads="1"/>
          </p:cNvSpPr>
          <p:nvPr/>
        </p:nvSpPr>
        <p:spPr bwMode="auto">
          <a:xfrm>
            <a:off x="5219700" y="1708150"/>
            <a:ext cx="3665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Sydney,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81075"/>
            <a:ext cx="9144000" cy="446405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3366FF"/>
                </a:solidFill>
                <a:latin typeface="Comic Sans MS" panose="030F0702030302020204" pitchFamily="66" charset="0"/>
              </a:rPr>
              <a:t>the Little Mermaid             Italy</a:t>
            </a:r>
          </a:p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3366FF"/>
                </a:solidFill>
                <a:latin typeface="Comic Sans MS" panose="030F0702030302020204" pitchFamily="66" charset="0"/>
              </a:rPr>
              <a:t>the Great Wall                 America</a:t>
            </a:r>
          </a:p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3366FF"/>
                </a:solidFill>
                <a:latin typeface="Comic Sans MS" panose="030F0702030302020204" pitchFamily="66" charset="0"/>
              </a:rPr>
              <a:t>the Statue of Liberty         Denmark</a:t>
            </a:r>
          </a:p>
          <a:p>
            <a:pPr>
              <a:lnSpc>
                <a:spcPct val="90000"/>
              </a:lnSpc>
            </a:pPr>
            <a:endParaRPr lang="en-US" sz="3600" b="1">
              <a:solidFill>
                <a:srgbClr val="3366FF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3366FF"/>
                </a:solidFill>
                <a:latin typeface="Comic Sans MS" panose="030F0702030302020204" pitchFamily="66" charset="0"/>
              </a:rPr>
              <a:t>the Tower Bridge              the UK</a:t>
            </a:r>
          </a:p>
          <a:p>
            <a:pPr>
              <a:lnSpc>
                <a:spcPct val="90000"/>
              </a:lnSpc>
            </a:pPr>
            <a:endParaRPr lang="en-US" sz="3600" b="1">
              <a:solidFill>
                <a:srgbClr val="3366FF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3600" b="1">
                <a:solidFill>
                  <a:srgbClr val="3366FF"/>
                </a:solidFill>
                <a:latin typeface="Comic Sans MS" panose="030F0702030302020204" pitchFamily="66" charset="0"/>
              </a:rPr>
              <a:t>the Leaning Tower of Pisa     China</a:t>
            </a: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>
            <a:off x="4716463" y="1412875"/>
            <a:ext cx="2376487" cy="11509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3779838" y="1844675"/>
            <a:ext cx="3600450" cy="2808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 flipV="1">
            <a:off x="5435600" y="1989138"/>
            <a:ext cx="1657350" cy="574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28" name="Line 9"/>
          <p:cNvSpPr>
            <a:spLocks noChangeShapeType="1"/>
          </p:cNvSpPr>
          <p:nvPr/>
        </p:nvSpPr>
        <p:spPr bwMode="auto">
          <a:xfrm flipV="1">
            <a:off x="4427538" y="3716338"/>
            <a:ext cx="2665412" cy="73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29" name="Line 10"/>
          <p:cNvSpPr>
            <a:spLocks noChangeShapeType="1"/>
          </p:cNvSpPr>
          <p:nvPr/>
        </p:nvSpPr>
        <p:spPr bwMode="auto">
          <a:xfrm flipV="1">
            <a:off x="5580063" y="1484313"/>
            <a:ext cx="1584325" cy="32400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30" name="WordArt 11"/>
          <p:cNvSpPr>
            <a:spLocks noChangeArrowheads="1" noChangeShapeType="1"/>
          </p:cNvSpPr>
          <p:nvPr/>
        </p:nvSpPr>
        <p:spPr bwMode="auto">
          <a:xfrm>
            <a:off x="250825" y="0"/>
            <a:ext cx="4968875" cy="893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0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9"/>
                    </a:srgbClr>
                  </a:outerShdw>
                </a:effectLst>
                <a:latin typeface="Comic Sans MS" panose="030F0702030302020204"/>
              </a:rPr>
              <a:t>Do you know?</a:t>
            </a:r>
            <a:endParaRPr lang="zh-CN" altLang="en-US" sz="40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8999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 animBg="1"/>
      <p:bldP spid="81926" grpId="0" animBg="1"/>
      <p:bldP spid="81927" grpId="0" animBg="1"/>
      <p:bldP spid="81928" grpId="0" animBg="1"/>
      <p:bldP spid="819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0" y="0"/>
            <a:ext cx="9361488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Work in pairs. 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Talk to your partners  about these places in Part A </a:t>
            </a:r>
          </a:p>
        </p:txBody>
      </p:sp>
      <p:sp>
        <p:nvSpPr>
          <p:cNvPr id="82948" name="Text Box 5"/>
          <p:cNvSpPr txBox="1">
            <a:spLocks noChangeArrowheads="1"/>
          </p:cNvSpPr>
          <p:nvPr/>
        </p:nvSpPr>
        <p:spPr bwMode="auto">
          <a:xfrm>
            <a:off x="684213" y="4365625"/>
            <a:ext cx="3887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2949" name="Rectangle 7"/>
          <p:cNvSpPr>
            <a:spLocks noChangeArrowheads="1"/>
          </p:cNvSpPr>
          <p:nvPr/>
        </p:nvSpPr>
        <p:spPr bwMode="auto">
          <a:xfrm>
            <a:off x="323850" y="1557338"/>
            <a:ext cx="10721975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B: It’s the </a:t>
            </a:r>
            <a:r>
              <a:rPr lang="en-US" altLang="zh-CN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Little Mermaid</a:t>
            </a:r>
            <a:r>
              <a:rPr lang="en-US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.    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A:Where is it?              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B:It’s in </a:t>
            </a:r>
            <a:r>
              <a:rPr lang="en-US" altLang="zh-CN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Copenhagen</a:t>
            </a:r>
            <a:r>
              <a:rPr lang="en-US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, </a:t>
            </a:r>
            <a:r>
              <a:rPr lang="en-US" sz="3600" b="1" dirty="0">
                <a:solidFill>
                  <a:srgbClr val="660066"/>
                </a:solidFill>
                <a:latin typeface="Comic Sans MS" panose="030F0702030302020204" pitchFamily="66" charset="0"/>
              </a:rPr>
              <a:t>the capital of</a:t>
            </a:r>
            <a:r>
              <a:rPr lang="en-US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Denmark</a:t>
            </a:r>
            <a:r>
              <a:rPr lang="en-US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.  </a:t>
            </a:r>
            <a:endParaRPr lang="en-US" sz="3600" b="1" u="sng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A:What’s special about it? 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  It </a:t>
            </a:r>
            <a:r>
              <a:rPr lang="en-US" altLang="zh-CN" sz="32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comes from the story by Hans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  Christian Andersen</a:t>
            </a:r>
            <a:r>
              <a:rPr lang="en-US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A:Have you ever been there?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B:</a:t>
            </a:r>
            <a:r>
              <a:rPr lang="en-US" altLang="zh-CN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No,I haven't.</a:t>
            </a:r>
            <a:r>
              <a:rPr lang="en-US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                                  </a:t>
            </a:r>
            <a:endParaRPr lang="en-US" altLang="zh-CN" sz="36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82950" name="Rectangle 8"/>
          <p:cNvSpPr>
            <a:spLocks noChangeArrowheads="1"/>
          </p:cNvSpPr>
          <p:nvPr/>
        </p:nvSpPr>
        <p:spPr bwMode="auto">
          <a:xfrm>
            <a:off x="-536575" y="40767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 sz="3600" b="1">
              <a:solidFill>
                <a:schemeClr val="accent2"/>
              </a:solidFill>
              <a:latin typeface="Monotype Corsiva" panose="03010101010201010101" pitchFamily="66" charset="0"/>
            </a:endParaRPr>
          </a:p>
        </p:txBody>
      </p:sp>
      <p:sp>
        <p:nvSpPr>
          <p:cNvPr id="82951" name="Rectangle 9"/>
          <p:cNvSpPr>
            <a:spLocks noChangeArrowheads="1"/>
          </p:cNvSpPr>
          <p:nvPr/>
        </p:nvSpPr>
        <p:spPr bwMode="auto">
          <a:xfrm>
            <a:off x="250825" y="1125538"/>
            <a:ext cx="41592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A: What is this ?</a:t>
            </a:r>
          </a:p>
        </p:txBody>
      </p:sp>
      <p:pic>
        <p:nvPicPr>
          <p:cNvPr id="82952" name="Picture 11" descr="s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5350" y="4814888"/>
            <a:ext cx="3168650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4" name="Picture 2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4375" y="4724400"/>
            <a:ext cx="33496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692</Words>
  <Application>Microsoft Office PowerPoint</Application>
  <PresentationFormat>全屏显示(4:3)</PresentationFormat>
  <Paragraphs>136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Amazone BT</vt:lpstr>
      <vt:lpstr>Amelia</vt:lpstr>
      <vt:lpstr>DFPTongTong-B5</vt:lpstr>
      <vt:lpstr>楷体_GB2312</vt:lpstr>
      <vt:lpstr>迷你简太极</vt:lpstr>
      <vt:lpstr>宋体</vt:lpstr>
      <vt:lpstr>微软雅黑</vt:lpstr>
      <vt:lpstr>Arial</vt:lpstr>
      <vt:lpstr>Comic Sans MS</vt:lpstr>
      <vt:lpstr>Monotype Corsiva</vt:lpstr>
      <vt:lpstr>Times New Roman</vt:lpstr>
      <vt:lpstr>WWW.2PPT.COM
</vt:lpstr>
      <vt:lpstr>PowerPoint 演示文稿</vt:lpstr>
      <vt:lpstr>PowerPoint 演示文稿</vt:lpstr>
      <vt:lpstr>Do you know them?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Fill in the blanks.</vt:lpstr>
      <vt:lpstr>Exercise </vt:lpstr>
      <vt:lpstr>一 根据句意首字母或中文完成单词</vt:lpstr>
      <vt:lpstr>二  用所给词的正确形式填空</vt:lpstr>
      <vt:lpstr>三  翻译下列句子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2023-01-16T22:17:04Z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ACFAB473175348539493B7577F787F83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