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56" r:id="rId3"/>
    <p:sldId id="265" r:id="rId4"/>
    <p:sldId id="257" r:id="rId5"/>
    <p:sldId id="258" r:id="rId6"/>
    <p:sldId id="261" r:id="rId7"/>
    <p:sldId id="266" r:id="rId8"/>
    <p:sldId id="267" r:id="rId9"/>
    <p:sldId id="268" r:id="rId10"/>
    <p:sldId id="269" r:id="rId11"/>
    <p:sldId id="270" r:id="rId12"/>
    <p:sldId id="271" r:id="rId13"/>
    <p:sldId id="259" r:id="rId14"/>
    <p:sldId id="272" r:id="rId15"/>
    <p:sldId id="273" r:id="rId16"/>
    <p:sldId id="274" r:id="rId17"/>
    <p:sldId id="283" r:id="rId18"/>
    <p:sldId id="275" r:id="rId19"/>
    <p:sldId id="277" r:id="rId20"/>
    <p:sldId id="260" r:id="rId21"/>
    <p:sldId id="276" r:id="rId22"/>
    <p:sldId id="279" r:id="rId23"/>
    <p:sldId id="280" r:id="rId24"/>
    <p:sldId id="281" r:id="rId25"/>
    <p:sldId id="282" r:id="rId26"/>
    <p:sldId id="284"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3" autoAdjust="0"/>
    <p:restoredTop sz="94660"/>
  </p:normalViewPr>
  <p:slideViewPr>
    <p:cSldViewPr snapToGrid="0">
      <p:cViewPr>
        <p:scale>
          <a:sx n="80" d="100"/>
          <a:sy n="80" d="100"/>
        </p:scale>
        <p:origin x="-1650" y="-8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A0FBB-161D-4739-90F0-C5D465D077C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7011B-E1F1-4702-B5FF-C90D3B75D34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7011B-E1F1-4702-B5FF-C90D3B75D34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7B50E6-D292-4438-A009-ED112900B123}" type="slidenum">
              <a:rPr lang="zh-CN" altLang="en-US" smtClean="0"/>
              <a:t>‹#›</a:t>
            </a:fld>
            <a:endParaRPr lang="zh-CN" altLang="en-US"/>
          </a:p>
        </p:txBody>
      </p:sp>
      <p:sp>
        <p:nvSpPr>
          <p:cNvPr id="11" name="TextBox 10"/>
          <p:cNvSpPr txBox="1"/>
          <p:nvPr userDrawn="1"/>
        </p:nvSpPr>
        <p:spPr>
          <a:xfrm>
            <a:off x="19077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178A2A-3D05-4ABF-853B-D4F62D3C1A1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7B50E6-D292-4438-A009-ED112900B1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78A2A-3D05-4ABF-853B-D4F62D3C1A1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B50E6-D292-4438-A009-ED112900B1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9.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1.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7.xml"/><Relationship Id="rId7" Type="http://schemas.openxmlformats.org/officeDocument/2006/relationships/notesSlide" Target="../notesSlides/notesSlide2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9.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pic>
        <p:nvPicPr>
          <p:cNvPr id="5" name="PA_库_图片 4"/>
          <p:cNvPicPr>
            <a:picLocks noChangeAspect="1"/>
          </p:cNvPicPr>
          <p:nvPr>
            <p:custDataLst>
              <p:tags r:id="rId1"/>
            </p:custDataLst>
          </p:nvPr>
        </p:nvPicPr>
        <p:blipFill rotWithShape="1">
          <a:blip r:embed="rId9" cstate="email"/>
          <a:srcRect/>
          <a:stretch>
            <a:fillRect/>
          </a:stretch>
        </p:blipFill>
        <p:spPr>
          <a:xfrm>
            <a:off x="-515654" y="699244"/>
            <a:ext cx="6384170" cy="5927343"/>
          </a:xfrm>
          <a:prstGeom prst="rect">
            <a:avLst/>
          </a:prstGeom>
        </p:spPr>
      </p:pic>
      <p:sp>
        <p:nvSpPr>
          <p:cNvPr id="6" name="PA_库_文本框 5"/>
          <p:cNvSpPr txBox="1"/>
          <p:nvPr>
            <p:custDataLst>
              <p:tags r:id="rId2"/>
            </p:custDataLst>
          </p:nvPr>
        </p:nvSpPr>
        <p:spPr>
          <a:xfrm>
            <a:off x="7985052" y="231979"/>
            <a:ext cx="4131259" cy="307777"/>
          </a:xfrm>
          <a:prstGeom prst="rect">
            <a:avLst/>
          </a:prstGeom>
          <a:noFill/>
        </p:spPr>
        <p:txBody>
          <a:bodyPr wrap="none" rtlCol="0">
            <a:spAutoFit/>
          </a:bodyPr>
          <a:lstStyle/>
          <a:p>
            <a:r>
              <a:rPr lang="zh-CN" altLang="en-US" sz="1400" dirty="0">
                <a:cs typeface="+mn-ea"/>
                <a:sym typeface="+mn-lt"/>
              </a:rPr>
              <a:t>崇    </a:t>
            </a:r>
            <a:r>
              <a:rPr lang="zh-CN" altLang="en-US" sz="1400" dirty="0" smtClean="0">
                <a:cs typeface="+mn-ea"/>
                <a:sym typeface="+mn-lt"/>
              </a:rPr>
              <a:t>  </a:t>
            </a:r>
            <a:r>
              <a:rPr lang="zh-CN" altLang="en-US" sz="1400" dirty="0">
                <a:cs typeface="+mn-ea"/>
                <a:sym typeface="+mn-lt"/>
              </a:rPr>
              <a:t>尚  </a:t>
            </a:r>
            <a:r>
              <a:rPr lang="zh-CN" altLang="en-US" sz="1400" dirty="0" smtClean="0">
                <a:cs typeface="+mn-ea"/>
                <a:sym typeface="+mn-lt"/>
              </a:rPr>
              <a:t>    </a:t>
            </a:r>
            <a:r>
              <a:rPr lang="zh-CN" altLang="en-US" sz="1400" dirty="0">
                <a:cs typeface="+mn-ea"/>
                <a:sym typeface="+mn-lt"/>
              </a:rPr>
              <a:t>英  </a:t>
            </a:r>
            <a:r>
              <a:rPr lang="zh-CN" altLang="en-US" sz="1400" dirty="0" smtClean="0">
                <a:cs typeface="+mn-ea"/>
                <a:sym typeface="+mn-lt"/>
              </a:rPr>
              <a:t>    </a:t>
            </a:r>
            <a:r>
              <a:rPr lang="zh-CN" altLang="en-US" sz="1400" dirty="0">
                <a:cs typeface="+mn-ea"/>
                <a:sym typeface="+mn-lt"/>
              </a:rPr>
              <a:t>雄 </a:t>
            </a:r>
            <a:r>
              <a:rPr lang="zh-CN" altLang="en-US" sz="1400" dirty="0" smtClean="0">
                <a:cs typeface="+mn-ea"/>
                <a:sym typeface="+mn-lt"/>
              </a:rPr>
              <a:t>    </a:t>
            </a:r>
            <a:r>
              <a:rPr lang="en-US" altLang="zh-CN" sz="1400" dirty="0">
                <a:cs typeface="+mn-ea"/>
                <a:sym typeface="+mn-lt"/>
              </a:rPr>
              <a:t>/   </a:t>
            </a:r>
            <a:r>
              <a:rPr lang="en-US" altLang="zh-CN" sz="1400" dirty="0" smtClean="0">
                <a:cs typeface="+mn-ea"/>
                <a:sym typeface="+mn-lt"/>
              </a:rPr>
              <a:t>  </a:t>
            </a:r>
            <a:r>
              <a:rPr lang="zh-CN" altLang="en-US" sz="1400" dirty="0">
                <a:cs typeface="+mn-ea"/>
                <a:sym typeface="+mn-lt"/>
              </a:rPr>
              <a:t>精  </a:t>
            </a:r>
            <a:r>
              <a:rPr lang="zh-CN" altLang="en-US" sz="1400" dirty="0" smtClean="0">
                <a:cs typeface="+mn-ea"/>
                <a:sym typeface="+mn-lt"/>
              </a:rPr>
              <a:t>    </a:t>
            </a:r>
            <a:r>
              <a:rPr lang="zh-CN" altLang="en-US" sz="1400" dirty="0">
                <a:cs typeface="+mn-ea"/>
                <a:sym typeface="+mn-lt"/>
              </a:rPr>
              <a:t>忠   </a:t>
            </a:r>
            <a:r>
              <a:rPr lang="zh-CN" altLang="en-US" sz="1400" dirty="0" smtClean="0">
                <a:cs typeface="+mn-ea"/>
                <a:sym typeface="+mn-lt"/>
              </a:rPr>
              <a:t>   </a:t>
            </a:r>
            <a:r>
              <a:rPr lang="zh-CN" altLang="en-US" sz="1400" dirty="0">
                <a:cs typeface="+mn-ea"/>
                <a:sym typeface="+mn-lt"/>
              </a:rPr>
              <a:t>报    </a:t>
            </a:r>
            <a:r>
              <a:rPr lang="zh-CN" altLang="en-US" sz="1400" dirty="0" smtClean="0">
                <a:cs typeface="+mn-ea"/>
                <a:sym typeface="+mn-lt"/>
              </a:rPr>
              <a:t>  </a:t>
            </a:r>
            <a:r>
              <a:rPr lang="zh-CN" altLang="en-US" sz="1400" dirty="0">
                <a:cs typeface="+mn-ea"/>
                <a:sym typeface="+mn-lt"/>
              </a:rPr>
              <a:t>国</a:t>
            </a:r>
          </a:p>
        </p:txBody>
      </p:sp>
      <p:cxnSp>
        <p:nvCxnSpPr>
          <p:cNvPr id="8" name="PA_库_直接连接符 7"/>
          <p:cNvCxnSpPr/>
          <p:nvPr>
            <p:custDataLst>
              <p:tags r:id="rId3"/>
            </p:custDataLst>
          </p:nvPr>
        </p:nvCxnSpPr>
        <p:spPr>
          <a:xfrm>
            <a:off x="7176977" y="375234"/>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PA_库_文本框 8"/>
          <p:cNvSpPr txBox="1"/>
          <p:nvPr>
            <p:custDataLst>
              <p:tags r:id="rId4"/>
            </p:custDataLst>
          </p:nvPr>
        </p:nvSpPr>
        <p:spPr>
          <a:xfrm>
            <a:off x="4853537" y="4350323"/>
            <a:ext cx="1832553" cy="307777"/>
          </a:xfrm>
          <a:prstGeom prst="rect">
            <a:avLst/>
          </a:prstGeom>
          <a:noFill/>
        </p:spPr>
        <p:txBody>
          <a:bodyPr wrap="none" rtlCol="0">
            <a:spAutoFit/>
          </a:bodyPr>
          <a:lstStyle/>
          <a:p>
            <a:r>
              <a:rPr lang="zh-CN" altLang="en-US" sz="1400" dirty="0">
                <a:solidFill>
                  <a:srgbClr val="C00000"/>
                </a:solidFill>
                <a:cs typeface="+mn-ea"/>
                <a:sym typeface="+mn-lt"/>
              </a:rPr>
              <a:t>热烈祝贺建</a:t>
            </a:r>
            <a:r>
              <a:rPr lang="zh-CN" altLang="en-US" sz="1400" dirty="0" smtClean="0">
                <a:solidFill>
                  <a:srgbClr val="C00000"/>
                </a:solidFill>
                <a:cs typeface="+mn-ea"/>
                <a:sym typeface="+mn-lt"/>
              </a:rPr>
              <a:t>军</a:t>
            </a:r>
            <a:r>
              <a:rPr lang="en-US" altLang="zh-CN" sz="1400" dirty="0" smtClean="0">
                <a:solidFill>
                  <a:srgbClr val="C00000"/>
                </a:solidFill>
                <a:cs typeface="+mn-ea"/>
                <a:sym typeface="+mn-lt"/>
              </a:rPr>
              <a:t>94</a:t>
            </a:r>
            <a:r>
              <a:rPr lang="zh-CN" altLang="en-US" sz="1400" dirty="0" smtClean="0">
                <a:solidFill>
                  <a:srgbClr val="C00000"/>
                </a:solidFill>
                <a:cs typeface="+mn-ea"/>
                <a:sym typeface="+mn-lt"/>
              </a:rPr>
              <a:t>周年</a:t>
            </a:r>
            <a:endParaRPr lang="zh-CN" altLang="en-US" sz="1400" dirty="0">
              <a:solidFill>
                <a:srgbClr val="C00000"/>
              </a:solidFill>
              <a:cs typeface="+mn-ea"/>
              <a:sym typeface="+mn-lt"/>
            </a:endParaRPr>
          </a:p>
        </p:txBody>
      </p:sp>
      <p:pic>
        <p:nvPicPr>
          <p:cNvPr id="11" name="PA_库_图片 10"/>
          <p:cNvPicPr>
            <a:picLocks noChangeAspect="1"/>
          </p:cNvPicPr>
          <p:nvPr>
            <p:custDataLst>
              <p:tags r:id="rId5"/>
            </p:custDataLst>
          </p:nvPr>
        </p:nvPicPr>
        <p:blipFill>
          <a:blip r:embed="rId10" cstate="email"/>
          <a:stretch>
            <a:fillRect/>
          </a:stretch>
        </p:blipFill>
        <p:spPr>
          <a:xfrm>
            <a:off x="-549538" y="-823445"/>
            <a:ext cx="3225969" cy="2418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6" presetClass="emph" presetSubtype="0" accel="30000" decel="26000" autoRev="1" fill="hold" nodeType="withEffect">
                                  <p:stCondLst>
                                    <p:cond delay="1900"/>
                                  </p:stCondLst>
                                  <p:childTnLst>
                                    <p:animScale>
                                      <p:cBhvr>
                                        <p:cTn id="14" dur="500" fill="hold"/>
                                        <p:tgtEl>
                                          <p:spTgt spid="5"/>
                                        </p:tgtEl>
                                      </p:cBhvr>
                                      <p:by x="110000" y="110000"/>
                                    </p:animScale>
                                  </p:childTnLst>
                                </p:cTn>
                              </p:par>
                              <p:par>
                                <p:cTn id="15" presetID="22" presetClass="entr" presetSubtype="8"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par>
                                <p:cTn id="18" presetID="22" presetClass="entr" presetSubtype="8"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par>
                                <p:cTn id="24" presetID="2" presetClass="entr" presetSubtype="8" decel="100000" fill="hold" nodeType="withEffect">
                                  <p:stCondLst>
                                    <p:cond delay="25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500" fill="hold"/>
                                        <p:tgtEl>
                                          <p:spTgt spid="11"/>
                                        </p:tgtEl>
                                        <p:attrNameLst>
                                          <p:attrName>ppt_x</p:attrName>
                                        </p:attrNameLst>
                                      </p:cBhvr>
                                      <p:tavLst>
                                        <p:tav tm="0">
                                          <p:val>
                                            <p:strVal val="0-#ppt_w/2"/>
                                          </p:val>
                                        </p:tav>
                                        <p:tav tm="100000">
                                          <p:val>
                                            <p:strVal val="#ppt_x"/>
                                          </p:val>
                                        </p:tav>
                                      </p:tavLst>
                                    </p:anim>
                                    <p:anim calcmode="lin" valueType="num">
                                      <p:cBhvr additive="base">
                                        <p:cTn id="27" dur="1500" fill="hold"/>
                                        <p:tgtEl>
                                          <p:spTgt spid="11"/>
                                        </p:tgtEl>
                                        <p:attrNameLst>
                                          <p:attrName>ppt_y</p:attrName>
                                        </p:attrNameLst>
                                      </p:cBhvr>
                                      <p:tavLst>
                                        <p:tav tm="0">
                                          <p:val>
                                            <p:strVal val="#ppt_y"/>
                                          </p:val>
                                        </p:tav>
                                        <p:tav tm="100000">
                                          <p:val>
                                            <p:strVal val="#ppt_y"/>
                                          </p:val>
                                        </p:tav>
                                      </p:tavLst>
                                    </p:anim>
                                    <p:set>
                                      <p:cBhvr>
                                        <p:cTn id="28" dur="1" fill="hold">
                                          <p:stCondLst>
                                            <p:cond delay="0"/>
                                          </p:stCondLst>
                                        </p:cTn>
                                        <p:tgtEl>
                                          <p:spTgt spid="11"/>
                                        </p:tgtEl>
                                        <p:attrNameLst>
                                          <p:attrName>style.visibility</p:attrName>
                                        </p:attrNameLst>
                                      </p:cBhvr>
                                      <p:to>
                                        <p:strVal val="visible"/>
                                      </p:to>
                                    </p:set>
                                    <p:anim to="" calcmode="lin" valueType="num">
                                      <p:cBhvr>
                                        <p:cTn id="29"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30"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31" dur="15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4" cstate="email"/>
          <a:stretch>
            <a:fillRect/>
          </a:stretch>
        </p:blipFill>
        <p:spPr>
          <a:xfrm>
            <a:off x="2017510" y="1409224"/>
            <a:ext cx="4571570" cy="6858000"/>
          </a:xfrm>
          <a:prstGeom prst="rect">
            <a:avLst/>
          </a:prstGeom>
        </p:spPr>
      </p:pic>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sp>
        <p:nvSpPr>
          <p:cNvPr id="12" name="圆角矩形 165"/>
          <p:cNvSpPr/>
          <p:nvPr/>
        </p:nvSpPr>
        <p:spPr>
          <a:xfrm>
            <a:off x="7057095" y="1950091"/>
            <a:ext cx="2575561" cy="536423"/>
          </a:xfrm>
          <a:prstGeom prst="roundRect">
            <a:avLst>
              <a:gd name="adj" fmla="val 99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solidFill>
                  <a:schemeClr val="bg1"/>
                </a:solidFill>
                <a:cs typeface="+mn-ea"/>
                <a:sym typeface="+mn-lt"/>
              </a:rPr>
              <a:t>事实证明</a:t>
            </a:r>
          </a:p>
        </p:txBody>
      </p:sp>
      <p:sp>
        <p:nvSpPr>
          <p:cNvPr id="13" name="矩形 12"/>
          <p:cNvSpPr>
            <a:spLocks noChangeArrowheads="1"/>
          </p:cNvSpPr>
          <p:nvPr/>
        </p:nvSpPr>
        <p:spPr bwMode="auto">
          <a:xfrm>
            <a:off x="6924675" y="2487930"/>
            <a:ext cx="4248785"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70000"/>
              </a:lnSpc>
            </a:pPr>
            <a:r>
              <a:rPr lang="zh-CN" altLang="en-US" sz="1800" dirty="0">
                <a:latin typeface="+mn-lt"/>
                <a:ea typeface="+mn-ea"/>
                <a:cs typeface="+mn-ea"/>
                <a:sym typeface="+mn-lt"/>
              </a:rPr>
              <a:t>习近平总书记成为党中央的核心、全党的核心，是在新的伟大斗争实践中形成的，</a:t>
            </a:r>
            <a:r>
              <a:rPr lang="zh-CN" altLang="en-US" sz="1800" b="1" dirty="0">
                <a:solidFill>
                  <a:srgbClr val="C00000"/>
                </a:solidFill>
                <a:latin typeface="+mn-lt"/>
                <a:ea typeface="+mn-ea"/>
                <a:cs typeface="+mn-ea"/>
                <a:sym typeface="+mn-lt"/>
              </a:rPr>
              <a:t>赢得了全党全军全国各族人民衷心拥护</a:t>
            </a:r>
            <a:r>
              <a:rPr lang="zh-CN" altLang="en-US" sz="1800" dirty="0">
                <a:latin typeface="+mn-lt"/>
                <a:ea typeface="+mn-ea"/>
                <a:cs typeface="+mn-ea"/>
                <a:sym typeface="+mn-lt"/>
              </a:rPr>
              <a:t>。坚定维护习近平总书记这个核心，就是维护最广大人民根本利益，就是维护国家和民族的光明未来。</a:t>
            </a:r>
            <a:endParaRPr lang="zh-CN" altLang="en-US" sz="1800" b="1" dirty="0">
              <a:latin typeface="+mn-lt"/>
              <a:ea typeface="+mn-ea"/>
              <a:cs typeface="+mn-ea"/>
              <a:sym typeface="+mn-lt"/>
            </a:endParaRPr>
          </a:p>
        </p:txBody>
      </p:sp>
      <p:pic>
        <p:nvPicPr>
          <p:cNvPr id="16" name="图片 15"/>
          <p:cNvPicPr>
            <a:picLocks noChangeAspect="1"/>
          </p:cNvPicPr>
          <p:nvPr/>
        </p:nvPicPr>
        <p:blipFill>
          <a:blip r:embed="rId7" cstate="email"/>
          <a:stretch>
            <a:fillRect/>
          </a:stretch>
        </p:blipFill>
        <p:spPr>
          <a:xfrm>
            <a:off x="-23327" y="0"/>
            <a:ext cx="457157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grpSp>
        <p:nvGrpSpPr>
          <p:cNvPr id="10" name="组合 9"/>
          <p:cNvGrpSpPr/>
          <p:nvPr/>
        </p:nvGrpSpPr>
        <p:grpSpPr>
          <a:xfrm>
            <a:off x="1153273" y="2524037"/>
            <a:ext cx="4593394" cy="1213538"/>
            <a:chOff x="751303" y="3629543"/>
            <a:chExt cx="4593394" cy="1213538"/>
          </a:xfrm>
        </p:grpSpPr>
        <p:sp>
          <p:nvSpPr>
            <p:cNvPr id="11" name="矩形 10"/>
            <p:cNvSpPr/>
            <p:nvPr/>
          </p:nvSpPr>
          <p:spPr>
            <a:xfrm>
              <a:off x="751303" y="3629543"/>
              <a:ext cx="4593394" cy="1213538"/>
            </a:xfrm>
            <a:prstGeom prst="rect">
              <a:avLst/>
            </a:prstGeom>
            <a:solidFill>
              <a:srgbClr val="C00000"/>
            </a:solid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a:off x="973544" y="3636504"/>
              <a:ext cx="4148912" cy="1158074"/>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ctr">
                <a:lnSpc>
                  <a:spcPct val="130000"/>
                </a:lnSpc>
              </a:pPr>
              <a:r>
                <a:rPr lang="zh-CN" altLang="en-US" sz="2800" dirty="0">
                  <a:solidFill>
                    <a:schemeClr val="bg1"/>
                  </a:solidFill>
                  <a:latin typeface="+mn-lt"/>
                  <a:ea typeface="+mn-ea"/>
                  <a:cs typeface="+mn-ea"/>
                  <a:sym typeface="+mn-lt"/>
                </a:rPr>
                <a:t>党的十八大以来我们取得的一切成就</a:t>
              </a:r>
            </a:p>
          </p:txBody>
        </p:sp>
      </p:grpSp>
      <p:grpSp>
        <p:nvGrpSpPr>
          <p:cNvPr id="13" name="组合 12"/>
          <p:cNvGrpSpPr/>
          <p:nvPr/>
        </p:nvGrpSpPr>
        <p:grpSpPr>
          <a:xfrm>
            <a:off x="803940" y="5052759"/>
            <a:ext cx="5292060" cy="1043172"/>
            <a:chOff x="6357089" y="3702494"/>
            <a:chExt cx="5292060" cy="1043172"/>
          </a:xfrm>
        </p:grpSpPr>
        <p:sp>
          <p:nvSpPr>
            <p:cNvPr id="14" name="文本框 13"/>
            <p:cNvSpPr txBox="1"/>
            <p:nvPr/>
          </p:nvSpPr>
          <p:spPr>
            <a:xfrm>
              <a:off x="6457065" y="3808582"/>
              <a:ext cx="5092109" cy="777457"/>
            </a:xfrm>
            <a:prstGeom prst="rect">
              <a:avLst/>
            </a:prstGeom>
            <a:noFill/>
          </p:spPr>
          <p:txBody>
            <a:bodyPr wrap="square" rtlCol="0">
              <a:spAutoFit/>
            </a:bodyPr>
            <a:lstStyle/>
            <a:p>
              <a:pPr>
                <a:lnSpc>
                  <a:spcPct val="130000"/>
                </a:lnSpc>
                <a:spcAft>
                  <a:spcPts val="500"/>
                </a:spcAft>
              </a:pPr>
              <a:r>
                <a:rPr lang="zh-CN" altLang="en-US" b="1" dirty="0">
                  <a:cs typeface="+mn-ea"/>
                  <a:sym typeface="+mn-lt"/>
                </a:rPr>
                <a:t>在于</a:t>
              </a:r>
              <a:r>
                <a:rPr lang="zh-CN" altLang="en-US" dirty="0">
                  <a:cs typeface="+mn-ea"/>
                  <a:sym typeface="+mn-lt"/>
                </a:rPr>
                <a:t>以习近平同志为核心的党中央的坚强领导，</a:t>
              </a:r>
              <a:r>
                <a:rPr lang="zh-CN" altLang="en-US" b="1" dirty="0">
                  <a:cs typeface="+mn-ea"/>
                  <a:sym typeface="+mn-lt"/>
                </a:rPr>
                <a:t>在于</a:t>
              </a:r>
              <a:r>
                <a:rPr lang="zh-CN" altLang="en-US" dirty="0">
                  <a:cs typeface="+mn-ea"/>
                  <a:sym typeface="+mn-lt"/>
                </a:rPr>
                <a:t>习近平总书记系列重要讲话的科学指导。</a:t>
              </a:r>
            </a:p>
          </p:txBody>
        </p:sp>
        <p:sp>
          <p:nvSpPr>
            <p:cNvPr id="15" name="矩形 14"/>
            <p:cNvSpPr/>
            <p:nvPr/>
          </p:nvSpPr>
          <p:spPr>
            <a:xfrm>
              <a:off x="6357089" y="3702494"/>
              <a:ext cx="5292060" cy="104317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08E"/>
                </a:solidFill>
                <a:cs typeface="+mn-ea"/>
                <a:sym typeface="+mn-lt"/>
              </a:endParaRPr>
            </a:p>
          </p:txBody>
        </p:sp>
      </p:grpSp>
      <p:sp>
        <p:nvSpPr>
          <p:cNvPr id="16" name="MH_SubTitle_1"/>
          <p:cNvSpPr/>
          <p:nvPr>
            <p:custDataLst>
              <p:tags r:id="rId1"/>
            </p:custDataLst>
          </p:nvPr>
        </p:nvSpPr>
        <p:spPr>
          <a:xfrm>
            <a:off x="2475925" y="3886188"/>
            <a:ext cx="1948090" cy="575423"/>
          </a:xfrm>
          <a:prstGeom prst="round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solidFill>
                <a:effectLst/>
                <a:uLnTx/>
                <a:uFillTx/>
                <a:cs typeface="+mn-ea"/>
                <a:sym typeface="+mn-lt"/>
              </a:rPr>
              <a:t>根本</a:t>
            </a:r>
          </a:p>
        </p:txBody>
      </p:sp>
      <p:sp>
        <p:nvSpPr>
          <p:cNvPr id="17" name="下箭头 29"/>
          <p:cNvSpPr/>
          <p:nvPr/>
        </p:nvSpPr>
        <p:spPr>
          <a:xfrm>
            <a:off x="3172893" y="4590836"/>
            <a:ext cx="554154" cy="36319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55000">
                    <a:srgbClr val="FFFF00"/>
                  </a:gs>
                  <a:gs pos="57000">
                    <a:prstClr val="white"/>
                  </a:gs>
                </a:gsLst>
                <a:lin ang="16200000" scaled="1"/>
              </a:gradFill>
              <a:effectLst/>
              <a:uLnTx/>
              <a:uFillTx/>
              <a:cs typeface="+mn-ea"/>
              <a:sym typeface="+mn-lt"/>
            </a:endParaRPr>
          </a:p>
        </p:txBody>
      </p:sp>
      <p:grpSp>
        <p:nvGrpSpPr>
          <p:cNvPr id="18" name="组合 17"/>
          <p:cNvGrpSpPr/>
          <p:nvPr/>
        </p:nvGrpSpPr>
        <p:grpSpPr>
          <a:xfrm>
            <a:off x="289754" y="1152111"/>
            <a:ext cx="9822104" cy="1047750"/>
            <a:chOff x="289754" y="1152111"/>
            <a:chExt cx="9822104" cy="1047750"/>
          </a:xfrm>
          <a:solidFill>
            <a:srgbClr val="C00000"/>
          </a:solidFill>
        </p:grpSpPr>
        <p:sp>
          <p:nvSpPr>
            <p:cNvPr id="19" name="矩形 18"/>
            <p:cNvSpPr/>
            <p:nvPr/>
          </p:nvSpPr>
          <p:spPr>
            <a:xfrm>
              <a:off x="1722028" y="1295456"/>
              <a:ext cx="7903126" cy="707886"/>
            </a:xfrm>
            <a:prstGeom prst="rect">
              <a:avLst/>
            </a:prstGeom>
            <a:grpFill/>
          </p:spPr>
          <p:txBody>
            <a:bodyPr wrap="none">
              <a:spAutoFit/>
            </a:bodyPr>
            <a:lstStyle/>
            <a:p>
              <a:r>
                <a:rPr lang="zh-CN" altLang="en-US" sz="4000" b="1" dirty="0">
                  <a:solidFill>
                    <a:srgbClr val="FFFDFB"/>
                  </a:solidFill>
                  <a:cs typeface="+mn-ea"/>
                  <a:sym typeface="+mn-lt"/>
                </a:rPr>
                <a:t>全党全军全国各族人民的共同意志</a:t>
              </a:r>
            </a:p>
          </p:txBody>
        </p:sp>
        <p:sp>
          <p:nvSpPr>
            <p:cNvPr id="20" name="椭圆 19"/>
            <p:cNvSpPr/>
            <p:nvPr/>
          </p:nvSpPr>
          <p:spPr>
            <a:xfrm>
              <a:off x="289754" y="1152111"/>
              <a:ext cx="1047750" cy="1047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a:solidFill>
                    <a:schemeClr val="bg1"/>
                  </a:solidFill>
                  <a:cs typeface="+mn-ea"/>
                  <a:sym typeface="+mn-lt"/>
                </a:rPr>
                <a:t>3</a:t>
              </a:r>
              <a:endParaRPr lang="zh-CN" altLang="en-US" sz="7000" b="1" dirty="0">
                <a:solidFill>
                  <a:schemeClr val="bg1"/>
                </a:solidFill>
                <a:cs typeface="+mn-ea"/>
                <a:sym typeface="+mn-lt"/>
              </a:endParaRPr>
            </a:p>
          </p:txBody>
        </p:sp>
        <p:sp>
          <p:nvSpPr>
            <p:cNvPr id="21" name="任意多边形 34"/>
            <p:cNvSpPr/>
            <p:nvPr/>
          </p:nvSpPr>
          <p:spPr>
            <a:xfrm>
              <a:off x="868161" y="1152111"/>
              <a:ext cx="9243697" cy="1047750"/>
            </a:xfrm>
            <a:custGeom>
              <a:avLst/>
              <a:gdLst>
                <a:gd name="connsiteX0" fmla="*/ 0 w 9243697"/>
                <a:gd name="connsiteY0" fmla="*/ 0 h 1047750"/>
                <a:gd name="connsiteX1" fmla="*/ 3246691 w 9243697"/>
                <a:gd name="connsiteY1" fmla="*/ 0 h 1047750"/>
                <a:gd name="connsiteX2" fmla="*/ 5115096 w 9243697"/>
                <a:gd name="connsiteY2" fmla="*/ 0 h 1047750"/>
                <a:gd name="connsiteX3" fmla="*/ 8719822 w 9243697"/>
                <a:gd name="connsiteY3" fmla="*/ 0 h 1047750"/>
                <a:gd name="connsiteX4" fmla="*/ 8732947 w 9243697"/>
                <a:gd name="connsiteY4" fmla="*/ 0 h 1047750"/>
                <a:gd name="connsiteX5" fmla="*/ 8732947 w 9243697"/>
                <a:gd name="connsiteY5" fmla="*/ 1323 h 1047750"/>
                <a:gd name="connsiteX6" fmla="*/ 8825401 w 9243697"/>
                <a:gd name="connsiteY6" fmla="*/ 10643 h 1047750"/>
                <a:gd name="connsiteX7" fmla="*/ 9243697 w 9243697"/>
                <a:gd name="connsiteY7" fmla="*/ 523875 h 1047750"/>
                <a:gd name="connsiteX8" fmla="*/ 8825401 w 9243697"/>
                <a:gd name="connsiteY8" fmla="*/ 1037107 h 1047750"/>
                <a:gd name="connsiteX9" fmla="*/ 8732947 w 9243697"/>
                <a:gd name="connsiteY9" fmla="*/ 1046427 h 1047750"/>
                <a:gd name="connsiteX10" fmla="*/ 8732947 w 9243697"/>
                <a:gd name="connsiteY10" fmla="*/ 1047750 h 1047750"/>
                <a:gd name="connsiteX11" fmla="*/ 8719822 w 9243697"/>
                <a:gd name="connsiteY11" fmla="*/ 1047750 h 1047750"/>
                <a:gd name="connsiteX12" fmla="*/ 5115096 w 9243697"/>
                <a:gd name="connsiteY12" fmla="*/ 1047750 h 1047750"/>
                <a:gd name="connsiteX13" fmla="*/ 3246691 w 9243697"/>
                <a:gd name="connsiteY13" fmla="*/ 1047750 h 1047750"/>
                <a:gd name="connsiteX14" fmla="*/ 0 w 9243697"/>
                <a:gd name="connsiteY14" fmla="*/ 1047750 h 1047750"/>
                <a:gd name="connsiteX15" fmla="*/ 523875 w 9243697"/>
                <a:gd name="connsiteY15" fmla="*/ 523875 h 1047750"/>
                <a:gd name="connsiteX16" fmla="*/ 0 w 9243697"/>
                <a:gd name="connsiteY1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43697" h="1047750">
                  <a:moveTo>
                    <a:pt x="0" y="0"/>
                  </a:moveTo>
                  <a:lnTo>
                    <a:pt x="3246691" y="0"/>
                  </a:lnTo>
                  <a:lnTo>
                    <a:pt x="5115096" y="0"/>
                  </a:lnTo>
                  <a:lnTo>
                    <a:pt x="8719822" y="0"/>
                  </a:lnTo>
                  <a:lnTo>
                    <a:pt x="8732947" y="0"/>
                  </a:lnTo>
                  <a:lnTo>
                    <a:pt x="8732947" y="1323"/>
                  </a:lnTo>
                  <a:lnTo>
                    <a:pt x="8825401" y="10643"/>
                  </a:lnTo>
                  <a:cubicBezTo>
                    <a:pt x="9064122" y="59493"/>
                    <a:pt x="9243697" y="270713"/>
                    <a:pt x="9243697" y="523875"/>
                  </a:cubicBezTo>
                  <a:cubicBezTo>
                    <a:pt x="9243697" y="777037"/>
                    <a:pt x="9064122" y="988257"/>
                    <a:pt x="8825401" y="1037107"/>
                  </a:cubicBezTo>
                  <a:lnTo>
                    <a:pt x="8732947" y="1046427"/>
                  </a:lnTo>
                  <a:lnTo>
                    <a:pt x="8732947" y="1047750"/>
                  </a:lnTo>
                  <a:lnTo>
                    <a:pt x="8719822" y="1047750"/>
                  </a:lnTo>
                  <a:lnTo>
                    <a:pt x="5115096" y="1047750"/>
                  </a:lnTo>
                  <a:lnTo>
                    <a:pt x="3246691" y="1047750"/>
                  </a:lnTo>
                  <a:lnTo>
                    <a:pt x="0" y="1047750"/>
                  </a:lnTo>
                  <a:cubicBezTo>
                    <a:pt x="289328" y="1047750"/>
                    <a:pt x="523875" y="813203"/>
                    <a:pt x="523875" y="523875"/>
                  </a:cubicBezTo>
                  <a:cubicBezTo>
                    <a:pt x="523875" y="234547"/>
                    <a:pt x="289328"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4000" b="1" dirty="0">
                  <a:solidFill>
                    <a:srgbClr val="FFFDFB"/>
                  </a:solidFill>
                  <a:cs typeface="+mn-ea"/>
                  <a:sym typeface="+mn-lt"/>
                </a:rPr>
                <a:t>     夺取“三个伟大”新胜利的紧迫需要</a:t>
              </a:r>
            </a:p>
          </p:txBody>
        </p:sp>
      </p:grpSp>
      <p:pic>
        <p:nvPicPr>
          <p:cNvPr id="22" name="图片 21"/>
          <p:cNvPicPr>
            <a:picLocks noChangeAspect="1"/>
          </p:cNvPicPr>
          <p:nvPr/>
        </p:nvPicPr>
        <p:blipFill rotWithShape="1">
          <a:blip r:embed="rId7" cstate="email"/>
          <a:srcRect/>
          <a:stretch>
            <a:fillRect/>
          </a:stretch>
        </p:blipFill>
        <p:spPr>
          <a:xfrm>
            <a:off x="5321986" y="2795362"/>
            <a:ext cx="8176913" cy="4514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750"/>
                                        <p:tgtEl>
                                          <p:spTgt spid="10"/>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3000"/>
                            </p:stCondLst>
                            <p:childTnLst>
                              <p:par>
                                <p:cTn id="24" presetID="18" presetClass="entr" presetSubtype="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flipH="1">
            <a:off x="0" y="0"/>
            <a:ext cx="12188560" cy="6858000"/>
          </a:xfrm>
          <a:prstGeom prst="rect">
            <a:avLst/>
          </a:prstGeom>
        </p:spPr>
      </p:pic>
      <p:sp>
        <p:nvSpPr>
          <p:cNvPr id="2" name="文本框 6"/>
          <p:cNvSpPr txBox="1"/>
          <p:nvPr/>
        </p:nvSpPr>
        <p:spPr>
          <a:xfrm>
            <a:off x="6798678" y="4078667"/>
            <a:ext cx="4910309" cy="1259205"/>
          </a:xfrm>
          <a:prstGeom prst="rect">
            <a:avLst/>
          </a:prstGeom>
          <a:noFill/>
        </p:spPr>
        <p:txBody>
          <a:bodyPr wrap="square" lIns="121890" tIns="60945" rIns="121890" bIns="60945" rtlCol="0">
            <a:spAutoFit/>
          </a:bodyPr>
          <a:lstStyle/>
          <a:p>
            <a:pPr algn="ctr">
              <a:lnSpc>
                <a:spcPct val="100000"/>
              </a:lnSpc>
            </a:pPr>
            <a:r>
              <a:rPr lang="zh-CN" altLang="en-US" sz="3700" b="1" dirty="0">
                <a:solidFill>
                  <a:srgbClr val="C00000"/>
                </a:solidFill>
                <a:cs typeface="+mn-ea"/>
                <a:sym typeface="+mn-lt"/>
              </a:rPr>
              <a:t>坚定维护核心是最根本的要求</a:t>
            </a:r>
          </a:p>
        </p:txBody>
      </p:sp>
      <p:pic>
        <p:nvPicPr>
          <p:cNvPr id="3" name="图片 2" descr="E:\素材\国庆\dc50197a98b1e7bed5831cd65b7a1d21.pngdc50197a98b1e7bed5831cd65b7a1d21"/>
          <p:cNvPicPr>
            <a:picLocks noChangeAspect="1"/>
          </p:cNvPicPr>
          <p:nvPr/>
        </p:nvPicPr>
        <p:blipFill>
          <a:blip r:embed="rId4" cstate="email"/>
          <a:srcRect/>
          <a:stretch>
            <a:fillRect/>
          </a:stretch>
        </p:blipFill>
        <p:spPr>
          <a:xfrm flipH="1">
            <a:off x="5752071" y="717793"/>
            <a:ext cx="6436489" cy="3167187"/>
          </a:xfrm>
          <a:prstGeom prst="rect">
            <a:avLst/>
          </a:prstGeom>
        </p:spPr>
      </p:pic>
      <p:sp>
        <p:nvSpPr>
          <p:cNvPr id="4" name="文本框 6"/>
          <p:cNvSpPr txBox="1"/>
          <p:nvPr/>
        </p:nvSpPr>
        <p:spPr>
          <a:xfrm>
            <a:off x="7985052" y="1904221"/>
            <a:ext cx="2000141" cy="582954"/>
          </a:xfrm>
          <a:prstGeom prst="rect">
            <a:avLst/>
          </a:prstGeom>
          <a:noFill/>
        </p:spPr>
        <p:txBody>
          <a:bodyPr wrap="square" lIns="28676" tIns="14338" rIns="28676" bIns="14338" rtlCol="0">
            <a:spAutoFit/>
          </a:bodyPr>
          <a:lstStyle/>
          <a:p>
            <a:pPr algn="ctr"/>
            <a:r>
              <a:rPr lang="zh-CN" altLang="en-US" sz="3600" b="1" dirty="0">
                <a:effectLst>
                  <a:outerShdw blurRad="38100" dist="38100" dir="2700000" algn="tl">
                    <a:srgbClr val="000000">
                      <a:alpha val="43137"/>
                    </a:srgbClr>
                  </a:outerShdw>
                </a:effectLst>
                <a:cs typeface="+mn-ea"/>
                <a:sym typeface="+mn-lt"/>
              </a:rPr>
              <a:t>第二部分</a:t>
            </a:r>
          </a:p>
        </p:txBody>
      </p:sp>
      <p:sp>
        <p:nvSpPr>
          <p:cNvPr id="5" name="文本框 4"/>
          <p:cNvSpPr txBox="1"/>
          <p:nvPr/>
        </p:nvSpPr>
        <p:spPr>
          <a:xfrm>
            <a:off x="7985052" y="231979"/>
            <a:ext cx="4977645" cy="307777"/>
          </a:xfrm>
          <a:prstGeom prst="rect">
            <a:avLst/>
          </a:prstGeom>
          <a:noFill/>
        </p:spPr>
        <p:txBody>
          <a:bodyPr wrap="none" rtlCol="0">
            <a:spAutoFit/>
          </a:bodyPr>
          <a:lstStyle/>
          <a:p>
            <a:r>
              <a:rPr lang="zh-CN" altLang="en-US" sz="1400" dirty="0">
                <a:cs typeface="+mn-ea"/>
                <a:sym typeface="+mn-lt"/>
              </a:rPr>
              <a:t>崇        尚        英        雄       </a:t>
            </a:r>
            <a:r>
              <a:rPr lang="en-US" altLang="zh-CN" sz="1400" dirty="0">
                <a:cs typeface="+mn-ea"/>
                <a:sym typeface="+mn-lt"/>
              </a:rPr>
              <a:t>/       </a:t>
            </a:r>
            <a:r>
              <a:rPr lang="zh-CN" altLang="en-US" sz="1400" dirty="0">
                <a:cs typeface="+mn-ea"/>
                <a:sym typeface="+mn-lt"/>
              </a:rPr>
              <a:t>精        忠        报        国</a:t>
            </a:r>
          </a:p>
        </p:txBody>
      </p:sp>
      <p:cxnSp>
        <p:nvCxnSpPr>
          <p:cNvPr id="6" name="直接连接符 5"/>
          <p:cNvCxnSpPr/>
          <p:nvPr/>
        </p:nvCxnSpPr>
        <p:spPr>
          <a:xfrm>
            <a:off x="7176977" y="375234"/>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cstate="email"/>
          <a:stretch>
            <a:fillRect/>
          </a:stretch>
        </p:blipFill>
        <p:spPr>
          <a:xfrm>
            <a:off x="4759083" y="-852870"/>
            <a:ext cx="3225969" cy="2418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0" name="TextBox 15"/>
          <p:cNvSpPr>
            <a:spLocks noChangeArrowheads="1"/>
          </p:cNvSpPr>
          <p:nvPr/>
        </p:nvSpPr>
        <p:spPr bwMode="auto">
          <a:xfrm>
            <a:off x="5331146" y="1808789"/>
            <a:ext cx="640350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30000"/>
              </a:lnSpc>
              <a:spcBef>
                <a:spcPct val="0"/>
              </a:spcBef>
              <a:buNone/>
            </a:pPr>
            <a:r>
              <a:rPr lang="zh-CN" altLang="en-US" sz="2000" dirty="0">
                <a:latin typeface="+mn-lt"/>
                <a:ea typeface="+mn-ea"/>
                <a:cs typeface="+mn-ea"/>
                <a:sym typeface="+mn-lt"/>
              </a:rPr>
              <a:t>“对党忠诚，不是抽象的而是具体的，不是有条件的而是无条件的，</a:t>
            </a:r>
            <a:r>
              <a:rPr lang="zh-CN" altLang="en-US" sz="2000" b="1" dirty="0">
                <a:solidFill>
                  <a:srgbClr val="C00000"/>
                </a:solidFill>
                <a:latin typeface="+mn-lt"/>
                <a:ea typeface="+mn-ea"/>
                <a:cs typeface="+mn-ea"/>
                <a:sym typeface="+mn-lt"/>
              </a:rPr>
              <a:t>必须</a:t>
            </a:r>
            <a:r>
              <a:rPr lang="zh-CN" altLang="en-US" sz="2000" dirty="0">
                <a:latin typeface="+mn-lt"/>
                <a:ea typeface="+mn-ea"/>
                <a:cs typeface="+mn-ea"/>
                <a:sym typeface="+mn-lt"/>
              </a:rPr>
              <a:t>体现到对党的信仰的忠诚上，</a:t>
            </a:r>
            <a:r>
              <a:rPr lang="zh-CN" altLang="en-US" sz="2000" b="1" dirty="0">
                <a:solidFill>
                  <a:srgbClr val="C00000"/>
                </a:solidFill>
                <a:latin typeface="+mn-lt"/>
                <a:ea typeface="+mn-ea"/>
                <a:cs typeface="+mn-ea"/>
                <a:sym typeface="+mn-lt"/>
              </a:rPr>
              <a:t>必须</a:t>
            </a:r>
            <a:r>
              <a:rPr lang="zh-CN" altLang="en-US" sz="2000" dirty="0">
                <a:latin typeface="+mn-lt"/>
                <a:ea typeface="+mn-ea"/>
                <a:cs typeface="+mn-ea"/>
                <a:sym typeface="+mn-lt"/>
              </a:rPr>
              <a:t>体现到对党组织的忠诚上，</a:t>
            </a:r>
            <a:r>
              <a:rPr lang="zh-CN" altLang="en-US" sz="2000" b="1" dirty="0">
                <a:solidFill>
                  <a:srgbClr val="C00000"/>
                </a:solidFill>
                <a:latin typeface="+mn-lt"/>
                <a:ea typeface="+mn-ea"/>
                <a:cs typeface="+mn-ea"/>
                <a:sym typeface="+mn-lt"/>
              </a:rPr>
              <a:t>必须</a:t>
            </a:r>
            <a:r>
              <a:rPr lang="zh-CN" altLang="en-US" sz="2000" dirty="0">
                <a:latin typeface="+mn-lt"/>
                <a:ea typeface="+mn-ea"/>
                <a:cs typeface="+mn-ea"/>
                <a:sym typeface="+mn-lt"/>
              </a:rPr>
              <a:t>体现到对党的理论和路线方针政策的忠诚上。”</a:t>
            </a:r>
          </a:p>
        </p:txBody>
      </p:sp>
      <p:grpSp>
        <p:nvGrpSpPr>
          <p:cNvPr id="11" name="组合 8"/>
          <p:cNvGrpSpPr/>
          <p:nvPr/>
        </p:nvGrpSpPr>
        <p:grpSpPr bwMode="auto">
          <a:xfrm>
            <a:off x="5223749" y="3787713"/>
            <a:ext cx="6510903" cy="2003425"/>
            <a:chOff x="0" y="0"/>
            <a:chExt cx="12192000" cy="630377"/>
          </a:xfrm>
        </p:grpSpPr>
        <p:sp>
          <p:nvSpPr>
            <p:cNvPr id="12" name="矩形 9"/>
            <p:cNvSpPr>
              <a:spLocks noChangeArrowheads="1"/>
            </p:cNvSpPr>
            <p:nvPr/>
          </p:nvSpPr>
          <p:spPr bwMode="auto">
            <a:xfrm>
              <a:off x="0" y="28562"/>
              <a:ext cx="12192000" cy="601815"/>
            </a:xfrm>
            <a:prstGeom prst="rect">
              <a:avLst/>
            </a:prstGeom>
            <a:noFill/>
            <a:ln w="12700">
              <a:solidFill>
                <a:srgbClr val="C00000"/>
              </a:solidFill>
              <a:prstDash val="dash"/>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latin typeface="+mn-lt"/>
                <a:ea typeface="+mn-ea"/>
                <a:cs typeface="+mn-ea"/>
                <a:sym typeface="+mn-lt"/>
              </a:endParaRPr>
            </a:p>
          </p:txBody>
        </p:sp>
        <p:sp>
          <p:nvSpPr>
            <p:cNvPr id="13" name="矩形 10"/>
            <p:cNvSpPr>
              <a:spLocks noChangeArrowheads="1"/>
            </p:cNvSpPr>
            <p:nvPr/>
          </p:nvSpPr>
          <p:spPr bwMode="auto">
            <a:xfrm>
              <a:off x="0" y="0"/>
              <a:ext cx="12192000" cy="28562"/>
            </a:xfrm>
            <a:prstGeom prst="rect">
              <a:avLst/>
            </a:prstGeom>
            <a:solidFill>
              <a:srgbClr val="C00000"/>
            </a:solidFill>
            <a:ln w="12700">
              <a:solidFill>
                <a:srgbClr val="C00000"/>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latin typeface="+mn-lt"/>
                <a:ea typeface="+mn-ea"/>
                <a:cs typeface="+mn-ea"/>
                <a:sym typeface="+mn-lt"/>
              </a:endParaRPr>
            </a:p>
          </p:txBody>
        </p:sp>
      </p:grpSp>
      <p:sp>
        <p:nvSpPr>
          <p:cNvPr id="14" name="TextBox 15"/>
          <p:cNvSpPr>
            <a:spLocks noChangeArrowheads="1"/>
          </p:cNvSpPr>
          <p:nvPr/>
        </p:nvSpPr>
        <p:spPr bwMode="auto">
          <a:xfrm>
            <a:off x="6307500" y="4120011"/>
            <a:ext cx="4343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800" dirty="0">
                <a:latin typeface="+mn-lt"/>
                <a:ea typeface="+mn-ea"/>
                <a:cs typeface="+mn-ea"/>
                <a:sym typeface="+mn-lt"/>
              </a:rPr>
              <a:t>这明确了政治忠诚的根本要求。我军作为党绝对领导下的人民军队，</a:t>
            </a:r>
          </a:p>
          <a:p>
            <a:pPr algn="ctr">
              <a:lnSpc>
                <a:spcPct val="150000"/>
              </a:lnSpc>
              <a:spcBef>
                <a:spcPct val="0"/>
              </a:spcBef>
              <a:buNone/>
            </a:pPr>
            <a:r>
              <a:rPr lang="zh-CN" altLang="en-US" sz="1800" b="1" dirty="0">
                <a:solidFill>
                  <a:srgbClr val="C00000"/>
                </a:solidFill>
                <a:latin typeface="+mn-lt"/>
                <a:ea typeface="+mn-ea"/>
                <a:cs typeface="+mn-ea"/>
                <a:sym typeface="+mn-lt"/>
              </a:rPr>
              <a:t>在维护核心、对党忠诚上必须做到纯粹。</a:t>
            </a:r>
          </a:p>
        </p:txBody>
      </p:sp>
      <p:pic>
        <p:nvPicPr>
          <p:cNvPr id="15" name="图片 14"/>
          <p:cNvPicPr>
            <a:picLocks noChangeAspect="1"/>
          </p:cNvPicPr>
          <p:nvPr/>
        </p:nvPicPr>
        <p:blipFill>
          <a:blip r:embed="rId6" cstate="email"/>
          <a:stretch>
            <a:fillRect/>
          </a:stretch>
        </p:blipFill>
        <p:spPr>
          <a:xfrm>
            <a:off x="0" y="1428794"/>
            <a:ext cx="5223748" cy="7836359"/>
          </a:xfrm>
          <a:prstGeom prst="rect">
            <a:avLst/>
          </a:prstGeom>
        </p:spPr>
      </p:pic>
      <p:sp>
        <p:nvSpPr>
          <p:cNvPr id="17" name="TextBox 16"/>
          <p:cNvSpPr txBox="1"/>
          <p:nvPr/>
        </p:nvSpPr>
        <p:spPr>
          <a:xfrm>
            <a:off x="10539826" y="670546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lumMod val="95000"/>
                  </a:schemeClr>
                </a:solidFill>
                <a:effectLst/>
                <a:uLnTx/>
                <a:uFillTx/>
              </a:rPr>
              <a:t>节日</a:t>
            </a: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模板 </a:t>
            </a:r>
            <a:r>
              <a:rPr kumimoji="0" lang="en-US" altLang="zh-CN" sz="100" b="0" i="0" u="none" strike="noStrike" kern="0" cap="none" spc="0" normalizeH="0" baseline="0" noProof="0" smtClean="0">
                <a:ln>
                  <a:noFill/>
                </a:ln>
                <a:solidFill>
                  <a:schemeClr val="bg1">
                    <a:lumMod val="95000"/>
                  </a:schemeClr>
                </a:solidFill>
                <a:effectLst/>
                <a:uLnTx/>
                <a:uFillTx/>
              </a:rPr>
              <a:t>http:// www.PPT818.com/jieri/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9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grpSp>
        <p:nvGrpSpPr>
          <p:cNvPr id="10" name="组合 9"/>
          <p:cNvGrpSpPr/>
          <p:nvPr/>
        </p:nvGrpSpPr>
        <p:grpSpPr>
          <a:xfrm>
            <a:off x="4872355" y="1548130"/>
            <a:ext cx="6169025" cy="1304290"/>
            <a:chOff x="3753714" y="2253772"/>
            <a:chExt cx="7569550" cy="1304529"/>
          </a:xfrm>
        </p:grpSpPr>
        <p:sp>
          <p:nvSpPr>
            <p:cNvPr id="11" name="矩形 10"/>
            <p:cNvSpPr/>
            <p:nvPr/>
          </p:nvSpPr>
          <p:spPr>
            <a:xfrm>
              <a:off x="3753714" y="2253772"/>
              <a:ext cx="7303857" cy="1304529"/>
            </a:xfrm>
            <a:prstGeom prst="rect">
              <a:avLst/>
            </a:prstGeom>
            <a:solidFill>
              <a:srgbClr val="C000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12" name="矩形 11"/>
            <p:cNvSpPr/>
            <p:nvPr/>
          </p:nvSpPr>
          <p:spPr>
            <a:xfrm>
              <a:off x="3812151" y="2329351"/>
              <a:ext cx="7511113" cy="961465"/>
            </a:xfrm>
            <a:prstGeom prst="rect">
              <a:avLst/>
            </a:prstGeom>
            <a:noFill/>
          </p:spPr>
          <p:txBody>
            <a:bodyPr wrap="square">
              <a:spAutoFit/>
            </a:bodyPr>
            <a:lstStyle/>
            <a:p>
              <a:pPr>
                <a:lnSpc>
                  <a:spcPct val="150000"/>
                </a:lnSpc>
              </a:pPr>
              <a:r>
                <a:rPr lang="zh-CN" altLang="en-US" sz="2000" dirty="0">
                  <a:solidFill>
                    <a:schemeClr val="bg1"/>
                  </a:solidFill>
                  <a:cs typeface="+mn-ea"/>
                  <a:sym typeface="+mn-lt"/>
                </a:rPr>
                <a:t>坚定对习主席系列重要讲话的政治信仰。维护核心、对党忠诚，必须以理论认同增进政治认同。</a:t>
              </a:r>
              <a:endParaRPr lang="en-US" altLang="zh-CN" sz="2000" dirty="0">
                <a:solidFill>
                  <a:schemeClr val="bg1"/>
                </a:solidFill>
                <a:cs typeface="+mn-ea"/>
                <a:sym typeface="+mn-lt"/>
              </a:endParaRPr>
            </a:p>
          </p:txBody>
        </p:sp>
      </p:grpSp>
      <p:sp>
        <p:nvSpPr>
          <p:cNvPr id="13" name="矩形 12"/>
          <p:cNvSpPr>
            <a:spLocks noChangeArrowheads="1"/>
          </p:cNvSpPr>
          <p:nvPr/>
        </p:nvSpPr>
        <p:spPr bwMode="auto">
          <a:xfrm>
            <a:off x="6321429" y="2896247"/>
            <a:ext cx="3200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C00000"/>
                </a:solidFill>
                <a:latin typeface="+mn-lt"/>
                <a:ea typeface="+mn-ea"/>
                <a:cs typeface="+mn-ea"/>
                <a:sym typeface="+mn-lt"/>
              </a:rPr>
              <a:t>习主席系列重要讲话</a:t>
            </a:r>
          </a:p>
        </p:txBody>
      </p:sp>
      <p:pic>
        <p:nvPicPr>
          <p:cNvPr id="14" name="图片 13" descr="E:\素材\国庆\a01f545e55fa6d0159b791bb62079b9f.pnga01f545e55fa6d0159b791bb62079b9f"/>
          <p:cNvPicPr>
            <a:picLocks noChangeAspect="1"/>
          </p:cNvPicPr>
          <p:nvPr/>
        </p:nvPicPr>
        <p:blipFill>
          <a:blip r:embed="rId6" cstate="email"/>
          <a:srcRect/>
          <a:stretch>
            <a:fillRect/>
          </a:stretch>
        </p:blipFill>
        <p:spPr>
          <a:xfrm>
            <a:off x="-272415" y="748665"/>
            <a:ext cx="4784090" cy="6715760"/>
          </a:xfrm>
          <a:prstGeom prst="rect">
            <a:avLst/>
          </a:prstGeom>
        </p:spPr>
      </p:pic>
      <p:grpSp>
        <p:nvGrpSpPr>
          <p:cNvPr id="15" name="组合 14"/>
          <p:cNvGrpSpPr/>
          <p:nvPr/>
        </p:nvGrpSpPr>
        <p:grpSpPr>
          <a:xfrm>
            <a:off x="4872401" y="3424766"/>
            <a:ext cx="5880029" cy="728098"/>
            <a:chOff x="5015086" y="1866878"/>
            <a:chExt cx="5880029" cy="728098"/>
          </a:xfrm>
        </p:grpSpPr>
        <p:sp>
          <p:nvSpPr>
            <p:cNvPr id="16" name="矩形 15"/>
            <p:cNvSpPr/>
            <p:nvPr/>
          </p:nvSpPr>
          <p:spPr>
            <a:xfrm>
              <a:off x="5924733" y="1866878"/>
              <a:ext cx="4970382" cy="72809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tx1"/>
                  </a:solidFill>
                  <a:cs typeface="+mn-ea"/>
                  <a:sym typeface="+mn-lt"/>
                </a:rPr>
                <a:t>是</a:t>
              </a:r>
              <a:r>
                <a:rPr lang="zh-CN" altLang="en-US" sz="2000" dirty="0">
                  <a:solidFill>
                    <a:schemeClr val="tx1"/>
                  </a:solidFill>
                  <a:cs typeface="+mn-ea"/>
                  <a:sym typeface="+mn-lt"/>
                </a:rPr>
                <a:t>中国特色社会主义理论体系最新成果</a:t>
              </a:r>
            </a:p>
          </p:txBody>
        </p:sp>
        <p:grpSp>
          <p:nvGrpSpPr>
            <p:cNvPr id="17" name="组合 16"/>
            <p:cNvGrpSpPr/>
            <p:nvPr/>
          </p:nvGrpSpPr>
          <p:grpSpPr>
            <a:xfrm>
              <a:off x="5015086" y="1870844"/>
              <a:ext cx="719907" cy="720167"/>
              <a:chOff x="3635896" y="1446660"/>
              <a:chExt cx="540000" cy="540000"/>
            </a:xfrm>
            <a:solidFill>
              <a:srgbClr val="C00000"/>
            </a:solidFill>
          </p:grpSpPr>
          <p:sp>
            <p:nvSpPr>
              <p:cNvPr id="18" name="矩形 17"/>
              <p:cNvSpPr/>
              <p:nvPr/>
            </p:nvSpPr>
            <p:spPr>
              <a:xfrm>
                <a:off x="3635896" y="1446660"/>
                <a:ext cx="540000" cy="540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tx1"/>
                  </a:solidFill>
                  <a:cs typeface="+mn-ea"/>
                  <a:sym typeface="+mn-lt"/>
                </a:endParaRPr>
              </a:p>
            </p:txBody>
          </p:sp>
          <p:sp>
            <p:nvSpPr>
              <p:cNvPr id="19" name="TextBox 45"/>
              <p:cNvSpPr txBox="1"/>
              <p:nvPr/>
            </p:nvSpPr>
            <p:spPr>
              <a:xfrm>
                <a:off x="3635896" y="1532036"/>
                <a:ext cx="540000" cy="369247"/>
              </a:xfrm>
              <a:prstGeom prst="rect">
                <a:avLst/>
              </a:prstGeom>
              <a:solidFill>
                <a:srgbClr val="C00000"/>
              </a:solidFill>
              <a:ln>
                <a:solidFill>
                  <a:srgbClr val="C00000"/>
                </a:solidFill>
              </a:ln>
            </p:spPr>
            <p:txBody>
              <a:bodyPr wrap="square" rtlCol="0" anchor="ctr" anchorCtr="0">
                <a:spAutoFit/>
              </a:bodyPr>
              <a:lstStyle/>
              <a:p>
                <a:pPr algn="ctr"/>
                <a:r>
                  <a:rPr lang="en-US" altLang="zh-CN" sz="2600" dirty="0">
                    <a:cs typeface="+mn-ea"/>
                    <a:sym typeface="+mn-lt"/>
                  </a:rPr>
                  <a:t>01</a:t>
                </a:r>
              </a:p>
            </p:txBody>
          </p:sp>
        </p:grpSp>
      </p:grpSp>
      <p:grpSp>
        <p:nvGrpSpPr>
          <p:cNvPr id="20" name="组合 19"/>
          <p:cNvGrpSpPr/>
          <p:nvPr/>
        </p:nvGrpSpPr>
        <p:grpSpPr>
          <a:xfrm>
            <a:off x="4872401" y="4323926"/>
            <a:ext cx="5880029" cy="728098"/>
            <a:chOff x="5015086" y="1866878"/>
            <a:chExt cx="5880029" cy="728098"/>
          </a:xfrm>
        </p:grpSpPr>
        <p:sp>
          <p:nvSpPr>
            <p:cNvPr id="21" name="矩形 20"/>
            <p:cNvSpPr/>
            <p:nvPr/>
          </p:nvSpPr>
          <p:spPr>
            <a:xfrm>
              <a:off x="5924733" y="1866878"/>
              <a:ext cx="4970382" cy="72809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tx1"/>
                  </a:solidFill>
                  <a:cs typeface="+mn-ea"/>
                  <a:sym typeface="+mn-lt"/>
                </a:rPr>
                <a:t>是</a:t>
              </a:r>
              <a:r>
                <a:rPr lang="en-US" altLang="zh-CN" sz="2000" dirty="0">
                  <a:solidFill>
                    <a:schemeClr val="tx1"/>
                  </a:solidFill>
                  <a:cs typeface="+mn-ea"/>
                  <a:sym typeface="+mn-lt"/>
                </a:rPr>
                <a:t>21</a:t>
              </a:r>
              <a:r>
                <a:rPr lang="zh-CN" altLang="en-US" sz="2000" dirty="0">
                  <a:solidFill>
                    <a:schemeClr val="tx1"/>
                  </a:solidFill>
                  <a:cs typeface="+mn-ea"/>
                  <a:sym typeface="+mn-lt"/>
                </a:rPr>
                <a:t>世纪马克思主义、当代中国马克思主义生动的体现</a:t>
              </a:r>
            </a:p>
          </p:txBody>
        </p:sp>
        <p:grpSp>
          <p:nvGrpSpPr>
            <p:cNvPr id="22" name="组合 21"/>
            <p:cNvGrpSpPr/>
            <p:nvPr/>
          </p:nvGrpSpPr>
          <p:grpSpPr>
            <a:xfrm>
              <a:off x="5015086" y="1870844"/>
              <a:ext cx="719907" cy="720167"/>
              <a:chOff x="3635896" y="1446660"/>
              <a:chExt cx="540000" cy="540000"/>
            </a:xfrm>
            <a:solidFill>
              <a:srgbClr val="C00000"/>
            </a:solidFill>
          </p:grpSpPr>
          <p:sp>
            <p:nvSpPr>
              <p:cNvPr id="23" name="矩形 22"/>
              <p:cNvSpPr/>
              <p:nvPr/>
            </p:nvSpPr>
            <p:spPr>
              <a:xfrm>
                <a:off x="3635896" y="1446660"/>
                <a:ext cx="540000" cy="540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tx1"/>
                  </a:solidFill>
                  <a:cs typeface="+mn-ea"/>
                  <a:sym typeface="+mn-lt"/>
                </a:endParaRPr>
              </a:p>
            </p:txBody>
          </p:sp>
          <p:sp>
            <p:nvSpPr>
              <p:cNvPr id="24" name="TextBox 45"/>
              <p:cNvSpPr txBox="1"/>
              <p:nvPr/>
            </p:nvSpPr>
            <p:spPr>
              <a:xfrm>
                <a:off x="3635896" y="1532036"/>
                <a:ext cx="540000" cy="369247"/>
              </a:xfrm>
              <a:prstGeom prst="rect">
                <a:avLst/>
              </a:prstGeom>
              <a:noFill/>
              <a:ln>
                <a:solidFill>
                  <a:srgbClr val="C00000"/>
                </a:solidFill>
              </a:ln>
            </p:spPr>
            <p:txBody>
              <a:bodyPr wrap="square" rtlCol="0" anchor="ctr" anchorCtr="0">
                <a:spAutoFit/>
              </a:bodyPr>
              <a:lstStyle/>
              <a:p>
                <a:pPr algn="ctr"/>
                <a:r>
                  <a:rPr lang="en-US" altLang="zh-CN" sz="2600" dirty="0">
                    <a:cs typeface="+mn-ea"/>
                    <a:sym typeface="+mn-lt"/>
                  </a:rPr>
                  <a:t>02</a:t>
                </a:r>
              </a:p>
            </p:txBody>
          </p:sp>
        </p:grpSp>
      </p:grpSp>
      <p:grpSp>
        <p:nvGrpSpPr>
          <p:cNvPr id="25" name="组合 24"/>
          <p:cNvGrpSpPr/>
          <p:nvPr/>
        </p:nvGrpSpPr>
        <p:grpSpPr>
          <a:xfrm>
            <a:off x="4872401" y="5223086"/>
            <a:ext cx="5880029" cy="728098"/>
            <a:chOff x="5015086" y="1866878"/>
            <a:chExt cx="5880029" cy="728098"/>
          </a:xfrm>
        </p:grpSpPr>
        <p:sp>
          <p:nvSpPr>
            <p:cNvPr id="26" name="矩形 25"/>
            <p:cNvSpPr/>
            <p:nvPr/>
          </p:nvSpPr>
          <p:spPr>
            <a:xfrm>
              <a:off x="5924733" y="1866878"/>
              <a:ext cx="4970382" cy="72809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tx1"/>
                  </a:solidFill>
                  <a:cs typeface="+mn-ea"/>
                  <a:sym typeface="+mn-lt"/>
                </a:rPr>
                <a:t>是</a:t>
              </a:r>
              <a:r>
                <a:rPr lang="zh-CN" altLang="en-US" sz="2000" dirty="0">
                  <a:solidFill>
                    <a:schemeClr val="tx1"/>
                  </a:solidFill>
                  <a:cs typeface="+mn-ea"/>
                  <a:sym typeface="+mn-lt"/>
                </a:rPr>
                <a:t>我们推进党、国家和军队事业发展的强大思想武器</a:t>
              </a:r>
            </a:p>
          </p:txBody>
        </p:sp>
        <p:grpSp>
          <p:nvGrpSpPr>
            <p:cNvPr id="27" name="组合 26"/>
            <p:cNvGrpSpPr/>
            <p:nvPr/>
          </p:nvGrpSpPr>
          <p:grpSpPr>
            <a:xfrm>
              <a:off x="5015086" y="1870844"/>
              <a:ext cx="719907" cy="720167"/>
              <a:chOff x="3635896" y="1446660"/>
              <a:chExt cx="540000" cy="540000"/>
            </a:xfrm>
            <a:solidFill>
              <a:srgbClr val="C00000"/>
            </a:solidFill>
          </p:grpSpPr>
          <p:sp>
            <p:nvSpPr>
              <p:cNvPr id="28" name="矩形 27"/>
              <p:cNvSpPr/>
              <p:nvPr/>
            </p:nvSpPr>
            <p:spPr>
              <a:xfrm>
                <a:off x="3635896" y="1446660"/>
                <a:ext cx="540000" cy="540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tx1"/>
                  </a:solidFill>
                  <a:cs typeface="+mn-ea"/>
                  <a:sym typeface="+mn-lt"/>
                </a:endParaRPr>
              </a:p>
            </p:txBody>
          </p:sp>
          <p:sp>
            <p:nvSpPr>
              <p:cNvPr id="29" name="TextBox 45"/>
              <p:cNvSpPr txBox="1"/>
              <p:nvPr/>
            </p:nvSpPr>
            <p:spPr>
              <a:xfrm>
                <a:off x="3635896" y="1532036"/>
                <a:ext cx="540000" cy="369247"/>
              </a:xfrm>
              <a:prstGeom prst="rect">
                <a:avLst/>
              </a:prstGeom>
              <a:noFill/>
              <a:ln>
                <a:solidFill>
                  <a:srgbClr val="C00000"/>
                </a:solidFill>
              </a:ln>
            </p:spPr>
            <p:txBody>
              <a:bodyPr wrap="square" rtlCol="0" anchor="ctr" anchorCtr="0">
                <a:spAutoFit/>
              </a:bodyPr>
              <a:lstStyle/>
              <a:p>
                <a:pPr algn="ctr"/>
                <a:r>
                  <a:rPr lang="en-US" altLang="zh-CN" sz="2600" dirty="0">
                    <a:cs typeface="+mn-ea"/>
                    <a:sym typeface="+mn-lt"/>
                  </a:rPr>
                  <a:t>03</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1250"/>
                                            <p:tgtEl>
                                              <p:spTgt spid="13"/>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1250"/>
                                            <p:tgtEl>
                                              <p:spTgt spid="13"/>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0" name="矩形 9"/>
          <p:cNvSpPr/>
          <p:nvPr/>
        </p:nvSpPr>
        <p:spPr>
          <a:xfrm>
            <a:off x="1066932" y="4001218"/>
            <a:ext cx="10340305" cy="20103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a:spLocks noChangeArrowheads="1"/>
          </p:cNvSpPr>
          <p:nvPr/>
        </p:nvSpPr>
        <p:spPr bwMode="auto">
          <a:xfrm>
            <a:off x="943117" y="3348324"/>
            <a:ext cx="3200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mn-lt"/>
                <a:ea typeface="+mn-ea"/>
                <a:cs typeface="+mn-ea"/>
                <a:sym typeface="+mn-lt"/>
              </a:rPr>
              <a:t>军委实行主席负责制</a:t>
            </a:r>
          </a:p>
        </p:txBody>
      </p:sp>
      <p:sp>
        <p:nvSpPr>
          <p:cNvPr id="12" name="矩形 11"/>
          <p:cNvSpPr/>
          <p:nvPr/>
        </p:nvSpPr>
        <p:spPr>
          <a:xfrm>
            <a:off x="1703303" y="4198489"/>
            <a:ext cx="9067562" cy="1615827"/>
          </a:xfrm>
          <a:prstGeom prst="rect">
            <a:avLst/>
          </a:prstGeom>
          <a:noFill/>
        </p:spPr>
        <p:txBody>
          <a:bodyPr wrap="square">
            <a:spAutoFit/>
          </a:bodyPr>
          <a:lstStyle/>
          <a:p>
            <a:pPr>
              <a:lnSpc>
                <a:spcPct val="150000"/>
              </a:lnSpc>
            </a:pPr>
            <a:r>
              <a:rPr lang="zh-CN" altLang="en-US" sz="2200" dirty="0">
                <a:solidFill>
                  <a:schemeClr val="bg1"/>
                </a:solidFill>
                <a:cs typeface="+mn-ea"/>
                <a:sym typeface="+mn-lt"/>
              </a:rPr>
              <a:t>对于保证党中央和中央军委牢牢掌握我军最高领导权和指挥权具有根本性、决定性作用。坚定维护核心，对我军来讲，最重要的是坚决维护和贯彻军委主席负责制。</a:t>
            </a:r>
            <a:endParaRPr lang="en-US" altLang="zh-CN" sz="2200" dirty="0">
              <a:solidFill>
                <a:schemeClr val="bg1"/>
              </a:solidFill>
              <a:cs typeface="+mn-ea"/>
              <a:sym typeface="+mn-lt"/>
            </a:endParaRPr>
          </a:p>
        </p:txBody>
      </p:sp>
      <p:sp>
        <p:nvSpPr>
          <p:cNvPr id="13" name="矩形 12"/>
          <p:cNvSpPr/>
          <p:nvPr/>
        </p:nvSpPr>
        <p:spPr>
          <a:xfrm>
            <a:off x="5177724" y="1568757"/>
            <a:ext cx="6229513" cy="369332"/>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cs typeface="+mn-ea"/>
                <a:sym typeface="+mn-lt"/>
              </a:rPr>
              <a:t>是</a:t>
            </a:r>
            <a:r>
              <a:rPr lang="zh-CN" altLang="en-US" dirty="0">
                <a:cs typeface="+mn-ea"/>
                <a:sym typeface="+mn-lt"/>
              </a:rPr>
              <a:t>宪法明确规定的</a:t>
            </a:r>
          </a:p>
        </p:txBody>
      </p:sp>
      <p:sp>
        <p:nvSpPr>
          <p:cNvPr id="14" name="矩形 13"/>
          <p:cNvSpPr/>
          <p:nvPr/>
        </p:nvSpPr>
        <p:spPr>
          <a:xfrm>
            <a:off x="5177724" y="2142763"/>
            <a:ext cx="6229513" cy="369332"/>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cs typeface="+mn-ea"/>
                <a:sym typeface="+mn-lt"/>
              </a:rPr>
              <a:t>是</a:t>
            </a:r>
            <a:r>
              <a:rPr lang="zh-CN" altLang="en-US" dirty="0">
                <a:cs typeface="+mn-ea"/>
                <a:sym typeface="+mn-lt"/>
              </a:rPr>
              <a:t>中国特色社会主义政治制度、军事制度的重要制度规定</a:t>
            </a:r>
          </a:p>
        </p:txBody>
      </p:sp>
      <p:sp>
        <p:nvSpPr>
          <p:cNvPr id="15" name="矩形 14"/>
          <p:cNvSpPr/>
          <p:nvPr/>
        </p:nvSpPr>
        <p:spPr>
          <a:xfrm>
            <a:off x="5177724" y="2734264"/>
            <a:ext cx="6229513" cy="923330"/>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cs typeface="+mn-ea"/>
                <a:sym typeface="+mn-lt"/>
              </a:rPr>
              <a:t>是</a:t>
            </a:r>
            <a:r>
              <a:rPr lang="zh-CN" altLang="en-US" dirty="0">
                <a:cs typeface="+mn-ea"/>
                <a:sym typeface="+mn-lt"/>
              </a:rPr>
              <a:t>坚持党对军队绝对领导的核心要求，对于保证党中央和中央军委牢牢掌握我军最高领导权和指挥权具有根本性、决定性作用</a:t>
            </a:r>
          </a:p>
        </p:txBody>
      </p:sp>
      <p:sp>
        <p:nvSpPr>
          <p:cNvPr id="16" name="矩形 15"/>
          <p:cNvSpPr/>
          <p:nvPr/>
        </p:nvSpPr>
        <p:spPr>
          <a:xfrm>
            <a:off x="4698226" y="1559627"/>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1</a:t>
            </a:r>
            <a:endParaRPr lang="zh-CN" altLang="en-US" sz="1920" b="1" dirty="0">
              <a:solidFill>
                <a:schemeClr val="bg1"/>
              </a:solidFill>
              <a:cs typeface="+mn-ea"/>
              <a:sym typeface="+mn-lt"/>
            </a:endParaRPr>
          </a:p>
        </p:txBody>
      </p:sp>
      <p:sp>
        <p:nvSpPr>
          <p:cNvPr id="17" name="矩形 16"/>
          <p:cNvSpPr/>
          <p:nvPr/>
        </p:nvSpPr>
        <p:spPr>
          <a:xfrm>
            <a:off x="4698226" y="2133634"/>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2</a:t>
            </a:r>
            <a:endParaRPr lang="zh-CN" altLang="en-US" sz="1920" b="1" dirty="0">
              <a:solidFill>
                <a:schemeClr val="bg1"/>
              </a:solidFill>
              <a:cs typeface="+mn-ea"/>
              <a:sym typeface="+mn-lt"/>
            </a:endParaRPr>
          </a:p>
        </p:txBody>
      </p:sp>
      <p:sp>
        <p:nvSpPr>
          <p:cNvPr id="18" name="矩形 17"/>
          <p:cNvSpPr/>
          <p:nvPr/>
        </p:nvSpPr>
        <p:spPr>
          <a:xfrm>
            <a:off x="4698226" y="2725135"/>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3</a:t>
            </a:r>
            <a:endParaRPr lang="zh-CN" altLang="en-US" sz="1920" b="1" dirty="0">
              <a:solidFill>
                <a:schemeClr val="bg1"/>
              </a:solidFill>
              <a:cs typeface="+mn-ea"/>
              <a:sym typeface="+mn-lt"/>
            </a:endParaRPr>
          </a:p>
        </p:txBody>
      </p:sp>
      <p:pic>
        <p:nvPicPr>
          <p:cNvPr id="19" name="图片 18"/>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1066932" y="1058501"/>
            <a:ext cx="2841997" cy="2520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1250"/>
                                        <p:tgtEl>
                                          <p:spTgt spid="1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bldLvl="0" animBg="1"/>
      <p:bldP spid="14" grpId="0" bldLvl="0" animBg="1"/>
      <p:bldP spid="15" grpId="0" bldLvl="0" animBg="1"/>
      <p:bldP spid="16" grpId="0" bldLvl="0" animBg="1"/>
      <p:bldP spid="17"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cstate="email"/>
          <a:stretch>
            <a:fillRect/>
          </a:stretch>
        </p:blipFill>
        <p:spPr>
          <a:xfrm>
            <a:off x="0" y="-516741"/>
            <a:ext cx="12192000" cy="10237978"/>
          </a:xfrm>
          <a:prstGeom prst="rect">
            <a:avLst/>
          </a:prstGeom>
        </p:spPr>
      </p:pic>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sp>
        <p:nvSpPr>
          <p:cNvPr id="10" name="文本框 9"/>
          <p:cNvSpPr txBox="1"/>
          <p:nvPr/>
        </p:nvSpPr>
        <p:spPr>
          <a:xfrm>
            <a:off x="2996077" y="1257363"/>
            <a:ext cx="6316153" cy="523220"/>
          </a:xfrm>
          <a:prstGeom prst="rect">
            <a:avLst/>
          </a:prstGeom>
          <a:noFill/>
        </p:spPr>
        <p:txBody>
          <a:bodyPr wrap="none" rtlCol="0">
            <a:spAutoFit/>
          </a:bodyPr>
          <a:lstStyle/>
          <a:p>
            <a:pPr algn="ctr"/>
            <a:r>
              <a:rPr lang="zh-CN" altLang="en-US" sz="2800" b="1" dirty="0">
                <a:solidFill>
                  <a:srgbClr val="C00000"/>
                </a:solidFill>
                <a:cs typeface="+mn-ea"/>
                <a:sym typeface="+mn-lt"/>
              </a:rPr>
              <a:t>坚定对习主席系列重要讲话的政治信仰</a:t>
            </a:r>
          </a:p>
        </p:txBody>
      </p:sp>
      <p:grpSp>
        <p:nvGrpSpPr>
          <p:cNvPr id="11" name="组合 10"/>
          <p:cNvGrpSpPr/>
          <p:nvPr/>
        </p:nvGrpSpPr>
        <p:grpSpPr>
          <a:xfrm>
            <a:off x="1323629" y="2319836"/>
            <a:ext cx="9801439" cy="728098"/>
            <a:chOff x="5015086" y="1866878"/>
            <a:chExt cx="9801439" cy="728098"/>
          </a:xfrm>
          <a:solidFill>
            <a:srgbClr val="C00000"/>
          </a:solidFill>
        </p:grpSpPr>
        <p:sp>
          <p:nvSpPr>
            <p:cNvPr id="12" name="矩形 11"/>
            <p:cNvSpPr/>
            <p:nvPr/>
          </p:nvSpPr>
          <p:spPr>
            <a:xfrm>
              <a:off x="5924732" y="1866878"/>
              <a:ext cx="8891793" cy="728098"/>
            </a:xfrm>
            <a:prstGeom prst="rect">
              <a:avLst/>
            </a:prstGeom>
            <a:grpFill/>
            <a:ln w="19050">
              <a:solidFill>
                <a:srgbClr val="C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cs typeface="+mn-ea"/>
                  <a:sym typeface="+mn-lt"/>
                </a:rPr>
                <a:t>就要</a:t>
              </a:r>
              <a:r>
                <a:rPr lang="zh-CN" altLang="en-US" sz="1600" dirty="0">
                  <a:solidFill>
                    <a:schemeClr val="bg1"/>
                  </a:solidFill>
                  <a:cs typeface="+mn-ea"/>
                  <a:sym typeface="+mn-lt"/>
                </a:rPr>
                <a:t>毫不动摇坚持和发展中国特色社会主义，坚定道路自信、理论自信、制度自信、文化自信；</a:t>
              </a:r>
            </a:p>
          </p:txBody>
        </p:sp>
        <p:grpSp>
          <p:nvGrpSpPr>
            <p:cNvPr id="13" name="组合 12"/>
            <p:cNvGrpSpPr/>
            <p:nvPr/>
          </p:nvGrpSpPr>
          <p:grpSpPr>
            <a:xfrm>
              <a:off x="5015086" y="1870844"/>
              <a:ext cx="719907" cy="720167"/>
              <a:chOff x="3635896" y="1446660"/>
              <a:chExt cx="540000" cy="540000"/>
            </a:xfrm>
            <a:grpFill/>
          </p:grpSpPr>
          <p:sp>
            <p:nvSpPr>
              <p:cNvPr id="14" name="矩形 13"/>
              <p:cNvSpPr/>
              <p:nvPr/>
            </p:nvSpPr>
            <p:spPr>
              <a:xfrm>
                <a:off x="3635896" y="1446660"/>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15" name="TextBox 45"/>
              <p:cNvSpPr txBox="1"/>
              <p:nvPr/>
            </p:nvSpPr>
            <p:spPr>
              <a:xfrm>
                <a:off x="3635896" y="1532036"/>
                <a:ext cx="540000" cy="369247"/>
              </a:xfrm>
              <a:prstGeom prst="rect">
                <a:avLst/>
              </a:prstGeom>
              <a:grpFill/>
              <a:ln>
                <a:solidFill>
                  <a:srgbClr val="C00000"/>
                </a:solidFill>
              </a:ln>
            </p:spPr>
            <p:txBody>
              <a:bodyPr wrap="square" rtlCol="0" anchor="ctr" anchorCtr="0">
                <a:spAutoFit/>
              </a:bodyPr>
              <a:lstStyle/>
              <a:p>
                <a:pPr algn="ctr"/>
                <a:r>
                  <a:rPr lang="en-US" altLang="zh-CN" sz="2600" dirty="0">
                    <a:solidFill>
                      <a:schemeClr val="bg1"/>
                    </a:solidFill>
                    <a:cs typeface="+mn-ea"/>
                    <a:sym typeface="+mn-lt"/>
                  </a:rPr>
                  <a:t>01</a:t>
                </a:r>
                <a:endParaRPr lang="zh-CN" altLang="en-US" sz="2600" dirty="0">
                  <a:solidFill>
                    <a:schemeClr val="bg1"/>
                  </a:solidFill>
                  <a:cs typeface="+mn-ea"/>
                  <a:sym typeface="+mn-lt"/>
                </a:endParaRPr>
              </a:p>
            </p:txBody>
          </p:sp>
        </p:grpSp>
      </p:grpSp>
      <p:grpSp>
        <p:nvGrpSpPr>
          <p:cNvPr id="16" name="组合 15"/>
          <p:cNvGrpSpPr/>
          <p:nvPr/>
        </p:nvGrpSpPr>
        <p:grpSpPr>
          <a:xfrm>
            <a:off x="1323629" y="3295196"/>
            <a:ext cx="9801439" cy="728098"/>
            <a:chOff x="5015086" y="1866878"/>
            <a:chExt cx="9801439" cy="728098"/>
          </a:xfrm>
          <a:solidFill>
            <a:srgbClr val="C00000"/>
          </a:solidFill>
        </p:grpSpPr>
        <p:sp>
          <p:nvSpPr>
            <p:cNvPr id="17" name="矩形 16"/>
            <p:cNvSpPr/>
            <p:nvPr/>
          </p:nvSpPr>
          <p:spPr>
            <a:xfrm>
              <a:off x="5924732" y="1866878"/>
              <a:ext cx="8891793" cy="728098"/>
            </a:xfrm>
            <a:prstGeom prst="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cs typeface="+mn-ea"/>
                  <a:sym typeface="+mn-lt"/>
                </a:rPr>
                <a:t>就要</a:t>
              </a:r>
              <a:r>
                <a:rPr lang="zh-CN" altLang="en-US" sz="1600" dirty="0">
                  <a:solidFill>
                    <a:schemeClr val="bg1"/>
                  </a:solidFill>
                  <a:cs typeface="+mn-ea"/>
                  <a:sym typeface="+mn-lt"/>
                </a:rPr>
                <a:t>从人类发展大潮流、世界变化大格局、中国发展大历史认识和把握党的理论和路线方针政策，按照习主席系列重要讲话规划的发展中国、富强中国一整套重大战略部署，不断开创党和国家事业发展新局面；</a:t>
              </a:r>
            </a:p>
          </p:txBody>
        </p:sp>
        <p:grpSp>
          <p:nvGrpSpPr>
            <p:cNvPr id="18" name="组合 17"/>
            <p:cNvGrpSpPr/>
            <p:nvPr/>
          </p:nvGrpSpPr>
          <p:grpSpPr>
            <a:xfrm>
              <a:off x="5015086" y="1870844"/>
              <a:ext cx="719907" cy="720167"/>
              <a:chOff x="3635896" y="1446660"/>
              <a:chExt cx="540000" cy="540000"/>
            </a:xfrm>
            <a:grpFill/>
          </p:grpSpPr>
          <p:sp>
            <p:nvSpPr>
              <p:cNvPr id="19" name="矩形 18"/>
              <p:cNvSpPr/>
              <p:nvPr/>
            </p:nvSpPr>
            <p:spPr>
              <a:xfrm>
                <a:off x="3635896" y="1446660"/>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0" name="TextBox 45"/>
              <p:cNvSpPr txBox="1"/>
              <p:nvPr/>
            </p:nvSpPr>
            <p:spPr>
              <a:xfrm>
                <a:off x="3635896" y="1532036"/>
                <a:ext cx="540000" cy="369247"/>
              </a:xfrm>
              <a:prstGeom prst="rect">
                <a:avLst/>
              </a:prstGeom>
              <a:grpFill/>
              <a:ln>
                <a:solidFill>
                  <a:srgbClr val="C00000"/>
                </a:solidFill>
              </a:ln>
            </p:spPr>
            <p:txBody>
              <a:bodyPr wrap="square" rtlCol="0" anchor="ctr" anchorCtr="0">
                <a:spAutoFit/>
              </a:bodyPr>
              <a:lstStyle/>
              <a:p>
                <a:pPr algn="ctr"/>
                <a:r>
                  <a:rPr lang="en-US" altLang="zh-CN" sz="2600" dirty="0">
                    <a:solidFill>
                      <a:schemeClr val="bg1"/>
                    </a:solidFill>
                    <a:cs typeface="+mn-ea"/>
                    <a:sym typeface="+mn-lt"/>
                  </a:rPr>
                  <a:t>02</a:t>
                </a:r>
                <a:endParaRPr lang="zh-CN" altLang="en-US" sz="2600" dirty="0">
                  <a:solidFill>
                    <a:schemeClr val="bg1"/>
                  </a:solidFill>
                  <a:cs typeface="+mn-ea"/>
                  <a:sym typeface="+mn-lt"/>
                </a:endParaRPr>
              </a:p>
            </p:txBody>
          </p:sp>
        </p:grpSp>
      </p:grpSp>
      <p:grpSp>
        <p:nvGrpSpPr>
          <p:cNvPr id="21" name="组合 20"/>
          <p:cNvGrpSpPr/>
          <p:nvPr/>
        </p:nvGrpSpPr>
        <p:grpSpPr>
          <a:xfrm>
            <a:off x="1323629" y="4255316"/>
            <a:ext cx="9801439" cy="728098"/>
            <a:chOff x="5015086" y="1866878"/>
            <a:chExt cx="9801439" cy="728098"/>
          </a:xfrm>
          <a:solidFill>
            <a:srgbClr val="C00000"/>
          </a:solidFill>
        </p:grpSpPr>
        <p:sp>
          <p:nvSpPr>
            <p:cNvPr id="22" name="矩形 21"/>
            <p:cNvSpPr/>
            <p:nvPr/>
          </p:nvSpPr>
          <p:spPr>
            <a:xfrm>
              <a:off x="5924732" y="1866878"/>
              <a:ext cx="8891793" cy="728098"/>
            </a:xfrm>
            <a:prstGeom prst="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cs typeface="+mn-ea"/>
                  <a:sym typeface="+mn-lt"/>
                </a:rPr>
                <a:t>就要</a:t>
              </a:r>
              <a:r>
                <a:rPr lang="zh-CN" altLang="en-US" sz="1600" dirty="0">
                  <a:solidFill>
                    <a:schemeClr val="bg1"/>
                  </a:solidFill>
                  <a:cs typeface="+mn-ea"/>
                  <a:sym typeface="+mn-lt"/>
                </a:rPr>
                <a:t>指导破解改革发展中的矛盾问题，增强工作的科学性预见性主动性；</a:t>
              </a:r>
            </a:p>
          </p:txBody>
        </p:sp>
        <p:grpSp>
          <p:nvGrpSpPr>
            <p:cNvPr id="23" name="组合 22"/>
            <p:cNvGrpSpPr/>
            <p:nvPr/>
          </p:nvGrpSpPr>
          <p:grpSpPr>
            <a:xfrm>
              <a:off x="5015086" y="1870844"/>
              <a:ext cx="719907" cy="720167"/>
              <a:chOff x="3635896" y="1446660"/>
              <a:chExt cx="540000" cy="540000"/>
            </a:xfrm>
            <a:grpFill/>
          </p:grpSpPr>
          <p:sp>
            <p:nvSpPr>
              <p:cNvPr id="24" name="矩形 23"/>
              <p:cNvSpPr/>
              <p:nvPr/>
            </p:nvSpPr>
            <p:spPr>
              <a:xfrm>
                <a:off x="3635896" y="1446660"/>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5" name="TextBox 45"/>
              <p:cNvSpPr txBox="1"/>
              <p:nvPr/>
            </p:nvSpPr>
            <p:spPr>
              <a:xfrm>
                <a:off x="3635896" y="1532036"/>
                <a:ext cx="540000" cy="369247"/>
              </a:xfrm>
              <a:prstGeom prst="rect">
                <a:avLst/>
              </a:prstGeom>
              <a:grpFill/>
              <a:ln>
                <a:solidFill>
                  <a:srgbClr val="C00000"/>
                </a:solidFill>
              </a:ln>
            </p:spPr>
            <p:txBody>
              <a:bodyPr wrap="square" rtlCol="0" anchor="ctr" anchorCtr="0">
                <a:spAutoFit/>
              </a:bodyPr>
              <a:lstStyle/>
              <a:p>
                <a:pPr algn="ctr"/>
                <a:r>
                  <a:rPr lang="en-US" altLang="zh-CN" sz="2600" dirty="0">
                    <a:solidFill>
                      <a:schemeClr val="bg1"/>
                    </a:solidFill>
                    <a:cs typeface="+mn-ea"/>
                    <a:sym typeface="+mn-lt"/>
                  </a:rPr>
                  <a:t>03</a:t>
                </a:r>
                <a:endParaRPr lang="zh-CN" altLang="en-US" sz="2600" dirty="0">
                  <a:solidFill>
                    <a:schemeClr val="bg1"/>
                  </a:solidFill>
                  <a:cs typeface="+mn-ea"/>
                  <a:sym typeface="+mn-lt"/>
                </a:endParaRPr>
              </a:p>
            </p:txBody>
          </p:sp>
        </p:grpSp>
      </p:grpSp>
      <p:grpSp>
        <p:nvGrpSpPr>
          <p:cNvPr id="26" name="组合 25"/>
          <p:cNvGrpSpPr/>
          <p:nvPr/>
        </p:nvGrpSpPr>
        <p:grpSpPr>
          <a:xfrm>
            <a:off x="1323629" y="5215436"/>
            <a:ext cx="9801439" cy="728098"/>
            <a:chOff x="5015086" y="1866878"/>
            <a:chExt cx="9801439" cy="728098"/>
          </a:xfrm>
          <a:solidFill>
            <a:srgbClr val="C00000"/>
          </a:solidFill>
        </p:grpSpPr>
        <p:sp>
          <p:nvSpPr>
            <p:cNvPr id="27" name="矩形 26"/>
            <p:cNvSpPr/>
            <p:nvPr/>
          </p:nvSpPr>
          <p:spPr>
            <a:xfrm>
              <a:off x="5924732" y="1866878"/>
              <a:ext cx="8891793" cy="728098"/>
            </a:xfrm>
            <a:prstGeom prst="rect">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b="1" dirty="0">
                  <a:solidFill>
                    <a:schemeClr val="bg1"/>
                  </a:solidFill>
                  <a:cs typeface="+mn-ea"/>
                  <a:sym typeface="+mn-lt"/>
                </a:rPr>
                <a:t>就要</a:t>
              </a:r>
              <a:r>
                <a:rPr lang="zh-CN" altLang="en-US" sz="1600" dirty="0">
                  <a:solidFill>
                    <a:schemeClr val="bg1"/>
                  </a:solidFill>
                  <a:cs typeface="+mn-ea"/>
                  <a:sym typeface="+mn-lt"/>
                </a:rPr>
                <a:t>固本培元、补钙壮骨，自觉做共产主义远大理想和中国特色社会主义共同理想的坚定信仰者、忠实实践者。</a:t>
              </a:r>
            </a:p>
          </p:txBody>
        </p:sp>
        <p:grpSp>
          <p:nvGrpSpPr>
            <p:cNvPr id="28" name="组合 27"/>
            <p:cNvGrpSpPr/>
            <p:nvPr/>
          </p:nvGrpSpPr>
          <p:grpSpPr>
            <a:xfrm>
              <a:off x="5015086" y="1870844"/>
              <a:ext cx="719907" cy="720167"/>
              <a:chOff x="3635896" y="1446660"/>
              <a:chExt cx="540000" cy="540000"/>
            </a:xfrm>
            <a:grpFill/>
          </p:grpSpPr>
          <p:sp>
            <p:nvSpPr>
              <p:cNvPr id="29" name="矩形 28"/>
              <p:cNvSpPr/>
              <p:nvPr/>
            </p:nvSpPr>
            <p:spPr>
              <a:xfrm>
                <a:off x="3635896" y="1446660"/>
                <a:ext cx="540000" cy="540000"/>
              </a:xfrm>
              <a:prstGeom prst="rect">
                <a:avLst/>
              </a:prstGeom>
              <a:gr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30" name="TextBox 45"/>
              <p:cNvSpPr txBox="1"/>
              <p:nvPr/>
            </p:nvSpPr>
            <p:spPr>
              <a:xfrm>
                <a:off x="3635896" y="1532036"/>
                <a:ext cx="540000" cy="369247"/>
              </a:xfrm>
              <a:prstGeom prst="rect">
                <a:avLst/>
              </a:prstGeom>
              <a:grpFill/>
              <a:ln>
                <a:solidFill>
                  <a:srgbClr val="C00000"/>
                </a:solidFill>
              </a:ln>
            </p:spPr>
            <p:txBody>
              <a:bodyPr wrap="square" rtlCol="0" anchor="ctr" anchorCtr="0">
                <a:spAutoFit/>
              </a:bodyPr>
              <a:lstStyle/>
              <a:p>
                <a:pPr algn="ctr"/>
                <a:r>
                  <a:rPr lang="en-US" altLang="zh-CN" sz="2600" dirty="0">
                    <a:solidFill>
                      <a:schemeClr val="bg1"/>
                    </a:solidFill>
                    <a:cs typeface="+mn-ea"/>
                    <a:sym typeface="+mn-lt"/>
                  </a:rPr>
                  <a:t>04</a:t>
                </a:r>
                <a:endParaRPr lang="zh-CN" altLang="en-US" sz="2600"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0" name="矩形 9"/>
          <p:cNvSpPr>
            <a:spLocks noChangeArrowheads="1"/>
          </p:cNvSpPr>
          <p:nvPr/>
        </p:nvSpPr>
        <p:spPr bwMode="auto">
          <a:xfrm>
            <a:off x="6021842" y="1862218"/>
            <a:ext cx="5941404"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b="1" dirty="0">
                <a:latin typeface="+mn-lt"/>
                <a:ea typeface="+mn-ea"/>
                <a:cs typeface="+mn-ea"/>
                <a:sym typeface="+mn-lt"/>
              </a:rPr>
              <a:t>就要</a:t>
            </a:r>
            <a:r>
              <a:rPr lang="zh-CN" altLang="en-US" dirty="0">
                <a:latin typeface="+mn-lt"/>
                <a:ea typeface="+mn-ea"/>
                <a:cs typeface="+mn-ea"/>
                <a:sym typeface="+mn-lt"/>
              </a:rPr>
              <a:t>深化思想认识，准确把握军委主席负责制的政治要求和制度规定，切实作为铁规铁律来执行；</a:t>
            </a:r>
            <a:endParaRPr lang="zh-CN" altLang="en-US" b="1" dirty="0">
              <a:latin typeface="+mn-lt"/>
              <a:ea typeface="+mn-ea"/>
              <a:cs typeface="+mn-ea"/>
              <a:sym typeface="+mn-lt"/>
            </a:endParaRPr>
          </a:p>
        </p:txBody>
      </p:sp>
      <p:sp>
        <p:nvSpPr>
          <p:cNvPr id="11" name="矩形 10"/>
          <p:cNvSpPr/>
          <p:nvPr/>
        </p:nvSpPr>
        <p:spPr>
          <a:xfrm>
            <a:off x="5511159" y="1995903"/>
            <a:ext cx="396386" cy="556617"/>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cs typeface="+mn-ea"/>
                <a:sym typeface="+mn-lt"/>
              </a:rPr>
              <a:t>1</a:t>
            </a:r>
          </a:p>
        </p:txBody>
      </p:sp>
      <p:sp>
        <p:nvSpPr>
          <p:cNvPr id="12" name="矩形 11"/>
          <p:cNvSpPr>
            <a:spLocks noChangeArrowheads="1"/>
          </p:cNvSpPr>
          <p:nvPr/>
        </p:nvSpPr>
        <p:spPr bwMode="auto">
          <a:xfrm>
            <a:off x="6021842" y="3276604"/>
            <a:ext cx="5941404"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b="1" dirty="0">
                <a:latin typeface="+mn-lt"/>
                <a:ea typeface="+mn-ea"/>
                <a:cs typeface="+mn-ea"/>
                <a:sym typeface="+mn-lt"/>
              </a:rPr>
              <a:t>就要</a:t>
            </a:r>
            <a:r>
              <a:rPr lang="zh-CN" altLang="en-US" dirty="0">
                <a:latin typeface="+mn-lt"/>
                <a:ea typeface="+mn-ea"/>
                <a:cs typeface="+mn-ea"/>
                <a:sym typeface="+mn-lt"/>
              </a:rPr>
              <a:t>立起更高标准，做到绝对忠诚、绝对纯洁、绝对可靠，把严与实的要求贯穿始终，特别是要提高贯彻请示报告工作机制、督促检查工作机制、信息服务工作机制质量；</a:t>
            </a:r>
            <a:endParaRPr lang="zh-CN" altLang="en-US" b="1" dirty="0">
              <a:latin typeface="+mn-lt"/>
              <a:ea typeface="+mn-ea"/>
              <a:cs typeface="+mn-ea"/>
              <a:sym typeface="+mn-lt"/>
            </a:endParaRPr>
          </a:p>
        </p:txBody>
      </p:sp>
      <p:sp>
        <p:nvSpPr>
          <p:cNvPr id="13" name="矩形 12"/>
          <p:cNvSpPr/>
          <p:nvPr/>
        </p:nvSpPr>
        <p:spPr>
          <a:xfrm>
            <a:off x="5511159" y="3458598"/>
            <a:ext cx="396386" cy="556617"/>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cs typeface="+mn-ea"/>
                <a:sym typeface="+mn-lt"/>
              </a:rPr>
              <a:t>2</a:t>
            </a:r>
          </a:p>
        </p:txBody>
      </p:sp>
      <p:sp>
        <p:nvSpPr>
          <p:cNvPr id="14" name="矩形 13"/>
          <p:cNvSpPr>
            <a:spLocks noChangeArrowheads="1"/>
          </p:cNvSpPr>
          <p:nvPr/>
        </p:nvSpPr>
        <p:spPr bwMode="auto">
          <a:xfrm>
            <a:off x="6036799" y="4902410"/>
            <a:ext cx="5941404"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b="1" dirty="0">
                <a:latin typeface="+mn-lt"/>
                <a:ea typeface="+mn-ea"/>
                <a:cs typeface="+mn-ea"/>
                <a:sym typeface="+mn-lt"/>
              </a:rPr>
              <a:t>就要</a:t>
            </a:r>
            <a:r>
              <a:rPr lang="zh-CN" altLang="en-US" dirty="0">
                <a:latin typeface="+mn-lt"/>
                <a:ea typeface="+mn-ea"/>
                <a:cs typeface="+mn-ea"/>
                <a:sym typeface="+mn-lt"/>
              </a:rPr>
              <a:t>落到具体实践，做到一切重大事项由习主席决定、一切工作对习主席负责、一切行动听习主席指挥。</a:t>
            </a:r>
            <a:endParaRPr lang="zh-CN" altLang="en-US" b="1" dirty="0">
              <a:latin typeface="+mn-lt"/>
              <a:ea typeface="+mn-ea"/>
              <a:cs typeface="+mn-ea"/>
              <a:sym typeface="+mn-lt"/>
            </a:endParaRPr>
          </a:p>
        </p:txBody>
      </p:sp>
      <p:sp>
        <p:nvSpPr>
          <p:cNvPr id="15" name="矩形 14"/>
          <p:cNvSpPr/>
          <p:nvPr/>
        </p:nvSpPr>
        <p:spPr>
          <a:xfrm>
            <a:off x="5526116" y="5052799"/>
            <a:ext cx="396386" cy="556617"/>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cs typeface="+mn-ea"/>
                <a:sym typeface="+mn-lt"/>
              </a:rPr>
              <a:t>3</a:t>
            </a:r>
          </a:p>
        </p:txBody>
      </p:sp>
      <p:sp>
        <p:nvSpPr>
          <p:cNvPr id="16" name="任意多边形 11"/>
          <p:cNvSpPr/>
          <p:nvPr/>
        </p:nvSpPr>
        <p:spPr>
          <a:xfrm>
            <a:off x="457899" y="1736780"/>
            <a:ext cx="4804525" cy="786884"/>
          </a:xfrm>
          <a:custGeom>
            <a:avLst/>
            <a:gdLst>
              <a:gd name="connsiteX0" fmla="*/ 0 w 4004189"/>
              <a:gd name="connsiteY0" fmla="*/ 0 h 429019"/>
              <a:gd name="connsiteX1" fmla="*/ 2297826 w 4004189"/>
              <a:gd name="connsiteY1" fmla="*/ 0 h 429019"/>
              <a:gd name="connsiteX2" fmla="*/ 2558357 w 4004189"/>
              <a:gd name="connsiteY2" fmla="*/ 0 h 429019"/>
              <a:gd name="connsiteX3" fmla="*/ 3875263 w 4004189"/>
              <a:gd name="connsiteY3" fmla="*/ 0 h 429019"/>
              <a:gd name="connsiteX4" fmla="*/ 4004189 w 4004189"/>
              <a:gd name="connsiteY4" fmla="*/ 214509 h 429019"/>
              <a:gd name="connsiteX5" fmla="*/ 3875261 w 4004189"/>
              <a:gd name="connsiteY5" fmla="*/ 429019 h 429019"/>
              <a:gd name="connsiteX6" fmla="*/ 2297826 w 4004189"/>
              <a:gd name="connsiteY6" fmla="*/ 429019 h 429019"/>
              <a:gd name="connsiteX7" fmla="*/ 2297826 w 4004189"/>
              <a:gd name="connsiteY7" fmla="*/ 429018 h 429019"/>
              <a:gd name="connsiteX8" fmla="*/ 0 w 4004189"/>
              <a:gd name="connsiteY8" fmla="*/ 429018 h 4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4189" h="429019">
                <a:moveTo>
                  <a:pt x="0" y="0"/>
                </a:moveTo>
                <a:lnTo>
                  <a:pt x="2297826" y="0"/>
                </a:lnTo>
                <a:lnTo>
                  <a:pt x="2558357" y="0"/>
                </a:lnTo>
                <a:lnTo>
                  <a:pt x="3875263" y="0"/>
                </a:lnTo>
                <a:lnTo>
                  <a:pt x="4004189" y="214509"/>
                </a:lnTo>
                <a:lnTo>
                  <a:pt x="3875261" y="429019"/>
                </a:lnTo>
                <a:lnTo>
                  <a:pt x="2297826" y="429019"/>
                </a:lnTo>
                <a:lnTo>
                  <a:pt x="2297826" y="429018"/>
                </a:lnTo>
                <a:lnTo>
                  <a:pt x="0" y="429018"/>
                </a:lnTo>
                <a:close/>
              </a:path>
            </a:pathLst>
          </a:custGeom>
          <a:noFill/>
          <a:ln w="635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b="1" dirty="0">
                <a:solidFill>
                  <a:schemeClr val="tx1"/>
                </a:solidFill>
                <a:cs typeface="+mn-ea"/>
                <a:sym typeface="+mn-lt"/>
              </a:rPr>
              <a:t>主席</a:t>
            </a:r>
            <a:r>
              <a:rPr lang="zh-CN" altLang="en-US" sz="3200" b="1" dirty="0">
                <a:solidFill>
                  <a:schemeClr val="tx1"/>
                </a:solidFill>
                <a:cs typeface="+mn-ea"/>
                <a:sym typeface="+mn-lt"/>
              </a:rPr>
              <a:t>负责制</a:t>
            </a:r>
          </a:p>
        </p:txBody>
      </p:sp>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9" y="2145968"/>
            <a:ext cx="5756570" cy="4319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12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25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p:bldP spid="13" grpId="0" bldLvl="0" animBg="1"/>
      <p:bldP spid="14" grpId="0"/>
      <p:bldP spid="15"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0" name="矩形: 圆角 12"/>
          <p:cNvSpPr/>
          <p:nvPr/>
        </p:nvSpPr>
        <p:spPr>
          <a:xfrm>
            <a:off x="5257822" y="2115204"/>
            <a:ext cx="5943444" cy="622856"/>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1" name="文本框 13"/>
          <p:cNvSpPr txBox="1"/>
          <p:nvPr/>
        </p:nvSpPr>
        <p:spPr>
          <a:xfrm>
            <a:off x="5486416" y="2199306"/>
            <a:ext cx="5575565" cy="430887"/>
          </a:xfrm>
          <a:prstGeom prst="rect">
            <a:avLst/>
          </a:prstGeom>
          <a:noFill/>
        </p:spPr>
        <p:txBody>
          <a:bodyPr wrap="none" rtlCol="0">
            <a:spAutoFit/>
          </a:bodyPr>
          <a:lstStyle/>
          <a:p>
            <a:r>
              <a:rPr lang="zh-CN" altLang="en-US" sz="2200" b="1" dirty="0">
                <a:solidFill>
                  <a:schemeClr val="bg1"/>
                </a:solidFill>
                <a:cs typeface="+mn-ea"/>
                <a:sym typeface="+mn-lt"/>
              </a:rPr>
              <a:t>确保纲领路线贯彻执行，确保政令军令畅通</a:t>
            </a:r>
          </a:p>
        </p:txBody>
      </p:sp>
      <p:grpSp>
        <p:nvGrpSpPr>
          <p:cNvPr id="12" name="组合 11"/>
          <p:cNvGrpSpPr/>
          <p:nvPr/>
        </p:nvGrpSpPr>
        <p:grpSpPr>
          <a:xfrm>
            <a:off x="5257822" y="3076100"/>
            <a:ext cx="6629226" cy="1338828"/>
            <a:chOff x="4079099" y="1728087"/>
            <a:chExt cx="6629226" cy="1338828"/>
          </a:xfrm>
        </p:grpSpPr>
        <p:sp>
          <p:nvSpPr>
            <p:cNvPr id="13" name="矩形 12"/>
            <p:cNvSpPr/>
            <p:nvPr/>
          </p:nvSpPr>
          <p:spPr>
            <a:xfrm>
              <a:off x="4782537" y="1728087"/>
              <a:ext cx="5925788" cy="1338828"/>
            </a:xfrm>
            <a:prstGeom prst="rect">
              <a:avLst/>
            </a:prstGeom>
            <a:noFill/>
          </p:spPr>
          <p:txBody>
            <a:bodyPr wrap="square">
              <a:spAutoFit/>
            </a:bodyPr>
            <a:lstStyle/>
            <a:p>
              <a:pPr>
                <a:lnSpc>
                  <a:spcPct val="150000"/>
                </a:lnSpc>
              </a:pPr>
              <a:r>
                <a:rPr lang="zh-CN" altLang="en-US" dirty="0">
                  <a:cs typeface="+mn-ea"/>
                  <a:sym typeface="+mn-lt"/>
                </a:rPr>
                <a:t>党中央、中央军委和习主席的决策部署，同党和国家前途命运密切相关，同强国强军伟大事业密切相关，把这些决策部署落到实处，是坚定维护核心最直接最具体的体现。</a:t>
              </a:r>
            </a:p>
          </p:txBody>
        </p:sp>
        <p:sp>
          <p:nvSpPr>
            <p:cNvPr id="14" name="矩形 13"/>
            <p:cNvSpPr/>
            <p:nvPr/>
          </p:nvSpPr>
          <p:spPr>
            <a:xfrm>
              <a:off x="4079099" y="1880483"/>
              <a:ext cx="396386" cy="556617"/>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tx1"/>
                  </a:solidFill>
                  <a:cs typeface="+mn-ea"/>
                  <a:sym typeface="+mn-lt"/>
                </a:rPr>
                <a:t>1</a:t>
              </a:r>
            </a:p>
          </p:txBody>
        </p:sp>
      </p:grpSp>
      <p:grpSp>
        <p:nvGrpSpPr>
          <p:cNvPr id="15" name="组合 14"/>
          <p:cNvGrpSpPr/>
          <p:nvPr/>
        </p:nvGrpSpPr>
        <p:grpSpPr>
          <a:xfrm>
            <a:off x="5257822" y="4523862"/>
            <a:ext cx="6629226" cy="1754326"/>
            <a:chOff x="4079099" y="1860238"/>
            <a:chExt cx="6629226" cy="1754326"/>
          </a:xfrm>
        </p:grpSpPr>
        <p:sp>
          <p:nvSpPr>
            <p:cNvPr id="16" name="矩形 15"/>
            <p:cNvSpPr/>
            <p:nvPr/>
          </p:nvSpPr>
          <p:spPr>
            <a:xfrm>
              <a:off x="4782537" y="1860238"/>
              <a:ext cx="5925788" cy="1754326"/>
            </a:xfrm>
            <a:prstGeom prst="rect">
              <a:avLst/>
            </a:prstGeom>
            <a:noFill/>
          </p:spPr>
          <p:txBody>
            <a:bodyPr wrap="square">
              <a:spAutoFit/>
            </a:bodyPr>
            <a:lstStyle/>
            <a:p>
              <a:pPr>
                <a:lnSpc>
                  <a:spcPct val="150000"/>
                </a:lnSpc>
              </a:pPr>
              <a:r>
                <a:rPr lang="zh-CN" altLang="en-US" dirty="0">
                  <a:cs typeface="+mn-ea"/>
                  <a:sym typeface="+mn-lt"/>
                </a:rPr>
                <a:t>必须经常主动坚决向党中央和习主席看齐，坚决执行习主席和军委决策部署，时刻在党和国家工作大局下思考和行动，自觉讲大局讲服从，强化贯彻力执行力，确保政令军令畅通</a:t>
              </a:r>
            </a:p>
          </p:txBody>
        </p:sp>
        <p:sp>
          <p:nvSpPr>
            <p:cNvPr id="17" name="矩形 16"/>
            <p:cNvSpPr/>
            <p:nvPr/>
          </p:nvSpPr>
          <p:spPr>
            <a:xfrm>
              <a:off x="4079099" y="2012634"/>
              <a:ext cx="396386" cy="556617"/>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tx1"/>
                  </a:solidFill>
                  <a:cs typeface="+mn-ea"/>
                  <a:sym typeface="+mn-lt"/>
                </a:rPr>
                <a:t>2</a:t>
              </a:r>
            </a:p>
          </p:txBody>
        </p:sp>
      </p:grpSp>
      <p:pic>
        <p:nvPicPr>
          <p:cNvPr id="18" name="图片 17"/>
          <p:cNvPicPr>
            <a:picLocks noChangeAspect="1"/>
          </p:cNvPicPr>
          <p:nvPr/>
        </p:nvPicPr>
        <p:blipFill>
          <a:blip r:embed="rId6" cstate="email"/>
          <a:stretch>
            <a:fillRect/>
          </a:stretch>
        </p:blipFill>
        <p:spPr>
          <a:xfrm>
            <a:off x="-802192" y="1811407"/>
            <a:ext cx="5607697" cy="5609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6"/>
          <p:cNvSpPr txBox="1"/>
          <p:nvPr/>
        </p:nvSpPr>
        <p:spPr>
          <a:xfrm>
            <a:off x="791282" y="4078667"/>
            <a:ext cx="4910309" cy="1259205"/>
          </a:xfrm>
          <a:prstGeom prst="rect">
            <a:avLst/>
          </a:prstGeom>
          <a:noFill/>
        </p:spPr>
        <p:txBody>
          <a:bodyPr wrap="square" lIns="121890" tIns="60945" rIns="121890" bIns="60945" rtlCol="0">
            <a:spAutoFit/>
          </a:bodyPr>
          <a:lstStyle/>
          <a:p>
            <a:pPr algn="ctr">
              <a:lnSpc>
                <a:spcPct val="100000"/>
              </a:lnSpc>
            </a:pPr>
            <a:r>
              <a:rPr lang="zh-CN" altLang="en-US" sz="3700" b="1" dirty="0">
                <a:solidFill>
                  <a:srgbClr val="C00000"/>
                </a:solidFill>
                <a:cs typeface="+mn-ea"/>
                <a:sym typeface="+mn-lt"/>
              </a:rPr>
              <a:t>锻造维护核心对党忠诚的坚定信念</a:t>
            </a:r>
          </a:p>
        </p:txBody>
      </p:sp>
      <p:pic>
        <p:nvPicPr>
          <p:cNvPr id="3" name="图片 2" descr="E:\素材\国庆\dc50197a98b1e7bed5831cd65b7a1d21.pngdc50197a98b1e7bed5831cd65b7a1d21"/>
          <p:cNvPicPr>
            <a:picLocks noChangeAspect="1"/>
          </p:cNvPicPr>
          <p:nvPr/>
        </p:nvPicPr>
        <p:blipFill>
          <a:blip r:embed="rId4" cstate="email"/>
          <a:srcRect/>
          <a:stretch>
            <a:fillRect/>
          </a:stretch>
        </p:blipFill>
        <p:spPr>
          <a:xfrm>
            <a:off x="28193" y="717793"/>
            <a:ext cx="6436489" cy="3167187"/>
          </a:xfrm>
          <a:prstGeom prst="rect">
            <a:avLst/>
          </a:prstGeom>
        </p:spPr>
      </p:pic>
      <p:sp>
        <p:nvSpPr>
          <p:cNvPr id="4" name="文本框 6"/>
          <p:cNvSpPr txBox="1"/>
          <p:nvPr/>
        </p:nvSpPr>
        <p:spPr>
          <a:xfrm>
            <a:off x="1977656" y="1904221"/>
            <a:ext cx="2000141" cy="582954"/>
          </a:xfrm>
          <a:prstGeom prst="rect">
            <a:avLst/>
          </a:prstGeom>
          <a:noFill/>
        </p:spPr>
        <p:txBody>
          <a:bodyPr wrap="square" lIns="28676" tIns="14338" rIns="28676" bIns="14338" rtlCol="0">
            <a:spAutoFit/>
          </a:bodyPr>
          <a:lstStyle/>
          <a:p>
            <a:pPr algn="ctr"/>
            <a:r>
              <a:rPr lang="zh-CN" altLang="en-US" sz="3600" b="1" dirty="0">
                <a:effectLst>
                  <a:outerShdw blurRad="38100" dist="38100" dir="2700000" algn="tl">
                    <a:srgbClr val="000000">
                      <a:alpha val="43137"/>
                    </a:srgbClr>
                  </a:outerShdw>
                </a:effectLst>
                <a:cs typeface="+mn-ea"/>
                <a:sym typeface="+mn-lt"/>
              </a:rPr>
              <a:t>第三部分</a:t>
            </a:r>
          </a:p>
        </p:txBody>
      </p:sp>
      <p:sp>
        <p:nvSpPr>
          <p:cNvPr id="5" name="文本框 4"/>
          <p:cNvSpPr txBox="1"/>
          <p:nvPr/>
        </p:nvSpPr>
        <p:spPr>
          <a:xfrm>
            <a:off x="7985052" y="231979"/>
            <a:ext cx="4977645" cy="307777"/>
          </a:xfrm>
          <a:prstGeom prst="rect">
            <a:avLst/>
          </a:prstGeom>
          <a:noFill/>
        </p:spPr>
        <p:txBody>
          <a:bodyPr wrap="none" rtlCol="0">
            <a:spAutoFit/>
          </a:bodyPr>
          <a:lstStyle/>
          <a:p>
            <a:r>
              <a:rPr lang="zh-CN" altLang="en-US" sz="1400" dirty="0">
                <a:cs typeface="+mn-ea"/>
                <a:sym typeface="+mn-lt"/>
              </a:rPr>
              <a:t>崇        尚        英        雄       </a:t>
            </a:r>
            <a:r>
              <a:rPr lang="en-US" altLang="zh-CN" sz="1400" dirty="0">
                <a:cs typeface="+mn-ea"/>
                <a:sym typeface="+mn-lt"/>
              </a:rPr>
              <a:t>/       </a:t>
            </a:r>
            <a:r>
              <a:rPr lang="zh-CN" altLang="en-US" sz="1400" dirty="0">
                <a:cs typeface="+mn-ea"/>
                <a:sym typeface="+mn-lt"/>
              </a:rPr>
              <a:t>精        忠        报        国</a:t>
            </a:r>
          </a:p>
        </p:txBody>
      </p:sp>
      <p:cxnSp>
        <p:nvCxnSpPr>
          <p:cNvPr id="6" name="直接连接符 5"/>
          <p:cNvCxnSpPr/>
          <p:nvPr/>
        </p:nvCxnSpPr>
        <p:spPr>
          <a:xfrm>
            <a:off x="7176977" y="375234"/>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cstate="email"/>
          <a:stretch>
            <a:fillRect/>
          </a:stretch>
        </p:blipFill>
        <p:spPr>
          <a:xfrm>
            <a:off x="4759083" y="-852870"/>
            <a:ext cx="3225969" cy="2418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srcRect/>
          <a:stretch>
            <a:fillRect/>
          </a:stretch>
        </p:blipFill>
        <p:spPr>
          <a:xfrm>
            <a:off x="3260663" y="0"/>
            <a:ext cx="5751954" cy="3020060"/>
          </a:xfrm>
          <a:prstGeom prst="rect">
            <a:avLst/>
          </a:prstGeom>
        </p:spPr>
      </p:pic>
      <p:sp>
        <p:nvSpPr>
          <p:cNvPr id="3" name="文本框 2"/>
          <p:cNvSpPr txBox="1"/>
          <p:nvPr/>
        </p:nvSpPr>
        <p:spPr>
          <a:xfrm>
            <a:off x="1750374" y="2536801"/>
            <a:ext cx="8723663" cy="3000821"/>
          </a:xfrm>
          <a:prstGeom prst="rect">
            <a:avLst/>
          </a:prstGeom>
          <a:noFill/>
        </p:spPr>
        <p:txBody>
          <a:bodyPr wrap="square" rtlCol="0">
            <a:spAutoFit/>
          </a:bodyPr>
          <a:lstStyle/>
          <a:p>
            <a:pPr algn="just">
              <a:lnSpc>
                <a:spcPct val="150000"/>
              </a:lnSpc>
            </a:pPr>
            <a:r>
              <a:rPr lang="zh-CN" altLang="en-US" dirty="0">
                <a:cs typeface="+mn-ea"/>
                <a:sym typeface="+mn-lt"/>
              </a:rPr>
              <a:t>党的十八届六中全会正式确立习近平同志为党中央的核心、全党的核心，</a:t>
            </a:r>
            <a:r>
              <a:rPr lang="zh-CN" altLang="en-US" b="1" dirty="0">
                <a:solidFill>
                  <a:srgbClr val="C00000"/>
                </a:solidFill>
                <a:cs typeface="+mn-ea"/>
                <a:sym typeface="+mn-lt"/>
              </a:rPr>
              <a:t>是关系党和人民根本利益的大事，是关系党中央权威、关系全党团结和集中统一的大事，是关系党和国家事业长远发展的大事</a:t>
            </a:r>
            <a:r>
              <a:rPr lang="zh-CN" altLang="en-US" b="1" dirty="0">
                <a:cs typeface="+mn-ea"/>
                <a:sym typeface="+mn-lt"/>
              </a:rPr>
              <a:t>。</a:t>
            </a:r>
            <a:r>
              <a:rPr lang="zh-CN" altLang="en-US" dirty="0">
                <a:cs typeface="+mn-ea"/>
                <a:sym typeface="+mn-lt"/>
              </a:rPr>
              <a:t>坚决维护以习近平同志为核心的党中央权威、保证全党令行禁止，是党、国家和军队前途命运所系，是人民群众福祉所在。全军要进一步增强“四个意识”，坚定不移把维护党中央权威，维护习近平总书记作为党中央的核心、全党的核心落实到行动中去，落实到推进军队建设改革和军事斗争准备中去，</a:t>
            </a:r>
            <a:r>
              <a:rPr lang="zh-CN" altLang="en-US" b="1" dirty="0">
                <a:solidFill>
                  <a:srgbClr val="C00000"/>
                </a:solidFill>
                <a:cs typeface="+mn-ea"/>
                <a:sym typeface="+mn-lt"/>
              </a:rPr>
              <a:t>始终不渝坚持党对军队绝对领导，朝着实现强军目标、建设世界一流军队开拓奋进。</a:t>
            </a:r>
          </a:p>
        </p:txBody>
      </p:sp>
      <p:sp>
        <p:nvSpPr>
          <p:cNvPr id="5" name="Text Placeholder 4"/>
          <p:cNvSpPr txBox="1"/>
          <p:nvPr/>
        </p:nvSpPr>
        <p:spPr>
          <a:xfrm>
            <a:off x="3548641" y="948841"/>
            <a:ext cx="3475199" cy="112237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0000"/>
              </a:lnSpc>
              <a:buNone/>
            </a:pPr>
            <a:r>
              <a:rPr lang="zh-CN" altLang="en-US" sz="4400" dirty="0">
                <a:solidFill>
                  <a:srgbClr val="C00000"/>
                </a:solidFill>
                <a:cs typeface="+mn-ea"/>
                <a:sym typeface="+mn-lt"/>
              </a:rPr>
              <a:t>前言</a:t>
            </a:r>
          </a:p>
          <a:p>
            <a:pPr marL="0" indent="0">
              <a:lnSpc>
                <a:spcPct val="60000"/>
              </a:lnSpc>
              <a:buNone/>
            </a:pPr>
            <a:r>
              <a:rPr lang="en-US" altLang="zh-CN" sz="4000" dirty="0">
                <a:solidFill>
                  <a:srgbClr val="C00000"/>
                </a:solidFill>
                <a:cs typeface="+mn-ea"/>
                <a:sym typeface="+mn-lt"/>
              </a:rPr>
              <a:t>   PREFACE</a:t>
            </a:r>
          </a:p>
        </p:txBody>
      </p:sp>
      <p:sp>
        <p:nvSpPr>
          <p:cNvPr id="6" name="圆角矩形 6"/>
          <p:cNvSpPr/>
          <p:nvPr/>
        </p:nvSpPr>
        <p:spPr>
          <a:xfrm>
            <a:off x="1379855" y="2367280"/>
            <a:ext cx="9354820" cy="3317240"/>
          </a:xfrm>
          <a:prstGeom prst="roundRect">
            <a:avLst/>
          </a:prstGeom>
          <a:no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9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5" cstate="email"/>
          <a:stretch>
            <a:fillRect/>
          </a:stretch>
        </p:blipFill>
        <p:spPr>
          <a:xfrm>
            <a:off x="0" y="376"/>
            <a:ext cx="12192000" cy="6857247"/>
          </a:xfrm>
          <a:prstGeom prst="rect">
            <a:avLst/>
          </a:prstGeom>
        </p:spPr>
      </p:pic>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6"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7" cstate="email"/>
          <a:srcRect/>
          <a:stretch>
            <a:fillRect/>
          </a:stretch>
        </p:blipFill>
        <p:spPr>
          <a:xfrm>
            <a:off x="10438588" y="-169977"/>
            <a:ext cx="1642637" cy="1525096"/>
          </a:xfrm>
          <a:prstGeom prst="rect">
            <a:avLst/>
          </a:prstGeom>
        </p:spPr>
      </p:pic>
      <p:sp>
        <p:nvSpPr>
          <p:cNvPr id="10" name="矩形 9"/>
          <p:cNvSpPr/>
          <p:nvPr/>
        </p:nvSpPr>
        <p:spPr>
          <a:xfrm>
            <a:off x="2563908" y="1451685"/>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sz="2000" kern="0" dirty="0">
                <a:cs typeface="+mn-ea"/>
                <a:sym typeface="+mn-lt"/>
              </a:rPr>
              <a:t>坚定维护核心，既要靠内生的思想认同、政治认同、情感认同，也要靠组织凝聚、纪律约束、制度保障。</a:t>
            </a:r>
            <a:endParaRPr kumimoji="0" lang="zh-CN" altLang="en-US" sz="2000" i="0" u="none" strike="noStrike" kern="0" cap="none" spc="0" normalizeH="0" baseline="0" noProof="0" dirty="0">
              <a:ln>
                <a:noFill/>
              </a:ln>
              <a:effectLst/>
              <a:uLnTx/>
              <a:uFillTx/>
              <a:cs typeface="+mn-ea"/>
              <a:sym typeface="+mn-lt"/>
            </a:endParaRPr>
          </a:p>
        </p:txBody>
      </p:sp>
      <p:sp>
        <p:nvSpPr>
          <p:cNvPr id="11" name="矩形 10"/>
          <p:cNvSpPr/>
          <p:nvPr/>
        </p:nvSpPr>
        <p:spPr>
          <a:xfrm>
            <a:off x="2607393" y="2626997"/>
            <a:ext cx="8932638" cy="3046988"/>
          </a:xfrm>
          <a:prstGeom prst="rect">
            <a:avLst/>
          </a:prstGeom>
          <a:noFill/>
        </p:spPr>
        <p:txBody>
          <a:bodyPr wrap="square">
            <a:spAutoFit/>
          </a:bodyPr>
          <a:lstStyle/>
          <a:p>
            <a:pPr algn="just">
              <a:lnSpc>
                <a:spcPct val="200000"/>
              </a:lnSpc>
            </a:pPr>
            <a:r>
              <a:rPr lang="zh-CN" altLang="en-US" sz="2400" dirty="0">
                <a:cs typeface="+mn-ea"/>
                <a:sym typeface="+mn-lt"/>
              </a:rPr>
              <a:t>全军官兵要把维护核心融入血脉灵魂，化为忠诚信仰和政治自觉，在任何时候任何情况下都坚决维护党中央和习主席权威，始终同党中央、中央军委和习主席保持高度一致，</a:t>
            </a:r>
            <a:r>
              <a:rPr lang="zh-CN" altLang="en-US" sz="2400" b="1" dirty="0">
                <a:solidFill>
                  <a:srgbClr val="C00000"/>
                </a:solidFill>
                <a:cs typeface="+mn-ea"/>
                <a:sym typeface="+mn-lt"/>
              </a:rPr>
              <a:t>坚决听从党中央、中央军委和习主席指挥</a:t>
            </a:r>
            <a:r>
              <a:rPr lang="zh-CN" altLang="en-US" sz="2400" b="1" dirty="0">
                <a:cs typeface="+mn-ea"/>
                <a:sym typeface="+mn-lt"/>
              </a:rPr>
              <a:t>。</a:t>
            </a:r>
          </a:p>
        </p:txBody>
      </p:sp>
      <p:sp>
        <p:nvSpPr>
          <p:cNvPr id="12" name="任意多边形 7"/>
          <p:cNvSpPr/>
          <p:nvPr>
            <p:custDataLst>
              <p:tags r:id="rId1"/>
            </p:custDataLst>
          </p:nvPr>
        </p:nvSpPr>
        <p:spPr>
          <a:xfrm>
            <a:off x="1939279" y="1233937"/>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160" kern="0" dirty="0">
                <a:solidFill>
                  <a:schemeClr val="bg1"/>
                </a:solidFill>
                <a:cs typeface="+mn-ea"/>
                <a:sym typeface="+mn-lt"/>
              </a:rPr>
              <a:t>第一</a:t>
            </a:r>
          </a:p>
        </p:txBody>
      </p:sp>
      <p:sp>
        <p:nvSpPr>
          <p:cNvPr id="13" name="Freeform 5"/>
          <p:cNvSpPr/>
          <p:nvPr/>
        </p:nvSpPr>
        <p:spPr bwMode="auto">
          <a:xfrm>
            <a:off x="1828912" y="1231955"/>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solidFill>
            <a:srgbClr val="C00000"/>
          </a:solidFill>
          <a:ln>
            <a:noFill/>
          </a:ln>
        </p:spPr>
        <p:txBody>
          <a:bodyPr vert="horz" wrap="square" lIns="131639" tIns="65820" rIns="131639" bIns="65820" numCol="1" anchor="t" anchorCtr="0" compatLnSpc="1"/>
          <a:lstStyle/>
          <a:p>
            <a:pPr defTabSz="1026795">
              <a:defRPr/>
            </a:pPr>
            <a:endParaRPr lang="zh-CN" altLang="en-US" sz="2020">
              <a:solidFill>
                <a:schemeClr val="bg1"/>
              </a:solidFill>
              <a:cs typeface="+mn-ea"/>
              <a:sym typeface="+mn-lt"/>
            </a:endParaRPr>
          </a:p>
        </p:txBody>
      </p:sp>
      <p:cxnSp>
        <p:nvCxnSpPr>
          <p:cNvPr id="14" name="直接连接符 13"/>
          <p:cNvCxnSpPr/>
          <p:nvPr/>
        </p:nvCxnSpPr>
        <p:spPr>
          <a:xfrm>
            <a:off x="4136893" y="1526425"/>
            <a:ext cx="713124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376541" y="2347030"/>
            <a:ext cx="8891592"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8133" y="1526426"/>
            <a:ext cx="0" cy="82060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376541" y="1790467"/>
            <a:ext cx="0" cy="55656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4.375E-6 4.44444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1.25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sp>
        <p:nvSpPr>
          <p:cNvPr id="10" name="矩形 9"/>
          <p:cNvSpPr/>
          <p:nvPr/>
        </p:nvSpPr>
        <p:spPr>
          <a:xfrm>
            <a:off x="1709665" y="1778494"/>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sz="2000" kern="0" dirty="0">
                <a:cs typeface="+mn-ea"/>
                <a:sym typeface="+mn-lt"/>
              </a:rPr>
              <a:t>坚定的信仰信念源自理论上的高度认同，铸牢维护核心的信念首先必须强化科学理论的武装和引领。</a:t>
            </a:r>
          </a:p>
        </p:txBody>
      </p:sp>
      <p:sp>
        <p:nvSpPr>
          <p:cNvPr id="11" name="矩形 10"/>
          <p:cNvSpPr/>
          <p:nvPr/>
        </p:nvSpPr>
        <p:spPr>
          <a:xfrm>
            <a:off x="1766647" y="3055095"/>
            <a:ext cx="8932638" cy="3637919"/>
          </a:xfrm>
          <a:prstGeom prst="rect">
            <a:avLst/>
          </a:prstGeom>
          <a:noFill/>
        </p:spPr>
        <p:txBody>
          <a:bodyPr wrap="square">
            <a:spAutoFit/>
          </a:bodyPr>
          <a:lstStyle/>
          <a:p>
            <a:pPr algn="just">
              <a:lnSpc>
                <a:spcPct val="120000"/>
              </a:lnSpc>
            </a:pPr>
            <a:r>
              <a:rPr lang="zh-CN" altLang="en-US" sz="2800" b="1" dirty="0">
                <a:solidFill>
                  <a:srgbClr val="C00000"/>
                </a:solidFill>
                <a:cs typeface="+mn-ea"/>
                <a:sym typeface="+mn-lt"/>
              </a:rPr>
              <a:t>要</a:t>
            </a:r>
            <a:r>
              <a:rPr lang="zh-CN" altLang="en-US" dirty="0">
                <a:cs typeface="+mn-ea"/>
                <a:sym typeface="+mn-lt"/>
              </a:rPr>
              <a:t>从坚定维护核心的政治站位，高举习主席系列重要讲话时代精神旗帜，把学习贯彻全面提高到新水平。</a:t>
            </a:r>
            <a:endParaRPr lang="en-US" altLang="zh-CN" dirty="0">
              <a:cs typeface="+mn-ea"/>
              <a:sym typeface="+mn-lt"/>
            </a:endParaRPr>
          </a:p>
          <a:p>
            <a:pPr algn="just">
              <a:lnSpc>
                <a:spcPct val="120000"/>
              </a:lnSpc>
            </a:pPr>
            <a:endParaRPr lang="en-US" altLang="zh-CN" dirty="0">
              <a:cs typeface="+mn-ea"/>
              <a:sym typeface="+mn-lt"/>
            </a:endParaRPr>
          </a:p>
          <a:p>
            <a:pPr algn="just">
              <a:lnSpc>
                <a:spcPct val="120000"/>
              </a:lnSpc>
            </a:pPr>
            <a:r>
              <a:rPr lang="zh-CN" altLang="en-US" sz="2800" b="1" dirty="0">
                <a:solidFill>
                  <a:srgbClr val="C00000"/>
                </a:solidFill>
                <a:cs typeface="+mn-ea"/>
                <a:sym typeface="+mn-lt"/>
              </a:rPr>
              <a:t>要</a:t>
            </a:r>
            <a:r>
              <a:rPr lang="zh-CN" altLang="en-US" dirty="0">
                <a:cs typeface="+mn-ea"/>
                <a:sym typeface="+mn-lt"/>
              </a:rPr>
              <a:t>围绕掌握科学体系和思想精髓打开学习武装新境界，扭住党中央治国理政新理念新思想新战略提领深化，领会把握习主席系列重要讲话的基本精神、基本内容、基本要求；</a:t>
            </a:r>
            <a:endParaRPr lang="en-US" altLang="zh-CN" dirty="0">
              <a:cs typeface="+mn-ea"/>
              <a:sym typeface="+mn-lt"/>
            </a:endParaRPr>
          </a:p>
          <a:p>
            <a:pPr algn="just">
              <a:lnSpc>
                <a:spcPct val="120000"/>
              </a:lnSpc>
            </a:pPr>
            <a:endParaRPr lang="zh-CN" altLang="en-US" b="1" dirty="0">
              <a:cs typeface="+mn-ea"/>
              <a:sym typeface="+mn-lt"/>
            </a:endParaRPr>
          </a:p>
          <a:p>
            <a:pPr algn="just">
              <a:lnSpc>
                <a:spcPct val="120000"/>
              </a:lnSpc>
            </a:pPr>
            <a:r>
              <a:rPr lang="zh-CN" altLang="en-US" sz="2800" b="1" dirty="0">
                <a:solidFill>
                  <a:srgbClr val="C00000"/>
                </a:solidFill>
                <a:cs typeface="+mn-ea"/>
                <a:sym typeface="+mn-lt"/>
              </a:rPr>
              <a:t>要</a:t>
            </a:r>
            <a:r>
              <a:rPr lang="zh-CN" altLang="en-US" dirty="0">
                <a:cs typeface="+mn-ea"/>
                <a:sym typeface="+mn-lt"/>
              </a:rPr>
              <a:t>坚持学而信、学而思、学而行，眼睛向内、净化灵魂，把学习贯彻习主席系列重要讲话与德的塑造、党性锤炼统一起来，强化宗旨意识，坚定理想信念和精神追求，端正思想品行，提升道德境界。</a:t>
            </a:r>
            <a:endParaRPr lang="zh-CN" altLang="en-US" b="1" dirty="0">
              <a:cs typeface="+mn-ea"/>
              <a:sym typeface="+mn-lt"/>
            </a:endParaRPr>
          </a:p>
        </p:txBody>
      </p:sp>
      <p:sp>
        <p:nvSpPr>
          <p:cNvPr id="12" name="任意多边形 11"/>
          <p:cNvSpPr/>
          <p:nvPr>
            <p:custDataLst>
              <p:tags r:id="rId1"/>
            </p:custDataLst>
          </p:nvPr>
        </p:nvSpPr>
        <p:spPr>
          <a:xfrm>
            <a:off x="1085036" y="1560746"/>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第二</a:t>
            </a:r>
          </a:p>
        </p:txBody>
      </p:sp>
      <p:sp>
        <p:nvSpPr>
          <p:cNvPr id="13" name="Freeform 5"/>
          <p:cNvSpPr/>
          <p:nvPr/>
        </p:nvSpPr>
        <p:spPr bwMode="auto">
          <a:xfrm>
            <a:off x="974669" y="1558764"/>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solidFill>
            <a:srgbClr val="C00000"/>
          </a:solidFill>
          <a:ln>
            <a:noFill/>
          </a:ln>
        </p:spPr>
        <p:txBody>
          <a:bodyPr vert="horz" wrap="square" lIns="131639" tIns="65820" rIns="131639" bIns="65820" numCol="1" anchor="t" anchorCtr="0" compatLnSpc="1"/>
          <a:lstStyle/>
          <a:p>
            <a:pPr defTabSz="1026795">
              <a:defRPr/>
            </a:pPr>
            <a:endParaRPr lang="zh-CN" altLang="en-US" sz="2020">
              <a:cs typeface="+mn-ea"/>
              <a:sym typeface="+mn-lt"/>
            </a:endParaRPr>
          </a:p>
        </p:txBody>
      </p:sp>
      <p:cxnSp>
        <p:nvCxnSpPr>
          <p:cNvPr id="14" name="直接连接符 13"/>
          <p:cNvCxnSpPr/>
          <p:nvPr/>
        </p:nvCxnSpPr>
        <p:spPr>
          <a:xfrm>
            <a:off x="3282650" y="1853234"/>
            <a:ext cx="713124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522298" y="2673839"/>
            <a:ext cx="8891592"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413890" y="1853235"/>
            <a:ext cx="0" cy="82060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522298" y="2117276"/>
            <a:ext cx="0" cy="55656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7" cstate="email"/>
          <a:stretch>
            <a:fillRect/>
          </a:stretch>
        </p:blipFill>
        <p:spPr>
          <a:xfrm rot="775041" flipH="1">
            <a:off x="231683" y="4617147"/>
            <a:ext cx="2446718" cy="2382430"/>
          </a:xfrm>
          <a:prstGeom prst="rect">
            <a:avLst/>
          </a:prstGeom>
        </p:spPr>
      </p:pic>
      <p:pic>
        <p:nvPicPr>
          <p:cNvPr id="20" name="图片 19"/>
          <p:cNvPicPr>
            <a:picLocks noChangeAspect="1"/>
          </p:cNvPicPr>
          <p:nvPr/>
        </p:nvPicPr>
        <p:blipFill>
          <a:blip r:embed="rId8" cstate="email"/>
          <a:stretch>
            <a:fillRect/>
          </a:stretch>
        </p:blipFill>
        <p:spPr>
          <a:xfrm>
            <a:off x="8649228" y="3661206"/>
            <a:ext cx="3820353" cy="3719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2.29167E-6 -7.40741E-7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3.54167E-6 0.00116 L 0.04895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cstate="email"/>
          <a:stretch>
            <a:fillRect/>
          </a:stretch>
        </p:blipFill>
        <p:spPr>
          <a:xfrm>
            <a:off x="6942342" y="3867947"/>
            <a:ext cx="3599695" cy="3599695"/>
          </a:xfrm>
          <a:prstGeom prst="rect">
            <a:avLst/>
          </a:prstGeom>
        </p:spPr>
      </p:pic>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6"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7" cstate="email"/>
          <a:srcRect/>
          <a:stretch>
            <a:fillRect/>
          </a:stretch>
        </p:blipFill>
        <p:spPr>
          <a:xfrm>
            <a:off x="10438588" y="-169977"/>
            <a:ext cx="1642637" cy="1525096"/>
          </a:xfrm>
          <a:prstGeom prst="rect">
            <a:avLst/>
          </a:prstGeom>
        </p:spPr>
      </p:pic>
      <p:sp>
        <p:nvSpPr>
          <p:cNvPr id="10" name="矩形 9"/>
          <p:cNvSpPr/>
          <p:nvPr/>
        </p:nvSpPr>
        <p:spPr>
          <a:xfrm>
            <a:off x="1803737" y="2386133"/>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spcBef>
                <a:spcPts val="0"/>
              </a:spcBef>
              <a:spcAft>
                <a:spcPts val="0"/>
              </a:spcAft>
              <a:buClrTx/>
              <a:buSzTx/>
              <a:buFontTx/>
              <a:buNone/>
              <a:defRPr/>
            </a:pPr>
            <a:r>
              <a:rPr lang="zh-CN" altLang="en-US" kern="0" dirty="0">
                <a:cs typeface="+mn-ea"/>
                <a:sym typeface="+mn-lt"/>
              </a:rPr>
              <a:t>要认真贯彻落实军委关于全面彻底</a:t>
            </a:r>
            <a:r>
              <a:rPr lang="zh-CN" altLang="en-US" b="1" kern="0" dirty="0">
                <a:solidFill>
                  <a:srgbClr val="C00000"/>
                </a:solidFill>
                <a:cs typeface="+mn-ea"/>
                <a:sym typeface="+mn-lt"/>
              </a:rPr>
              <a:t>肃清郭伯雄、徐才厚流毒影响</a:t>
            </a:r>
            <a:r>
              <a:rPr lang="zh-CN" altLang="en-US" kern="0" dirty="0">
                <a:cs typeface="+mn-ea"/>
                <a:sym typeface="+mn-lt"/>
              </a:rPr>
              <a:t>、深入推进军队党风廉政建设和反腐败斗争的部署要求，扎实开展团以上党委机关专题教育和基层学习教育，全面做好思想清理和组织清理工作，切实纯洁思想、纯洁队伍。</a:t>
            </a:r>
          </a:p>
        </p:txBody>
      </p:sp>
      <p:sp>
        <p:nvSpPr>
          <p:cNvPr id="11" name="矩形 10"/>
          <p:cNvSpPr/>
          <p:nvPr/>
        </p:nvSpPr>
        <p:spPr>
          <a:xfrm>
            <a:off x="1610709" y="3506380"/>
            <a:ext cx="8554027" cy="2862322"/>
          </a:xfrm>
          <a:prstGeom prst="rect">
            <a:avLst/>
          </a:prstGeom>
          <a:noFill/>
        </p:spPr>
        <p:txBody>
          <a:bodyPr wrap="square">
            <a:spAutoFit/>
          </a:bodyPr>
          <a:lstStyle/>
          <a:p>
            <a:pPr algn="just">
              <a:lnSpc>
                <a:spcPct val="150000"/>
              </a:lnSpc>
            </a:pPr>
            <a:r>
              <a:rPr lang="zh-CN" altLang="en-US" sz="2000" dirty="0">
                <a:cs typeface="+mn-ea"/>
                <a:sym typeface="+mn-lt"/>
              </a:rPr>
              <a:t>领导干部要把自己摆进去、刀刃向己，对照军委明确需要查纠的重点问题、需要明辨的重大是非，深刻反思、深入整改，以实际行动接受考验、带动部属，推动部队政治生态实现根本好转。同时要重视做好意识形态工作，密切关注意识形态领域动态动向，</a:t>
            </a:r>
            <a:endParaRPr lang="en-US" altLang="zh-CN" sz="2000" dirty="0">
              <a:cs typeface="+mn-ea"/>
              <a:sym typeface="+mn-lt"/>
            </a:endParaRPr>
          </a:p>
          <a:p>
            <a:pPr algn="just">
              <a:lnSpc>
                <a:spcPct val="150000"/>
              </a:lnSpc>
            </a:pPr>
            <a:r>
              <a:rPr lang="zh-CN" altLang="en-US" sz="2000" b="1" dirty="0">
                <a:solidFill>
                  <a:srgbClr val="C00000"/>
                </a:solidFill>
                <a:cs typeface="+mn-ea"/>
                <a:sym typeface="+mn-lt"/>
              </a:rPr>
              <a:t>旗帜鲜明批驳各种诋毁领袖英模、攻击我政治制度和</a:t>
            </a:r>
            <a:endParaRPr lang="en-US" altLang="zh-CN" sz="2000" b="1" dirty="0">
              <a:solidFill>
                <a:srgbClr val="C00000"/>
              </a:solidFill>
              <a:cs typeface="+mn-ea"/>
              <a:sym typeface="+mn-lt"/>
            </a:endParaRPr>
          </a:p>
          <a:p>
            <a:pPr algn="just">
              <a:lnSpc>
                <a:spcPct val="150000"/>
              </a:lnSpc>
            </a:pPr>
            <a:r>
              <a:rPr lang="zh-CN" altLang="en-US" sz="2000" b="1" dirty="0">
                <a:solidFill>
                  <a:srgbClr val="C00000"/>
                </a:solidFill>
                <a:cs typeface="+mn-ea"/>
                <a:sym typeface="+mn-lt"/>
              </a:rPr>
              <a:t>军事制度等错误政治观点，增强官兵免疫力。</a:t>
            </a:r>
          </a:p>
        </p:txBody>
      </p:sp>
      <p:sp>
        <p:nvSpPr>
          <p:cNvPr id="12" name="任意多边形 10"/>
          <p:cNvSpPr/>
          <p:nvPr>
            <p:custDataLst>
              <p:tags r:id="rId1"/>
            </p:custDataLst>
          </p:nvPr>
        </p:nvSpPr>
        <p:spPr>
          <a:xfrm>
            <a:off x="1179108" y="2015989"/>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第三</a:t>
            </a:r>
          </a:p>
        </p:txBody>
      </p:sp>
      <p:sp>
        <p:nvSpPr>
          <p:cNvPr id="13" name="Freeform 5"/>
          <p:cNvSpPr/>
          <p:nvPr/>
        </p:nvSpPr>
        <p:spPr bwMode="auto">
          <a:xfrm>
            <a:off x="1068741" y="2014007"/>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solidFill>
            <a:srgbClr val="C00000"/>
          </a:solidFill>
          <a:ln>
            <a:noFill/>
          </a:ln>
        </p:spPr>
        <p:txBody>
          <a:bodyPr vert="horz" wrap="square" lIns="131639" tIns="65820" rIns="131639" bIns="65820" numCol="1" anchor="t" anchorCtr="0" compatLnSpc="1"/>
          <a:lstStyle/>
          <a:p>
            <a:pPr defTabSz="1026795">
              <a:defRPr/>
            </a:pPr>
            <a:endParaRPr lang="zh-CN" altLang="en-US" sz="2020">
              <a:cs typeface="+mn-ea"/>
              <a:sym typeface="+mn-lt"/>
            </a:endParaRPr>
          </a:p>
        </p:txBody>
      </p:sp>
      <p:cxnSp>
        <p:nvCxnSpPr>
          <p:cNvPr id="14" name="直接连接符 13"/>
          <p:cNvCxnSpPr/>
          <p:nvPr/>
        </p:nvCxnSpPr>
        <p:spPr>
          <a:xfrm>
            <a:off x="3376722" y="2308477"/>
            <a:ext cx="713124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616370" y="3449071"/>
            <a:ext cx="8891592"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507962" y="2308478"/>
            <a:ext cx="0" cy="114059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16370" y="2572519"/>
            <a:ext cx="0" cy="87655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4.58333E-6 4.07407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1.04167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sp>
        <p:nvSpPr>
          <p:cNvPr id="10" name="矩形 9"/>
          <p:cNvSpPr/>
          <p:nvPr/>
        </p:nvSpPr>
        <p:spPr>
          <a:xfrm>
            <a:off x="2069096" y="1775795"/>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kern="0" dirty="0">
                <a:cs typeface="+mn-ea"/>
                <a:sym typeface="+mn-lt"/>
              </a:rPr>
              <a:t>纪律严明是维护党的团结和集中统一的重要保证。政治纪律和政治规矩是党最根本、最重要的纪律，严守政治纪律和政治规矩是坚定维护核心信念的内在要求。</a:t>
            </a:r>
          </a:p>
        </p:txBody>
      </p:sp>
      <p:sp>
        <p:nvSpPr>
          <p:cNvPr id="11" name="矩形 10"/>
          <p:cNvSpPr/>
          <p:nvPr/>
        </p:nvSpPr>
        <p:spPr>
          <a:xfrm>
            <a:off x="1881729" y="2777292"/>
            <a:ext cx="9176352" cy="2585323"/>
          </a:xfrm>
          <a:prstGeom prst="rect">
            <a:avLst/>
          </a:prstGeom>
          <a:noFill/>
        </p:spPr>
        <p:txBody>
          <a:bodyPr wrap="square">
            <a:spAutoFit/>
          </a:bodyPr>
          <a:lstStyle/>
          <a:p>
            <a:pPr algn="just">
              <a:lnSpc>
                <a:spcPct val="150000"/>
              </a:lnSpc>
            </a:pPr>
            <a:r>
              <a:rPr lang="zh-CN" altLang="en-US" dirty="0">
                <a:cs typeface="+mn-ea"/>
                <a:sym typeface="+mn-lt"/>
              </a:rPr>
              <a:t>要强化“四个意识”，任何时候任何情况下都保持一致、维护权威、听从指挥。对党的政治纪律和政治规矩要心存敬畏，严格遵守党章这个总规矩，严格落实各项党规党纪，坚持“四个服从”组织原则，坚持把纪律规矩挺在前面，用铁的纪律从严惩治破坏政治纪律和政治规矩的行为，坚决防止“七个有之”，切实做到“五个必须”。</a:t>
            </a:r>
            <a:r>
              <a:rPr lang="zh-CN" altLang="en-US" b="1" dirty="0">
                <a:solidFill>
                  <a:srgbClr val="C00000"/>
                </a:solidFill>
                <a:cs typeface="+mn-ea"/>
                <a:sym typeface="+mn-lt"/>
              </a:rPr>
              <a:t>多用、常用、用够用好批评和自我批评的武器，增强党内政治生活的政治性、时代性、原则性、战斗性，推动党内监督常态化制度化规范化，不断提高党组织的创造力凝聚力战斗力。</a:t>
            </a:r>
          </a:p>
        </p:txBody>
      </p:sp>
      <p:sp>
        <p:nvSpPr>
          <p:cNvPr id="12" name="任意多边形 10"/>
          <p:cNvSpPr/>
          <p:nvPr>
            <p:custDataLst>
              <p:tags r:id="rId1"/>
            </p:custDataLst>
          </p:nvPr>
        </p:nvSpPr>
        <p:spPr>
          <a:xfrm>
            <a:off x="1444467" y="1405651"/>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第四</a:t>
            </a:r>
          </a:p>
        </p:txBody>
      </p:sp>
      <p:sp>
        <p:nvSpPr>
          <p:cNvPr id="13" name="Freeform 5"/>
          <p:cNvSpPr/>
          <p:nvPr/>
        </p:nvSpPr>
        <p:spPr bwMode="auto">
          <a:xfrm>
            <a:off x="1334100" y="1403669"/>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solidFill>
            <a:srgbClr val="C00000"/>
          </a:solidFill>
          <a:ln>
            <a:noFill/>
          </a:ln>
        </p:spPr>
        <p:txBody>
          <a:bodyPr vert="horz" wrap="square" lIns="131639" tIns="65820" rIns="131639" bIns="65820" numCol="1" anchor="t" anchorCtr="0" compatLnSpc="1"/>
          <a:lstStyle/>
          <a:p>
            <a:pPr defTabSz="1026795">
              <a:defRPr/>
            </a:pPr>
            <a:endParaRPr lang="zh-CN" altLang="en-US" sz="2400">
              <a:solidFill>
                <a:schemeClr val="bg1"/>
              </a:solidFill>
              <a:cs typeface="+mn-ea"/>
              <a:sym typeface="+mn-lt"/>
            </a:endParaRPr>
          </a:p>
        </p:txBody>
      </p:sp>
      <p:cxnSp>
        <p:nvCxnSpPr>
          <p:cNvPr id="14" name="直接连接符 13"/>
          <p:cNvCxnSpPr/>
          <p:nvPr/>
        </p:nvCxnSpPr>
        <p:spPr>
          <a:xfrm>
            <a:off x="3642081" y="1698139"/>
            <a:ext cx="713124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729" y="1962181"/>
            <a:ext cx="0" cy="430154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7" cstate="email"/>
          <a:stretch>
            <a:fillRect/>
          </a:stretch>
        </p:blipFill>
        <p:spPr>
          <a:xfrm>
            <a:off x="5935627" y="3950567"/>
            <a:ext cx="4829467" cy="4055444"/>
          </a:xfrm>
          <a:prstGeom prst="rect">
            <a:avLst/>
          </a:prstGeom>
        </p:spPr>
      </p:pic>
      <p:cxnSp>
        <p:nvCxnSpPr>
          <p:cNvPr id="19" name="直接连接符 18"/>
          <p:cNvCxnSpPr/>
          <p:nvPr/>
        </p:nvCxnSpPr>
        <p:spPr>
          <a:xfrm flipV="1">
            <a:off x="1873502" y="6263723"/>
            <a:ext cx="8891592"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765094" y="1698139"/>
            <a:ext cx="0" cy="456558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6.25E-7 4.44444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3.75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25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3000"/>
                            </p:stCondLst>
                            <p:childTnLst>
                              <p:par>
                                <p:cTn id="29" presetID="1" presetClass="entr" presetSubtype="0" fill="hold" grpId="0" nodeType="afterEffect">
                                  <p:stCondLst>
                                    <p:cond delay="0"/>
                                  </p:stCondLst>
                                  <p:iterate type="lt">
                                    <p:tmAbs val="40"/>
                                  </p:iterate>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1579"/>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250"/>
                                        <p:tgtEl>
                                          <p:spTgt spid="20"/>
                                        </p:tgtEl>
                                      </p:cBhvr>
                                    </p:animEffect>
                                  </p:childTnLst>
                                </p:cTn>
                              </p:par>
                            </p:childTnLst>
                          </p:cTn>
                        </p:par>
                        <p:par>
                          <p:cTn id="35" fill="hold">
                            <p:stCondLst>
                              <p:cond delay="12079"/>
                            </p:stCondLst>
                            <p:childTnLst>
                              <p:par>
                                <p:cTn id="36" presetID="22" presetClass="entr" presetSubtype="2"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5" cstate="email"/>
          <a:stretch>
            <a:fillRect/>
          </a:stretch>
        </p:blipFill>
        <p:spPr>
          <a:xfrm>
            <a:off x="8273480" y="2424239"/>
            <a:ext cx="3599695" cy="3599695"/>
          </a:xfrm>
          <a:prstGeom prst="rect">
            <a:avLst/>
          </a:prstGeom>
        </p:spPr>
      </p:pic>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6"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7" cstate="email"/>
          <a:srcRect/>
          <a:stretch>
            <a:fillRect/>
          </a:stretch>
        </p:blipFill>
        <p:spPr>
          <a:xfrm>
            <a:off x="10438588" y="-169977"/>
            <a:ext cx="1642637" cy="1525096"/>
          </a:xfrm>
          <a:prstGeom prst="rect">
            <a:avLst/>
          </a:prstGeom>
        </p:spPr>
      </p:pic>
      <p:sp>
        <p:nvSpPr>
          <p:cNvPr id="10" name="矩形 9"/>
          <p:cNvSpPr/>
          <p:nvPr/>
        </p:nvSpPr>
        <p:spPr>
          <a:xfrm>
            <a:off x="1637476" y="1778494"/>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sz="1600" kern="0" dirty="0">
                <a:cs typeface="+mn-ea"/>
                <a:sym typeface="+mn-lt"/>
              </a:rPr>
              <a:t>维护核心、对党忠诚，在重大任务考验面前最能检验。当前，军队规模结构和力量编成改革已经展开，不折不扣执行习主席和军委决策部署，是衡量政治忠诚度的试金石。</a:t>
            </a:r>
          </a:p>
        </p:txBody>
      </p:sp>
      <p:sp>
        <p:nvSpPr>
          <p:cNvPr id="11" name="矩形 10"/>
          <p:cNvSpPr/>
          <p:nvPr/>
        </p:nvSpPr>
        <p:spPr>
          <a:xfrm>
            <a:off x="1563198" y="2685557"/>
            <a:ext cx="6644058" cy="3305520"/>
          </a:xfrm>
          <a:prstGeom prst="rect">
            <a:avLst/>
          </a:prstGeom>
          <a:noFill/>
        </p:spPr>
        <p:txBody>
          <a:bodyPr wrap="square">
            <a:spAutoFit/>
          </a:bodyPr>
          <a:lstStyle/>
          <a:p>
            <a:pPr algn="just">
              <a:lnSpc>
                <a:spcPct val="120000"/>
              </a:lnSpc>
            </a:pPr>
            <a:r>
              <a:rPr lang="zh-CN" altLang="en-US" sz="2800" b="1" dirty="0">
                <a:solidFill>
                  <a:srgbClr val="C00000"/>
                </a:solidFill>
                <a:cs typeface="+mn-ea"/>
                <a:sym typeface="+mn-lt"/>
              </a:rPr>
              <a:t>要</a:t>
            </a:r>
            <a:r>
              <a:rPr lang="zh-CN" altLang="en-US" dirty="0">
                <a:cs typeface="+mn-ea"/>
                <a:sym typeface="+mn-lt"/>
              </a:rPr>
              <a:t>把拥护改革、支持改革、落实改革作为维护核心的实际行动，以坚强的党性、高度的觉悟、振奋的精神把各项改革任务完成好。</a:t>
            </a:r>
            <a:endParaRPr lang="en-US" altLang="zh-CN" dirty="0">
              <a:cs typeface="+mn-ea"/>
              <a:sym typeface="+mn-lt"/>
            </a:endParaRPr>
          </a:p>
          <a:p>
            <a:pPr algn="just">
              <a:lnSpc>
                <a:spcPct val="120000"/>
              </a:lnSpc>
            </a:pPr>
            <a:r>
              <a:rPr lang="zh-CN" altLang="en-US" sz="2800" b="1" dirty="0">
                <a:solidFill>
                  <a:srgbClr val="C00000"/>
                </a:solidFill>
                <a:cs typeface="+mn-ea"/>
                <a:sym typeface="+mn-lt"/>
              </a:rPr>
              <a:t>要</a:t>
            </a:r>
            <a:r>
              <a:rPr lang="zh-CN" altLang="en-US" dirty="0">
                <a:cs typeface="+mn-ea"/>
                <a:sym typeface="+mn-lt"/>
              </a:rPr>
              <a:t>抓好统筹协调工作，注重改革系统性、整体性、协同性，健全同新体制相适应的工作运行机制，加强改革配套政策和法规制度保障，统筹做好改革调整中的干部工作。</a:t>
            </a:r>
            <a:endParaRPr lang="en-US" altLang="zh-CN" dirty="0">
              <a:cs typeface="+mn-ea"/>
              <a:sym typeface="+mn-lt"/>
            </a:endParaRPr>
          </a:p>
          <a:p>
            <a:pPr algn="just">
              <a:lnSpc>
                <a:spcPct val="120000"/>
              </a:lnSpc>
            </a:pPr>
            <a:r>
              <a:rPr lang="zh-CN" altLang="en-US" sz="2800" b="1" dirty="0">
                <a:solidFill>
                  <a:srgbClr val="C00000"/>
                </a:solidFill>
                <a:cs typeface="+mn-ea"/>
                <a:sym typeface="+mn-lt"/>
              </a:rPr>
              <a:t>要</a:t>
            </a:r>
            <a:r>
              <a:rPr lang="zh-CN" altLang="en-US" dirty="0">
                <a:cs typeface="+mn-ea"/>
                <a:sym typeface="+mn-lt"/>
              </a:rPr>
              <a:t>抓好依法治军、从严治军方针落实，严格部队教育管理，严格落实防范重大安全问题各项措施要求，确保部队高度集中统一和安全稳定。</a:t>
            </a:r>
            <a:endParaRPr lang="zh-CN" altLang="en-US" b="1" dirty="0">
              <a:cs typeface="+mn-ea"/>
              <a:sym typeface="+mn-lt"/>
            </a:endParaRPr>
          </a:p>
        </p:txBody>
      </p:sp>
      <p:sp>
        <p:nvSpPr>
          <p:cNvPr id="12" name="任意多边形 12"/>
          <p:cNvSpPr/>
          <p:nvPr>
            <p:custDataLst>
              <p:tags r:id="rId1"/>
            </p:custDataLst>
          </p:nvPr>
        </p:nvSpPr>
        <p:spPr>
          <a:xfrm>
            <a:off x="1012847" y="1560746"/>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第五</a:t>
            </a:r>
          </a:p>
        </p:txBody>
      </p:sp>
      <p:sp>
        <p:nvSpPr>
          <p:cNvPr id="13" name="Freeform 5"/>
          <p:cNvSpPr/>
          <p:nvPr/>
        </p:nvSpPr>
        <p:spPr bwMode="auto">
          <a:xfrm>
            <a:off x="902480" y="1558764"/>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solidFill>
            <a:srgbClr val="C00000"/>
          </a:solidFill>
          <a:ln>
            <a:noFill/>
          </a:ln>
        </p:spPr>
        <p:txBody>
          <a:bodyPr vert="horz" wrap="square" lIns="131639" tIns="65820" rIns="131639" bIns="65820" numCol="1" anchor="t" anchorCtr="0" compatLnSpc="1"/>
          <a:lstStyle/>
          <a:p>
            <a:pPr defTabSz="1026795">
              <a:defRPr/>
            </a:pPr>
            <a:endParaRPr lang="zh-CN" altLang="en-US" sz="2020">
              <a:cs typeface="+mn-ea"/>
              <a:sym typeface="+mn-lt"/>
            </a:endParaRPr>
          </a:p>
        </p:txBody>
      </p:sp>
      <p:cxnSp>
        <p:nvCxnSpPr>
          <p:cNvPr id="14" name="直接连接符 13"/>
          <p:cNvCxnSpPr/>
          <p:nvPr/>
        </p:nvCxnSpPr>
        <p:spPr>
          <a:xfrm>
            <a:off x="3210461" y="1853234"/>
            <a:ext cx="713124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450109" y="6023934"/>
            <a:ext cx="8891592" cy="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450109" y="2117276"/>
            <a:ext cx="0" cy="390665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341701" y="1853235"/>
            <a:ext cx="0" cy="82060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2.91667E-6 -7.40741E-7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2.91667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250"/>
                                        <p:tgtEl>
                                          <p:spTgt spid="17"/>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250"/>
                                        <p:tgtEl>
                                          <p:spTgt spid="1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7985052" y="231979"/>
            <a:ext cx="4977645" cy="307777"/>
          </a:xfrm>
          <a:prstGeom prst="rect">
            <a:avLst/>
          </a:prstGeom>
          <a:noFill/>
        </p:spPr>
        <p:txBody>
          <a:bodyPr wrap="none" rtlCol="0">
            <a:spAutoFit/>
          </a:bodyPr>
          <a:lstStyle/>
          <a:p>
            <a:r>
              <a:rPr lang="zh-CN" altLang="en-US" sz="1400" dirty="0">
                <a:cs typeface="+mn-ea"/>
                <a:sym typeface="+mn-lt"/>
              </a:rPr>
              <a:t>崇        尚        英        雄       </a:t>
            </a:r>
            <a:r>
              <a:rPr lang="en-US" altLang="zh-CN" sz="1400" dirty="0">
                <a:cs typeface="+mn-ea"/>
                <a:sym typeface="+mn-lt"/>
              </a:rPr>
              <a:t>/       </a:t>
            </a:r>
            <a:r>
              <a:rPr lang="zh-CN" altLang="en-US" sz="1400" dirty="0">
                <a:cs typeface="+mn-ea"/>
                <a:sym typeface="+mn-lt"/>
              </a:rPr>
              <a:t>精        忠        报        国</a:t>
            </a:r>
          </a:p>
        </p:txBody>
      </p:sp>
      <p:cxnSp>
        <p:nvCxnSpPr>
          <p:cNvPr id="8" name="直接连接符 7"/>
          <p:cNvCxnSpPr/>
          <p:nvPr/>
        </p:nvCxnSpPr>
        <p:spPr>
          <a:xfrm>
            <a:off x="7176977" y="375234"/>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PA_库_文本框 8"/>
          <p:cNvSpPr txBox="1"/>
          <p:nvPr>
            <p:custDataLst>
              <p:tags r:id="rId1"/>
            </p:custDataLst>
          </p:nvPr>
        </p:nvSpPr>
        <p:spPr>
          <a:xfrm>
            <a:off x="4353671" y="2093964"/>
            <a:ext cx="461665" cy="2208297"/>
          </a:xfrm>
          <a:prstGeom prst="rect">
            <a:avLst/>
          </a:prstGeom>
          <a:noFill/>
        </p:spPr>
        <p:txBody>
          <a:bodyPr vert="eaVert" wrap="none" rtlCol="0">
            <a:spAutoFit/>
          </a:bodyPr>
          <a:lstStyle/>
          <a:p>
            <a:r>
              <a:rPr lang="zh-CN" altLang="en-US" dirty="0">
                <a:solidFill>
                  <a:srgbClr val="C00000"/>
                </a:solidFill>
                <a:cs typeface="+mn-ea"/>
                <a:sym typeface="+mn-lt"/>
              </a:rPr>
              <a:t>热烈祝贺建</a:t>
            </a:r>
            <a:r>
              <a:rPr lang="zh-CN" altLang="en-US" dirty="0" smtClean="0">
                <a:solidFill>
                  <a:srgbClr val="C00000"/>
                </a:solidFill>
                <a:cs typeface="+mn-ea"/>
                <a:sym typeface="+mn-lt"/>
              </a:rPr>
              <a:t>军</a:t>
            </a:r>
            <a:r>
              <a:rPr lang="en-US" altLang="zh-CN" dirty="0" smtClean="0">
                <a:solidFill>
                  <a:srgbClr val="C00000"/>
                </a:solidFill>
                <a:cs typeface="+mn-ea"/>
                <a:sym typeface="+mn-lt"/>
              </a:rPr>
              <a:t>94</a:t>
            </a:r>
            <a:r>
              <a:rPr lang="zh-CN" altLang="en-US" dirty="0" smtClean="0">
                <a:solidFill>
                  <a:srgbClr val="C00000"/>
                </a:solidFill>
                <a:cs typeface="+mn-ea"/>
                <a:sym typeface="+mn-lt"/>
              </a:rPr>
              <a:t>周年</a:t>
            </a:r>
            <a:endParaRPr lang="zh-CN" altLang="en-US" dirty="0">
              <a:solidFill>
                <a:srgbClr val="C00000"/>
              </a:solidFill>
              <a:cs typeface="+mn-ea"/>
              <a:sym typeface="+mn-lt"/>
            </a:endParaRPr>
          </a:p>
        </p:txBody>
      </p:sp>
      <p:pic>
        <p:nvPicPr>
          <p:cNvPr id="11" name="图片 10"/>
          <p:cNvPicPr>
            <a:picLocks noChangeAspect="1"/>
          </p:cNvPicPr>
          <p:nvPr/>
        </p:nvPicPr>
        <p:blipFill>
          <a:blip r:embed="rId9" cstate="email"/>
          <a:stretch>
            <a:fillRect/>
          </a:stretch>
        </p:blipFill>
        <p:spPr>
          <a:xfrm>
            <a:off x="-549538" y="-823445"/>
            <a:ext cx="3225969" cy="2418623"/>
          </a:xfrm>
          <a:prstGeom prst="rect">
            <a:avLst/>
          </a:prstGeom>
        </p:spPr>
      </p:pic>
      <p:sp>
        <p:nvSpPr>
          <p:cNvPr id="4" name="PA_库_文本框 3"/>
          <p:cNvSpPr txBox="1"/>
          <p:nvPr>
            <p:custDataLst>
              <p:tags r:id="rId2"/>
            </p:custDataLst>
          </p:nvPr>
        </p:nvSpPr>
        <p:spPr>
          <a:xfrm>
            <a:off x="857672" y="1383631"/>
            <a:ext cx="1954381" cy="2215991"/>
          </a:xfrm>
          <a:prstGeom prst="rect">
            <a:avLst/>
          </a:prstGeom>
          <a:noFill/>
        </p:spPr>
        <p:txBody>
          <a:bodyPr wrap="none" rtlCol="0">
            <a:spAutoFit/>
          </a:bodyPr>
          <a:lstStyle/>
          <a:p>
            <a:r>
              <a:rPr lang="zh-CN" altLang="en-US" sz="13800" dirty="0">
                <a:cs typeface="+mn-ea"/>
                <a:sym typeface="+mn-lt"/>
              </a:rPr>
              <a:t>谢</a:t>
            </a:r>
            <a:endParaRPr lang="en-US" altLang="zh-CN" sz="11500" dirty="0">
              <a:cs typeface="+mn-ea"/>
              <a:sym typeface="+mn-lt"/>
            </a:endParaRPr>
          </a:p>
        </p:txBody>
      </p:sp>
      <p:sp>
        <p:nvSpPr>
          <p:cNvPr id="10" name="PA_库_文本框 9"/>
          <p:cNvSpPr txBox="1"/>
          <p:nvPr>
            <p:custDataLst>
              <p:tags r:id="rId3"/>
            </p:custDataLst>
          </p:nvPr>
        </p:nvSpPr>
        <p:spPr>
          <a:xfrm rot="1228408">
            <a:off x="2576197" y="1509140"/>
            <a:ext cx="1659429" cy="1862048"/>
          </a:xfrm>
          <a:prstGeom prst="rect">
            <a:avLst/>
          </a:prstGeom>
          <a:noFill/>
        </p:spPr>
        <p:txBody>
          <a:bodyPr wrap="none" rtlCol="0">
            <a:spAutoFit/>
          </a:bodyPr>
          <a:lstStyle/>
          <a:p>
            <a:r>
              <a:rPr lang="zh-CN" altLang="en-US" sz="11500" dirty="0">
                <a:solidFill>
                  <a:srgbClr val="C00000"/>
                </a:solidFill>
                <a:cs typeface="+mn-ea"/>
                <a:sym typeface="+mn-lt"/>
              </a:rPr>
              <a:t>谢</a:t>
            </a:r>
            <a:endParaRPr lang="en-US" altLang="zh-CN" sz="9600" dirty="0">
              <a:solidFill>
                <a:srgbClr val="C00000"/>
              </a:solidFill>
              <a:cs typeface="+mn-ea"/>
              <a:sym typeface="+mn-lt"/>
            </a:endParaRPr>
          </a:p>
        </p:txBody>
      </p:sp>
      <p:sp>
        <p:nvSpPr>
          <p:cNvPr id="12" name="PA_库_文本框 11"/>
          <p:cNvSpPr txBox="1"/>
          <p:nvPr>
            <p:custDataLst>
              <p:tags r:id="rId4"/>
            </p:custDataLst>
          </p:nvPr>
        </p:nvSpPr>
        <p:spPr>
          <a:xfrm rot="21023915">
            <a:off x="941893" y="3110910"/>
            <a:ext cx="1954381" cy="2215991"/>
          </a:xfrm>
          <a:prstGeom prst="rect">
            <a:avLst/>
          </a:prstGeom>
          <a:noFill/>
        </p:spPr>
        <p:txBody>
          <a:bodyPr wrap="none" rtlCol="0">
            <a:spAutoFit/>
          </a:bodyPr>
          <a:lstStyle/>
          <a:p>
            <a:r>
              <a:rPr lang="zh-CN" altLang="en-US" sz="13800" dirty="0">
                <a:solidFill>
                  <a:srgbClr val="C00000"/>
                </a:solidFill>
                <a:cs typeface="+mn-ea"/>
                <a:sym typeface="+mn-lt"/>
              </a:rPr>
              <a:t>观</a:t>
            </a:r>
            <a:endParaRPr lang="en-US" altLang="zh-CN" sz="13800" dirty="0">
              <a:solidFill>
                <a:srgbClr val="C00000"/>
              </a:solidFill>
              <a:cs typeface="+mn-ea"/>
              <a:sym typeface="+mn-lt"/>
            </a:endParaRPr>
          </a:p>
        </p:txBody>
      </p:sp>
      <p:sp>
        <p:nvSpPr>
          <p:cNvPr id="13" name="PA_库_文本框 12"/>
          <p:cNvSpPr txBox="1"/>
          <p:nvPr>
            <p:custDataLst>
              <p:tags r:id="rId5"/>
            </p:custDataLst>
          </p:nvPr>
        </p:nvSpPr>
        <p:spPr>
          <a:xfrm>
            <a:off x="2518719" y="3086726"/>
            <a:ext cx="1659429" cy="1862048"/>
          </a:xfrm>
          <a:prstGeom prst="rect">
            <a:avLst/>
          </a:prstGeom>
          <a:noFill/>
        </p:spPr>
        <p:txBody>
          <a:bodyPr wrap="none" rtlCol="0">
            <a:spAutoFit/>
          </a:bodyPr>
          <a:lstStyle/>
          <a:p>
            <a:r>
              <a:rPr lang="zh-CN" altLang="en-US" sz="11500" dirty="0">
                <a:cs typeface="+mn-ea"/>
                <a:sym typeface="+mn-lt"/>
              </a:rPr>
              <a:t>赏</a:t>
            </a:r>
            <a:endParaRPr lang="en-US" altLang="zh-CN" sz="115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ppt_x"/>
                                          </p:val>
                                        </p:tav>
                                        <p:tav tm="100000">
                                          <p:val>
                                            <p:strVal val="#ppt_x"/>
                                          </p:val>
                                        </p:tav>
                                      </p:tavLst>
                                    </p:anim>
                                    <p:anim calcmode="lin" valueType="num">
                                      <p:cBhvr additive="base">
                                        <p:cTn id="24"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4" grpId="0" autoUpdateAnimBg="0"/>
      <p:bldP spid="10" grpId="0" autoUpdateAnimBg="0"/>
      <p:bldP spid="12" grpId="0" autoUpdateAnimBg="0"/>
      <p:bldP spid="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flipH="1">
            <a:off x="0" y="0"/>
            <a:ext cx="12188560" cy="6858000"/>
          </a:xfrm>
          <a:prstGeom prst="rect">
            <a:avLst/>
          </a:prstGeom>
        </p:spPr>
      </p:pic>
      <p:pic>
        <p:nvPicPr>
          <p:cNvPr id="4" name="图片 3" descr="E:\素材\国庆\880b2ac99188b02cf87e81c19afe429b.png880b2ac99188b02cf87e81c19afe429b"/>
          <p:cNvPicPr>
            <a:picLocks noChangeAspect="1"/>
          </p:cNvPicPr>
          <p:nvPr/>
        </p:nvPicPr>
        <p:blipFill>
          <a:blip r:embed="rId4" cstate="email"/>
          <a:srcRect/>
          <a:stretch>
            <a:fillRect/>
          </a:stretch>
        </p:blipFill>
        <p:spPr>
          <a:xfrm>
            <a:off x="9941295" y="190204"/>
            <a:ext cx="2247265" cy="2247265"/>
          </a:xfrm>
          <a:prstGeom prst="rect">
            <a:avLst/>
          </a:prstGeom>
        </p:spPr>
      </p:pic>
      <p:sp>
        <p:nvSpPr>
          <p:cNvPr id="5" name="Text Placeholder 4"/>
          <p:cNvSpPr txBox="1"/>
          <p:nvPr/>
        </p:nvSpPr>
        <p:spPr>
          <a:xfrm>
            <a:off x="9668106" y="1315092"/>
            <a:ext cx="3475199" cy="112237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0000"/>
              </a:lnSpc>
              <a:buNone/>
            </a:pPr>
            <a:r>
              <a:rPr lang="zh-CN" altLang="en-US" sz="3500" dirty="0">
                <a:solidFill>
                  <a:srgbClr val="C00000"/>
                </a:solidFill>
                <a:cs typeface="+mn-ea"/>
                <a:sym typeface="+mn-lt"/>
              </a:rPr>
              <a:t>目录</a:t>
            </a:r>
          </a:p>
          <a:p>
            <a:pPr marL="0" indent="0">
              <a:lnSpc>
                <a:spcPct val="60000"/>
              </a:lnSpc>
              <a:buNone/>
            </a:pPr>
            <a:r>
              <a:rPr lang="en-US" altLang="zh-CN" sz="3010" dirty="0">
                <a:solidFill>
                  <a:srgbClr val="C00000"/>
                </a:solidFill>
                <a:cs typeface="+mn-ea"/>
                <a:sym typeface="+mn-lt"/>
              </a:rPr>
              <a:t>   Con   tents</a:t>
            </a:r>
          </a:p>
        </p:txBody>
      </p:sp>
      <p:grpSp>
        <p:nvGrpSpPr>
          <p:cNvPr id="6" name="组合 5"/>
          <p:cNvGrpSpPr/>
          <p:nvPr/>
        </p:nvGrpSpPr>
        <p:grpSpPr>
          <a:xfrm>
            <a:off x="6096000" y="3006851"/>
            <a:ext cx="4644390" cy="558165"/>
            <a:chOff x="6102748" y="1607214"/>
            <a:chExt cx="4644390" cy="558165"/>
          </a:xfrm>
        </p:grpSpPr>
        <p:sp>
          <p:nvSpPr>
            <p:cNvPr id="7" name="椭圆 6"/>
            <p:cNvSpPr/>
            <p:nvPr/>
          </p:nvSpPr>
          <p:spPr>
            <a:xfrm>
              <a:off x="6222670" y="1654117"/>
              <a:ext cx="487488" cy="487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8" name="圆角矩形 61"/>
            <p:cNvSpPr/>
            <p:nvPr/>
          </p:nvSpPr>
          <p:spPr>
            <a:xfrm>
              <a:off x="6102748" y="1607214"/>
              <a:ext cx="4644390" cy="558165"/>
            </a:xfrm>
            <a:prstGeom prst="roundRect">
              <a:avLst/>
            </a:prstGeom>
            <a:noFill/>
            <a:ln>
              <a:solidFill>
                <a:srgbClr val="C00000"/>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nvGrpSpPr>
            <p:cNvPr id="9" name="组合 8"/>
            <p:cNvGrpSpPr/>
            <p:nvPr/>
          </p:nvGrpSpPr>
          <p:grpSpPr>
            <a:xfrm>
              <a:off x="6204815" y="1673490"/>
              <a:ext cx="3965679" cy="461665"/>
              <a:chOff x="5606129" y="1774070"/>
              <a:chExt cx="3965679" cy="461665"/>
            </a:xfrm>
          </p:grpSpPr>
          <p:sp>
            <p:nvSpPr>
              <p:cNvPr id="10" name="矩形 9"/>
              <p:cNvSpPr/>
              <p:nvPr/>
            </p:nvSpPr>
            <p:spPr>
              <a:xfrm>
                <a:off x="6032056" y="1802198"/>
                <a:ext cx="3539752" cy="400110"/>
              </a:xfrm>
              <a:prstGeom prst="rect">
                <a:avLst/>
              </a:prstGeom>
            </p:spPr>
            <p:txBody>
              <a:bodyPr wrap="none">
                <a:spAutoFit/>
              </a:bodyPr>
              <a:lstStyle/>
              <a:p>
                <a:pPr algn="ctr"/>
                <a:r>
                  <a:rPr lang="zh-CN" altLang="en-US" sz="2000" b="1" kern="0" dirty="0">
                    <a:solidFill>
                      <a:srgbClr val="C00000"/>
                    </a:solidFill>
                    <a:cs typeface="+mn-ea"/>
                    <a:sym typeface="+mn-lt"/>
                  </a:rPr>
                  <a:t>坚定维护核心是最紧要的政治</a:t>
                </a:r>
              </a:p>
            </p:txBody>
          </p:sp>
          <p:sp>
            <p:nvSpPr>
              <p:cNvPr id="11" name="矩形 10"/>
              <p:cNvSpPr/>
              <p:nvPr/>
            </p:nvSpPr>
            <p:spPr>
              <a:xfrm>
                <a:off x="5606129" y="1774070"/>
                <a:ext cx="562976" cy="461665"/>
              </a:xfrm>
              <a:prstGeom prst="rect">
                <a:avLst/>
              </a:prstGeom>
            </p:spPr>
            <p:txBody>
              <a:bodyPr wrap="none">
                <a:spAutoFit/>
              </a:bodyPr>
              <a:lstStyle/>
              <a:p>
                <a:pPr algn="ctr"/>
                <a:r>
                  <a:rPr lang="en-US" altLang="zh-CN" sz="2400" b="1" kern="0" dirty="0">
                    <a:solidFill>
                      <a:srgbClr val="C00000"/>
                    </a:solidFill>
                    <a:effectLst>
                      <a:outerShdw blurRad="38100" dist="38100" dir="2700000" algn="tl">
                        <a:srgbClr val="000000">
                          <a:alpha val="43137"/>
                        </a:srgbClr>
                      </a:outerShdw>
                    </a:effectLst>
                    <a:cs typeface="+mn-ea"/>
                    <a:sym typeface="+mn-lt"/>
                  </a:rPr>
                  <a:t>01</a:t>
                </a:r>
                <a:endParaRPr lang="zh-CN" altLang="en-US" sz="2400" b="1" kern="0" dirty="0">
                  <a:solidFill>
                    <a:srgbClr val="C00000"/>
                  </a:solidFill>
                  <a:effectLst>
                    <a:outerShdw blurRad="38100" dist="38100" dir="2700000" algn="tl">
                      <a:srgbClr val="000000">
                        <a:alpha val="43137"/>
                      </a:srgbClr>
                    </a:outerShdw>
                  </a:effectLst>
                  <a:cs typeface="+mn-ea"/>
                  <a:sym typeface="+mn-lt"/>
                </a:endParaRPr>
              </a:p>
            </p:txBody>
          </p:sp>
        </p:grpSp>
      </p:grpSp>
      <p:grpSp>
        <p:nvGrpSpPr>
          <p:cNvPr id="12" name="组合 11"/>
          <p:cNvGrpSpPr/>
          <p:nvPr/>
        </p:nvGrpSpPr>
        <p:grpSpPr>
          <a:xfrm>
            <a:off x="6096000" y="3995797"/>
            <a:ext cx="4644390" cy="558165"/>
            <a:chOff x="6102748" y="1607214"/>
            <a:chExt cx="4644390" cy="558165"/>
          </a:xfrm>
        </p:grpSpPr>
        <p:sp>
          <p:nvSpPr>
            <p:cNvPr id="13" name="椭圆 12"/>
            <p:cNvSpPr/>
            <p:nvPr/>
          </p:nvSpPr>
          <p:spPr>
            <a:xfrm>
              <a:off x="6222670" y="1654117"/>
              <a:ext cx="487488" cy="487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4" name="圆角矩形 67"/>
            <p:cNvSpPr/>
            <p:nvPr/>
          </p:nvSpPr>
          <p:spPr>
            <a:xfrm>
              <a:off x="6102748" y="1607214"/>
              <a:ext cx="4644390" cy="558165"/>
            </a:xfrm>
            <a:prstGeom prst="roundRect">
              <a:avLst/>
            </a:prstGeom>
            <a:noFill/>
            <a:ln>
              <a:solidFill>
                <a:srgbClr val="C00000"/>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15" name="组合 14"/>
            <p:cNvGrpSpPr/>
            <p:nvPr/>
          </p:nvGrpSpPr>
          <p:grpSpPr>
            <a:xfrm>
              <a:off x="6182286" y="1655463"/>
              <a:ext cx="3988207" cy="461665"/>
              <a:chOff x="5583600" y="1756043"/>
              <a:chExt cx="3988207" cy="461665"/>
            </a:xfrm>
          </p:grpSpPr>
          <p:sp>
            <p:nvSpPr>
              <p:cNvPr id="16" name="矩形 15"/>
              <p:cNvSpPr/>
              <p:nvPr/>
            </p:nvSpPr>
            <p:spPr>
              <a:xfrm>
                <a:off x="6032055" y="1802198"/>
                <a:ext cx="3539752" cy="400110"/>
              </a:xfrm>
              <a:prstGeom prst="rect">
                <a:avLst/>
              </a:prstGeom>
            </p:spPr>
            <p:txBody>
              <a:bodyPr wrap="none">
                <a:spAutoFit/>
              </a:bodyPr>
              <a:lstStyle/>
              <a:p>
                <a:pPr algn="ctr"/>
                <a:r>
                  <a:rPr lang="zh-CN" altLang="en-US" sz="2000" b="1" kern="0" dirty="0">
                    <a:solidFill>
                      <a:srgbClr val="C00000"/>
                    </a:solidFill>
                    <a:cs typeface="+mn-ea"/>
                    <a:sym typeface="+mn-lt"/>
                  </a:rPr>
                  <a:t>坚定维护核心是最根本的要求</a:t>
                </a:r>
              </a:p>
            </p:txBody>
          </p:sp>
          <p:sp>
            <p:nvSpPr>
              <p:cNvPr id="17" name="矩形 16"/>
              <p:cNvSpPr/>
              <p:nvPr/>
            </p:nvSpPr>
            <p:spPr>
              <a:xfrm>
                <a:off x="5583600" y="1756043"/>
                <a:ext cx="562976" cy="461665"/>
              </a:xfrm>
              <a:prstGeom prst="rect">
                <a:avLst/>
              </a:prstGeom>
            </p:spPr>
            <p:txBody>
              <a:bodyPr wrap="none">
                <a:spAutoFit/>
              </a:bodyPr>
              <a:lstStyle/>
              <a:p>
                <a:pPr algn="ctr"/>
                <a:r>
                  <a:rPr lang="en-US" altLang="zh-CN" sz="2400" b="1" kern="0" dirty="0">
                    <a:solidFill>
                      <a:srgbClr val="C00000"/>
                    </a:solidFill>
                    <a:effectLst>
                      <a:outerShdw blurRad="38100" dist="38100" dir="2700000" algn="tl">
                        <a:srgbClr val="000000">
                          <a:alpha val="43137"/>
                        </a:srgbClr>
                      </a:outerShdw>
                    </a:effectLst>
                    <a:cs typeface="+mn-ea"/>
                    <a:sym typeface="+mn-lt"/>
                  </a:rPr>
                  <a:t>02</a:t>
                </a:r>
                <a:endParaRPr lang="zh-CN" altLang="en-US" sz="2400" b="1" kern="0" dirty="0">
                  <a:solidFill>
                    <a:srgbClr val="C00000"/>
                  </a:solidFill>
                  <a:effectLst>
                    <a:outerShdw blurRad="38100" dist="38100" dir="2700000" algn="tl">
                      <a:srgbClr val="000000">
                        <a:alpha val="43137"/>
                      </a:srgbClr>
                    </a:outerShdw>
                  </a:effectLst>
                  <a:cs typeface="+mn-ea"/>
                  <a:sym typeface="+mn-lt"/>
                </a:endParaRPr>
              </a:p>
            </p:txBody>
          </p:sp>
        </p:grpSp>
      </p:grpSp>
      <p:grpSp>
        <p:nvGrpSpPr>
          <p:cNvPr id="18" name="组合 17"/>
          <p:cNvGrpSpPr/>
          <p:nvPr/>
        </p:nvGrpSpPr>
        <p:grpSpPr>
          <a:xfrm>
            <a:off x="6096000" y="4984743"/>
            <a:ext cx="4645025" cy="558165"/>
            <a:chOff x="6102748" y="1607214"/>
            <a:chExt cx="4645025" cy="558165"/>
          </a:xfrm>
        </p:grpSpPr>
        <p:sp>
          <p:nvSpPr>
            <p:cNvPr id="19" name="椭圆 18"/>
            <p:cNvSpPr/>
            <p:nvPr/>
          </p:nvSpPr>
          <p:spPr>
            <a:xfrm>
              <a:off x="6222670" y="1654117"/>
              <a:ext cx="487488" cy="487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0" name="圆角矩形 73"/>
            <p:cNvSpPr/>
            <p:nvPr/>
          </p:nvSpPr>
          <p:spPr>
            <a:xfrm>
              <a:off x="6102748" y="1607214"/>
              <a:ext cx="4645025" cy="558165"/>
            </a:xfrm>
            <a:prstGeom prst="roundRect">
              <a:avLst/>
            </a:prstGeom>
            <a:noFill/>
            <a:ln>
              <a:solidFill>
                <a:srgbClr val="C00000"/>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21" name="组合 20"/>
            <p:cNvGrpSpPr/>
            <p:nvPr/>
          </p:nvGrpSpPr>
          <p:grpSpPr>
            <a:xfrm>
              <a:off x="6195565" y="1655463"/>
              <a:ext cx="4459707" cy="461665"/>
              <a:chOff x="5596879" y="1756043"/>
              <a:chExt cx="4459707" cy="461665"/>
            </a:xfrm>
          </p:grpSpPr>
          <p:sp>
            <p:nvSpPr>
              <p:cNvPr id="22" name="矩形 21"/>
              <p:cNvSpPr/>
              <p:nvPr/>
            </p:nvSpPr>
            <p:spPr>
              <a:xfrm>
                <a:off x="6000667" y="1802198"/>
                <a:ext cx="4055919" cy="400110"/>
              </a:xfrm>
              <a:prstGeom prst="rect">
                <a:avLst/>
              </a:prstGeom>
            </p:spPr>
            <p:txBody>
              <a:bodyPr wrap="none">
                <a:spAutoFit/>
              </a:bodyPr>
              <a:lstStyle/>
              <a:p>
                <a:pPr algn="ctr"/>
                <a:r>
                  <a:rPr lang="zh-CN" altLang="en-US" sz="2000" b="1" kern="0" dirty="0">
                    <a:solidFill>
                      <a:srgbClr val="C00000"/>
                    </a:solidFill>
                    <a:cs typeface="+mn-ea"/>
                    <a:sym typeface="+mn-lt"/>
                  </a:rPr>
                  <a:t>锻造维护核心对党忠诚的坚定信念</a:t>
                </a:r>
              </a:p>
            </p:txBody>
          </p:sp>
          <p:sp>
            <p:nvSpPr>
              <p:cNvPr id="23" name="矩形 22"/>
              <p:cNvSpPr/>
              <p:nvPr/>
            </p:nvSpPr>
            <p:spPr>
              <a:xfrm>
                <a:off x="5596879" y="1756043"/>
                <a:ext cx="562976" cy="461665"/>
              </a:xfrm>
              <a:prstGeom prst="rect">
                <a:avLst/>
              </a:prstGeom>
            </p:spPr>
            <p:txBody>
              <a:bodyPr wrap="none">
                <a:spAutoFit/>
              </a:bodyPr>
              <a:lstStyle/>
              <a:p>
                <a:pPr algn="ctr"/>
                <a:r>
                  <a:rPr lang="en-US" altLang="zh-CN" sz="2400" b="1" kern="0" dirty="0">
                    <a:solidFill>
                      <a:srgbClr val="C00000"/>
                    </a:solidFill>
                    <a:effectLst>
                      <a:outerShdw blurRad="38100" dist="38100" dir="2700000" algn="tl">
                        <a:srgbClr val="000000">
                          <a:alpha val="43137"/>
                        </a:srgbClr>
                      </a:outerShdw>
                    </a:effectLst>
                    <a:cs typeface="+mn-ea"/>
                    <a:sym typeface="+mn-lt"/>
                  </a:rPr>
                  <a:t>03</a:t>
                </a:r>
                <a:endParaRPr lang="zh-CN" altLang="en-US" sz="2400" b="1" kern="0" dirty="0">
                  <a:solidFill>
                    <a:srgbClr val="C00000"/>
                  </a:solidFill>
                  <a:effectLst>
                    <a:outerShdw blurRad="38100" dist="38100" dir="2700000" algn="tl">
                      <a:srgbClr val="000000">
                        <a:alpha val="43137"/>
                      </a:srgbClr>
                    </a:outerShdw>
                  </a:effectLst>
                  <a:cs typeface="+mn-ea"/>
                  <a:sym typeface="+mn-lt"/>
                </a:endParaRPr>
              </a:p>
            </p:txBody>
          </p:sp>
        </p:grpSp>
      </p:grpSp>
      <p:sp>
        <p:nvSpPr>
          <p:cNvPr id="24" name="文本框 23"/>
          <p:cNvSpPr txBox="1"/>
          <p:nvPr/>
        </p:nvSpPr>
        <p:spPr>
          <a:xfrm>
            <a:off x="212652" y="190204"/>
            <a:ext cx="4977645" cy="307777"/>
          </a:xfrm>
          <a:prstGeom prst="rect">
            <a:avLst/>
          </a:prstGeom>
          <a:noFill/>
        </p:spPr>
        <p:txBody>
          <a:bodyPr wrap="none" rtlCol="0">
            <a:spAutoFit/>
          </a:bodyPr>
          <a:lstStyle/>
          <a:p>
            <a:r>
              <a:rPr lang="zh-CN" altLang="en-US" sz="1400" dirty="0">
                <a:cs typeface="+mn-ea"/>
                <a:sym typeface="+mn-lt"/>
              </a:rPr>
              <a:t>崇        尚        英        雄       </a:t>
            </a:r>
            <a:r>
              <a:rPr lang="en-US" altLang="zh-CN" sz="1400" dirty="0">
                <a:cs typeface="+mn-ea"/>
                <a:sym typeface="+mn-lt"/>
              </a:rPr>
              <a:t>/       </a:t>
            </a:r>
            <a:r>
              <a:rPr lang="zh-CN" altLang="en-US" sz="1400" dirty="0">
                <a:cs typeface="+mn-ea"/>
                <a:sym typeface="+mn-lt"/>
              </a:rPr>
              <a:t>精        忠        报        国</a:t>
            </a:r>
          </a:p>
        </p:txBody>
      </p:sp>
      <p:cxnSp>
        <p:nvCxnSpPr>
          <p:cNvPr id="25" name="直接连接符 24"/>
          <p:cNvCxnSpPr/>
          <p:nvPr/>
        </p:nvCxnSpPr>
        <p:spPr>
          <a:xfrm>
            <a:off x="4021708" y="333459"/>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1000"/>
                                        <p:tgtEl>
                                          <p:spTgt spid="5">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1000"/>
                                        <p:tgtEl>
                                          <p:spTgt spid="5">
                                            <p:txEl>
                                              <p:pRg st="1" end="1"/>
                                            </p:txEl>
                                          </p:spTgt>
                                        </p:tgtEl>
                                      </p:cBhvr>
                                    </p:animEffect>
                                  </p:childTnLst>
                                </p:cTn>
                              </p:par>
                            </p:childTnLst>
                          </p:cTn>
                        </p:par>
                        <p:par>
                          <p:cTn id="18" fill="hold">
                            <p:stCondLst>
                              <p:cond delay="2500"/>
                            </p:stCondLst>
                            <p:childTnLst>
                              <p:par>
                                <p:cTn id="19" presetID="2" presetClass="entr" presetSubtype="1" decel="10000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ppt_x"/>
                                          </p:val>
                                        </p:tav>
                                        <p:tav tm="100000">
                                          <p:val>
                                            <p:strVal val="#ppt_x"/>
                                          </p:val>
                                        </p:tav>
                                      </p:tavLst>
                                    </p:anim>
                                    <p:anim calcmode="lin" valueType="num">
                                      <p:cBhvr additive="base">
                                        <p:cTn id="22" dur="75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decel="1000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ppt_x"/>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2" presetClass="entr" presetSubtype="1" decel="10000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6"/>
          <p:cNvSpPr txBox="1"/>
          <p:nvPr/>
        </p:nvSpPr>
        <p:spPr>
          <a:xfrm>
            <a:off x="791282" y="4078667"/>
            <a:ext cx="4910309" cy="1259205"/>
          </a:xfrm>
          <a:prstGeom prst="rect">
            <a:avLst/>
          </a:prstGeom>
          <a:noFill/>
        </p:spPr>
        <p:txBody>
          <a:bodyPr wrap="square" lIns="121890" tIns="60945" rIns="121890" bIns="60945" rtlCol="0">
            <a:spAutoFit/>
          </a:bodyPr>
          <a:lstStyle/>
          <a:p>
            <a:pPr algn="ctr">
              <a:lnSpc>
                <a:spcPct val="100000"/>
              </a:lnSpc>
            </a:pPr>
            <a:r>
              <a:rPr lang="zh-CN" altLang="en-US" sz="3700" b="1" dirty="0">
                <a:solidFill>
                  <a:srgbClr val="C00000"/>
                </a:solidFill>
                <a:cs typeface="+mn-ea"/>
                <a:sym typeface="+mn-lt"/>
              </a:rPr>
              <a:t>坚定维护核心是最紧要的政治</a:t>
            </a:r>
          </a:p>
        </p:txBody>
      </p:sp>
      <p:pic>
        <p:nvPicPr>
          <p:cNvPr id="3" name="图片 2" descr="E:\素材\国庆\dc50197a98b1e7bed5831cd65b7a1d21.pngdc50197a98b1e7bed5831cd65b7a1d21"/>
          <p:cNvPicPr>
            <a:picLocks noChangeAspect="1"/>
          </p:cNvPicPr>
          <p:nvPr/>
        </p:nvPicPr>
        <p:blipFill>
          <a:blip r:embed="rId4" cstate="email"/>
          <a:srcRect/>
          <a:stretch>
            <a:fillRect/>
          </a:stretch>
        </p:blipFill>
        <p:spPr>
          <a:xfrm>
            <a:off x="28193" y="717793"/>
            <a:ext cx="6436489" cy="3167187"/>
          </a:xfrm>
          <a:prstGeom prst="rect">
            <a:avLst/>
          </a:prstGeom>
        </p:spPr>
      </p:pic>
      <p:sp>
        <p:nvSpPr>
          <p:cNvPr id="4" name="文本框 6"/>
          <p:cNvSpPr txBox="1"/>
          <p:nvPr/>
        </p:nvSpPr>
        <p:spPr>
          <a:xfrm>
            <a:off x="1977656" y="1904221"/>
            <a:ext cx="2000141" cy="582954"/>
          </a:xfrm>
          <a:prstGeom prst="rect">
            <a:avLst/>
          </a:prstGeom>
          <a:noFill/>
        </p:spPr>
        <p:txBody>
          <a:bodyPr wrap="square" lIns="28676" tIns="14338" rIns="28676" bIns="14338" rtlCol="0">
            <a:spAutoFit/>
          </a:bodyPr>
          <a:lstStyle/>
          <a:p>
            <a:pPr algn="ctr"/>
            <a:r>
              <a:rPr lang="zh-CN" altLang="en-US" sz="3600" b="1" dirty="0">
                <a:effectLst>
                  <a:outerShdw blurRad="38100" dist="38100" dir="2700000" algn="tl">
                    <a:srgbClr val="000000">
                      <a:alpha val="43137"/>
                    </a:srgbClr>
                  </a:outerShdw>
                </a:effectLst>
                <a:cs typeface="+mn-ea"/>
                <a:sym typeface="+mn-lt"/>
              </a:rPr>
              <a:t>第一部分</a:t>
            </a:r>
          </a:p>
        </p:txBody>
      </p:sp>
      <p:sp>
        <p:nvSpPr>
          <p:cNvPr id="5" name="文本框 4"/>
          <p:cNvSpPr txBox="1"/>
          <p:nvPr/>
        </p:nvSpPr>
        <p:spPr>
          <a:xfrm>
            <a:off x="7985052" y="231979"/>
            <a:ext cx="4977645" cy="307777"/>
          </a:xfrm>
          <a:prstGeom prst="rect">
            <a:avLst/>
          </a:prstGeom>
          <a:noFill/>
        </p:spPr>
        <p:txBody>
          <a:bodyPr wrap="none" rtlCol="0">
            <a:spAutoFit/>
          </a:bodyPr>
          <a:lstStyle/>
          <a:p>
            <a:r>
              <a:rPr lang="zh-CN" altLang="en-US" sz="1400" dirty="0">
                <a:cs typeface="+mn-ea"/>
                <a:sym typeface="+mn-lt"/>
              </a:rPr>
              <a:t>崇        尚        英        雄       </a:t>
            </a:r>
            <a:r>
              <a:rPr lang="en-US" altLang="zh-CN" sz="1400" dirty="0">
                <a:cs typeface="+mn-ea"/>
                <a:sym typeface="+mn-lt"/>
              </a:rPr>
              <a:t>/       </a:t>
            </a:r>
            <a:r>
              <a:rPr lang="zh-CN" altLang="en-US" sz="1400" dirty="0">
                <a:cs typeface="+mn-ea"/>
                <a:sym typeface="+mn-lt"/>
              </a:rPr>
              <a:t>精        忠        报        国</a:t>
            </a:r>
          </a:p>
        </p:txBody>
      </p:sp>
      <p:cxnSp>
        <p:nvCxnSpPr>
          <p:cNvPr id="6" name="直接连接符 5"/>
          <p:cNvCxnSpPr/>
          <p:nvPr/>
        </p:nvCxnSpPr>
        <p:spPr>
          <a:xfrm>
            <a:off x="7176977" y="375234"/>
            <a:ext cx="8080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cstate="email"/>
          <a:stretch>
            <a:fillRect/>
          </a:stretch>
        </p:blipFill>
        <p:spPr>
          <a:xfrm>
            <a:off x="4759083" y="-852870"/>
            <a:ext cx="3225969" cy="2418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by="(-#ppt_w*2)" calcmode="lin" valueType="num">
                                      <p:cBhvr rctx="PPT">
                                        <p:cTn id="17" dur="500" autoRev="1" fill="hold">
                                          <p:stCondLst>
                                            <p:cond delay="0"/>
                                          </p:stCondLst>
                                        </p:cTn>
                                        <p:tgtEl>
                                          <p:spTgt spid="2"/>
                                        </p:tgtEl>
                                        <p:attrNameLst>
                                          <p:attrName>ppt_w</p:attrName>
                                        </p:attrNameLst>
                                      </p:cBhvr>
                                    </p:anim>
                                    <p:anim by="(#ppt_w*0.50)" calcmode="lin" valueType="num">
                                      <p:cBhvr>
                                        <p:cTn id="18" dur="500" decel="50000" autoRev="1" fill="hold">
                                          <p:stCondLst>
                                            <p:cond delay="0"/>
                                          </p:stCondLst>
                                        </p:cTn>
                                        <p:tgtEl>
                                          <p:spTgt spid="2"/>
                                        </p:tgtEl>
                                        <p:attrNameLst>
                                          <p:attrName>ppt_x</p:attrName>
                                        </p:attrNameLst>
                                      </p:cBhvr>
                                    </p:anim>
                                    <p:anim from="(-#ppt_h/2)" to="(#ppt_y)" calcmode="lin" valueType="num">
                                      <p:cBhvr>
                                        <p:cTn id="19" dur="1000" fill="hold">
                                          <p:stCondLst>
                                            <p:cond delay="0"/>
                                          </p:stCondLst>
                                        </p:cTn>
                                        <p:tgtEl>
                                          <p:spTgt spid="2"/>
                                        </p:tgtEl>
                                        <p:attrNameLst>
                                          <p:attrName>ppt_y</p:attrName>
                                        </p:attrNameLst>
                                      </p:cBhvr>
                                    </p:anim>
                                    <p:animRot by="21600000">
                                      <p:cBhvr>
                                        <p:cTn id="2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0" name="文本框 9"/>
          <p:cNvSpPr txBox="1"/>
          <p:nvPr/>
        </p:nvSpPr>
        <p:spPr>
          <a:xfrm>
            <a:off x="1164605" y="3681324"/>
            <a:ext cx="9677146" cy="2492990"/>
          </a:xfrm>
          <a:prstGeom prst="rect">
            <a:avLst/>
          </a:prstGeom>
          <a:noFill/>
        </p:spPr>
        <p:txBody>
          <a:bodyPr wrap="square" rtlCol="0">
            <a:spAutoFit/>
          </a:bodyPr>
          <a:lstStyle/>
          <a:p>
            <a:pPr algn="just">
              <a:lnSpc>
                <a:spcPct val="150000"/>
              </a:lnSpc>
            </a:pPr>
            <a:r>
              <a:rPr lang="zh-CN" altLang="en-US" sz="2600" dirty="0">
                <a:cs typeface="+mn-ea"/>
                <a:sym typeface="+mn-lt"/>
              </a:rPr>
              <a:t>确立和维护习近平总书记为党中央的核心、全党的核心是根本性、方向性、全局性问题，关乎旗帜道路方向，关乎党运国脉军魂。在强国强军新征程上，在民族复兴关键时期，</a:t>
            </a:r>
            <a:r>
              <a:rPr lang="zh-CN" altLang="en-US" sz="2600" b="1" dirty="0">
                <a:solidFill>
                  <a:srgbClr val="C00000"/>
                </a:solidFill>
                <a:cs typeface="+mn-ea"/>
                <a:sym typeface="+mn-lt"/>
              </a:rPr>
              <a:t>坚定维护习近平总书记作为党中央的核心、全党的核心，意义重大、影响深远。</a:t>
            </a:r>
          </a:p>
        </p:txBody>
      </p:sp>
      <p:sp>
        <p:nvSpPr>
          <p:cNvPr id="11" name="矩形 10"/>
          <p:cNvSpPr/>
          <p:nvPr/>
        </p:nvSpPr>
        <p:spPr>
          <a:xfrm>
            <a:off x="882907" y="2696820"/>
            <a:ext cx="10240542" cy="3629890"/>
          </a:xfrm>
          <a:prstGeom prst="rect">
            <a:avLst/>
          </a:prstGeom>
          <a:noFill/>
          <a:ln w="19050">
            <a:solidFill>
              <a:srgbClr val="C00000"/>
            </a:solidFill>
            <a:prstDash val="sysDot"/>
          </a:ln>
        </p:spPr>
        <p:txBody>
          <a:bodyPr wrap="square" rtlCol="0" anchor="ctr">
            <a:noAutofit/>
          </a:bodyPr>
          <a:lstStyle/>
          <a:p>
            <a:pPr algn="ctr"/>
            <a:endParaRPr lang="zh-CN" altLang="en-US">
              <a:solidFill>
                <a:schemeClr val="accent6">
                  <a:lumMod val="50000"/>
                </a:schemeClr>
              </a:solidFill>
              <a:cs typeface="+mn-ea"/>
              <a:sym typeface="+mn-lt"/>
            </a:endParaRPr>
          </a:p>
        </p:txBody>
      </p:sp>
      <p:sp>
        <p:nvSpPr>
          <p:cNvPr id="12" name="椭圆 11"/>
          <p:cNvSpPr/>
          <p:nvPr/>
        </p:nvSpPr>
        <p:spPr>
          <a:xfrm>
            <a:off x="1298855" y="1742568"/>
            <a:ext cx="1869633" cy="18625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4000" b="1" dirty="0">
                <a:solidFill>
                  <a:schemeClr val="bg1"/>
                </a:solidFill>
                <a:cs typeface="+mn-ea"/>
                <a:sym typeface="+mn-lt"/>
              </a:rPr>
              <a:t>船重千钧</a:t>
            </a:r>
          </a:p>
        </p:txBody>
      </p:sp>
      <p:sp>
        <p:nvSpPr>
          <p:cNvPr id="13" name="椭圆 12"/>
          <p:cNvSpPr/>
          <p:nvPr/>
        </p:nvSpPr>
        <p:spPr>
          <a:xfrm>
            <a:off x="3605224" y="1742568"/>
            <a:ext cx="1869633" cy="18625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4000" b="1" dirty="0">
                <a:solidFill>
                  <a:schemeClr val="bg1"/>
                </a:solidFill>
                <a:cs typeface="+mn-ea"/>
                <a:sym typeface="+mn-lt"/>
              </a:rPr>
              <a:t>掌舵一人</a:t>
            </a:r>
          </a:p>
        </p:txBody>
      </p:sp>
      <p:pic>
        <p:nvPicPr>
          <p:cNvPr id="17" name="图片 16"/>
          <p:cNvPicPr>
            <a:picLocks noChangeAspect="1"/>
          </p:cNvPicPr>
          <p:nvPr/>
        </p:nvPicPr>
        <p:blipFill>
          <a:blip r:embed="rId6" cstate="email"/>
          <a:stretch>
            <a:fillRect/>
          </a:stretch>
        </p:blipFill>
        <p:spPr>
          <a:xfrm>
            <a:off x="6246777" y="1315325"/>
            <a:ext cx="4631020" cy="2513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42" presetClass="entr" presetSubtype="0" fill="hold" grpId="0" nodeType="withEffect">
                                  <p:stCondLst>
                                    <p:cond delay="9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sp>
        <p:nvSpPr>
          <p:cNvPr id="11" name="剪去对角的矩形 149"/>
          <p:cNvSpPr/>
          <p:nvPr/>
        </p:nvSpPr>
        <p:spPr>
          <a:xfrm>
            <a:off x="1797050" y="1921436"/>
            <a:ext cx="4298950" cy="1789430"/>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zh-CN" altLang="en-US" sz="1355">
              <a:solidFill>
                <a:srgbClr val="007FDE"/>
              </a:solidFill>
              <a:cs typeface="+mn-ea"/>
              <a:sym typeface="+mn-lt"/>
            </a:endParaRPr>
          </a:p>
        </p:txBody>
      </p:sp>
      <p:sp>
        <p:nvSpPr>
          <p:cNvPr id="12" name="文本框 13"/>
          <p:cNvSpPr txBox="1"/>
          <p:nvPr/>
        </p:nvSpPr>
        <p:spPr>
          <a:xfrm>
            <a:off x="2220595" y="2281481"/>
            <a:ext cx="3251200" cy="1200329"/>
          </a:xfrm>
          <a:prstGeom prst="rect">
            <a:avLst/>
          </a:prstGeom>
          <a:noFill/>
        </p:spPr>
        <p:txBody>
          <a:bodyPr wrap="square" rtlCol="0">
            <a:spAutoFit/>
          </a:bodyPr>
          <a:lstStyle/>
          <a:p>
            <a:pPr algn="r"/>
            <a:r>
              <a:rPr lang="zh-CN" altLang="en-US" sz="2400" dirty="0">
                <a:solidFill>
                  <a:schemeClr val="bg1"/>
                </a:solidFill>
                <a:cs typeface="+mn-ea"/>
                <a:sym typeface="+mn-lt"/>
              </a:rPr>
              <a:t>坚定维护习近平总书记作为党中央的核心、全党的核心意义</a:t>
            </a:r>
          </a:p>
        </p:txBody>
      </p:sp>
      <p:sp>
        <p:nvSpPr>
          <p:cNvPr id="13" name="Oval 9"/>
          <p:cNvSpPr>
            <a:spLocks noChangeArrowheads="1"/>
          </p:cNvSpPr>
          <p:nvPr/>
        </p:nvSpPr>
        <p:spPr bwMode="auto">
          <a:xfrm>
            <a:off x="1700530" y="3883394"/>
            <a:ext cx="723900" cy="723900"/>
          </a:xfrm>
          <a:prstGeom prst="ellipse">
            <a:avLst/>
          </a:prstGeom>
          <a:solidFill>
            <a:srgbClr val="C00000"/>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4" name="Oval 10"/>
          <p:cNvSpPr>
            <a:spLocks noChangeArrowheads="1"/>
          </p:cNvSpPr>
          <p:nvPr/>
        </p:nvSpPr>
        <p:spPr bwMode="auto">
          <a:xfrm>
            <a:off x="6095048" y="3883394"/>
            <a:ext cx="719138" cy="723900"/>
          </a:xfrm>
          <a:prstGeom prst="ellipse">
            <a:avLst/>
          </a:prstGeom>
          <a:solidFill>
            <a:srgbClr val="C00000"/>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5" name="Oval 11"/>
          <p:cNvSpPr>
            <a:spLocks noChangeArrowheads="1"/>
          </p:cNvSpPr>
          <p:nvPr/>
        </p:nvSpPr>
        <p:spPr bwMode="auto">
          <a:xfrm>
            <a:off x="1700530" y="5053382"/>
            <a:ext cx="723900" cy="723900"/>
          </a:xfrm>
          <a:prstGeom prst="ellipse">
            <a:avLst/>
          </a:prstGeom>
          <a:solidFill>
            <a:srgbClr val="C00000"/>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6" name="Oval 12"/>
          <p:cNvSpPr>
            <a:spLocks noChangeArrowheads="1"/>
          </p:cNvSpPr>
          <p:nvPr/>
        </p:nvSpPr>
        <p:spPr bwMode="auto">
          <a:xfrm>
            <a:off x="6095048" y="5053382"/>
            <a:ext cx="719138" cy="723900"/>
          </a:xfrm>
          <a:prstGeom prst="ellipse">
            <a:avLst/>
          </a:prstGeom>
          <a:solidFill>
            <a:srgbClr val="C00000"/>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7" name="TextBox 40"/>
          <p:cNvSpPr txBox="1"/>
          <p:nvPr/>
        </p:nvSpPr>
        <p:spPr>
          <a:xfrm>
            <a:off x="2442787" y="3801000"/>
            <a:ext cx="3743482" cy="663258"/>
          </a:xfrm>
          <a:prstGeom prst="rect">
            <a:avLst/>
          </a:prstGeom>
          <a:noFill/>
        </p:spPr>
        <p:txBody>
          <a:bodyPr wrap="square" rtlCol="0">
            <a:spAutoFit/>
          </a:bodyPr>
          <a:lstStyle/>
          <a:p>
            <a:pPr>
              <a:lnSpc>
                <a:spcPct val="130000"/>
              </a:lnSpc>
            </a:pPr>
            <a:r>
              <a:rPr lang="zh-CN" altLang="en-US" sz="1500" dirty="0">
                <a:cs typeface="+mn-ea"/>
                <a:sym typeface="+mn-lt"/>
              </a:rPr>
              <a:t>坚定维护习近平总书记作为党中央的核心、全党的核心是维护党中央权威的集中体现</a:t>
            </a:r>
          </a:p>
        </p:txBody>
      </p:sp>
      <p:sp>
        <p:nvSpPr>
          <p:cNvPr id="18" name="TextBox 42"/>
          <p:cNvSpPr txBox="1"/>
          <p:nvPr/>
        </p:nvSpPr>
        <p:spPr>
          <a:xfrm>
            <a:off x="2442787" y="4964003"/>
            <a:ext cx="3743482" cy="992579"/>
          </a:xfrm>
          <a:prstGeom prst="rect">
            <a:avLst/>
          </a:prstGeom>
          <a:noFill/>
        </p:spPr>
        <p:txBody>
          <a:bodyPr wrap="square" rtlCol="0">
            <a:spAutoFit/>
          </a:bodyPr>
          <a:lstStyle/>
          <a:p>
            <a:pPr>
              <a:lnSpc>
                <a:spcPct val="130000"/>
              </a:lnSpc>
            </a:pPr>
            <a:r>
              <a:rPr lang="zh-CN" altLang="en-US" sz="1500" dirty="0">
                <a:cs typeface="+mn-ea"/>
                <a:sym typeface="+mn-lt"/>
              </a:rPr>
              <a:t>坚定维护习近平总书记作为党中央的核心、全党的核心是夺取“三个伟大”新胜利的紧迫需要</a:t>
            </a:r>
          </a:p>
        </p:txBody>
      </p:sp>
      <p:sp>
        <p:nvSpPr>
          <p:cNvPr id="19" name="TextBox 44"/>
          <p:cNvSpPr txBox="1"/>
          <p:nvPr/>
        </p:nvSpPr>
        <p:spPr>
          <a:xfrm>
            <a:off x="6810504" y="3801000"/>
            <a:ext cx="3743482" cy="992579"/>
          </a:xfrm>
          <a:prstGeom prst="rect">
            <a:avLst/>
          </a:prstGeom>
          <a:noFill/>
        </p:spPr>
        <p:txBody>
          <a:bodyPr wrap="square" rtlCol="0">
            <a:spAutoFit/>
          </a:bodyPr>
          <a:lstStyle/>
          <a:p>
            <a:pPr>
              <a:lnSpc>
                <a:spcPct val="130000"/>
              </a:lnSpc>
            </a:pPr>
            <a:r>
              <a:rPr lang="zh-CN" altLang="en-US" sz="1500" dirty="0">
                <a:cs typeface="+mn-ea"/>
                <a:sym typeface="+mn-lt"/>
              </a:rPr>
              <a:t>坚定维护习近平总书记作为党中央的核心、全党的核心是全党全军全国各族人民的共同意志</a:t>
            </a:r>
          </a:p>
        </p:txBody>
      </p:sp>
      <p:sp>
        <p:nvSpPr>
          <p:cNvPr id="20" name="TextBox 46"/>
          <p:cNvSpPr txBox="1"/>
          <p:nvPr/>
        </p:nvSpPr>
        <p:spPr>
          <a:xfrm>
            <a:off x="6810504" y="4964003"/>
            <a:ext cx="3743482" cy="992579"/>
          </a:xfrm>
          <a:prstGeom prst="rect">
            <a:avLst/>
          </a:prstGeom>
          <a:noFill/>
        </p:spPr>
        <p:txBody>
          <a:bodyPr wrap="square" rtlCol="0">
            <a:spAutoFit/>
          </a:bodyPr>
          <a:lstStyle/>
          <a:p>
            <a:pPr>
              <a:lnSpc>
                <a:spcPct val="130000"/>
              </a:lnSpc>
            </a:pPr>
            <a:r>
              <a:rPr lang="zh-CN" altLang="en-US" sz="1500" dirty="0">
                <a:cs typeface="+mn-ea"/>
                <a:sym typeface="+mn-lt"/>
              </a:rPr>
              <a:t>坚定维护习近平总书记作为党中央的核心、全党的核心是夺取“三个伟大”新胜利的紧迫需要</a:t>
            </a:r>
          </a:p>
        </p:txBody>
      </p:sp>
      <p:sp>
        <p:nvSpPr>
          <p:cNvPr id="21" name="椭圆 20"/>
          <p:cNvSpPr/>
          <p:nvPr/>
        </p:nvSpPr>
        <p:spPr>
          <a:xfrm>
            <a:off x="1538799" y="3721882"/>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cs typeface="+mn-ea"/>
                <a:sym typeface="+mn-lt"/>
              </a:rPr>
              <a:t>1</a:t>
            </a:r>
          </a:p>
        </p:txBody>
      </p:sp>
      <p:sp>
        <p:nvSpPr>
          <p:cNvPr id="22" name="椭圆 21"/>
          <p:cNvSpPr/>
          <p:nvPr/>
        </p:nvSpPr>
        <p:spPr>
          <a:xfrm>
            <a:off x="5931729" y="3721882"/>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cs typeface="+mn-ea"/>
                <a:sym typeface="+mn-lt"/>
              </a:rPr>
              <a:t>2</a:t>
            </a:r>
          </a:p>
        </p:txBody>
      </p:sp>
      <p:sp>
        <p:nvSpPr>
          <p:cNvPr id="23" name="椭圆 22"/>
          <p:cNvSpPr/>
          <p:nvPr/>
        </p:nvSpPr>
        <p:spPr>
          <a:xfrm>
            <a:off x="1548959" y="4891552"/>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cs typeface="+mn-ea"/>
                <a:sym typeface="+mn-lt"/>
              </a:rPr>
              <a:t>3</a:t>
            </a:r>
          </a:p>
        </p:txBody>
      </p:sp>
      <p:sp>
        <p:nvSpPr>
          <p:cNvPr id="24" name="椭圆 23"/>
          <p:cNvSpPr/>
          <p:nvPr/>
        </p:nvSpPr>
        <p:spPr>
          <a:xfrm>
            <a:off x="5941889" y="4891552"/>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cs typeface="+mn-ea"/>
                <a:sym typeface="+mn-lt"/>
              </a:rPr>
              <a:t>4</a:t>
            </a:r>
          </a:p>
        </p:txBody>
      </p:sp>
      <p:pic>
        <p:nvPicPr>
          <p:cNvPr id="25" name="图片 24"/>
          <p:cNvPicPr>
            <a:picLocks noChangeAspect="1"/>
          </p:cNvPicPr>
          <p:nvPr/>
        </p:nvPicPr>
        <p:blipFill>
          <a:blip r:embed="rId6" cstate="email"/>
          <a:stretch>
            <a:fillRect/>
          </a:stretch>
        </p:blipFill>
        <p:spPr>
          <a:xfrm>
            <a:off x="5751523" y="1169084"/>
            <a:ext cx="6250111" cy="33417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4" grpId="0" bldLvl="0" animBg="1"/>
      <p:bldP spid="15" grpId="0" bldLvl="0" animBg="1"/>
      <p:bldP spid="16" grpId="0" bldLvl="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grpSp>
        <p:nvGrpSpPr>
          <p:cNvPr id="10" name="组合 9"/>
          <p:cNvGrpSpPr/>
          <p:nvPr/>
        </p:nvGrpSpPr>
        <p:grpSpPr>
          <a:xfrm>
            <a:off x="1572910" y="2653258"/>
            <a:ext cx="3708400" cy="1092119"/>
            <a:chOff x="1193800" y="3702493"/>
            <a:chExt cx="3708400" cy="1092119"/>
          </a:xfrm>
          <a:solidFill>
            <a:srgbClr val="C00000"/>
          </a:solidFill>
        </p:grpSpPr>
        <p:sp>
          <p:nvSpPr>
            <p:cNvPr id="11" name="矩形 10"/>
            <p:cNvSpPr/>
            <p:nvPr/>
          </p:nvSpPr>
          <p:spPr>
            <a:xfrm>
              <a:off x="1193800" y="3702493"/>
              <a:ext cx="3708400" cy="1092119"/>
            </a:xfrm>
            <a:prstGeom prst="rect">
              <a:avLst/>
            </a:prstGeom>
            <a:grp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a:off x="1381411" y="3727840"/>
              <a:ext cx="3418445" cy="1005788"/>
            </a:xfrm>
            <a:prstGeom prst="rect">
              <a:avLst/>
            </a:prstGeom>
            <a:grpFill/>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nSpc>
                  <a:spcPct val="130000"/>
                </a:lnSpc>
              </a:pPr>
              <a:r>
                <a:rPr lang="zh-CN" altLang="en-US" sz="2400" dirty="0">
                  <a:solidFill>
                    <a:schemeClr val="bg1"/>
                  </a:solidFill>
                  <a:latin typeface="+mn-lt"/>
                  <a:ea typeface="+mn-ea"/>
                  <a:cs typeface="+mn-ea"/>
                  <a:sym typeface="+mn-lt"/>
                </a:rPr>
                <a:t>高度重视维护党的权威和革命领袖的权威</a:t>
              </a:r>
            </a:p>
          </p:txBody>
        </p:sp>
      </p:grpSp>
      <p:grpSp>
        <p:nvGrpSpPr>
          <p:cNvPr id="13" name="组合 12"/>
          <p:cNvGrpSpPr/>
          <p:nvPr/>
        </p:nvGrpSpPr>
        <p:grpSpPr>
          <a:xfrm>
            <a:off x="289754" y="1152111"/>
            <a:ext cx="6217378" cy="1047750"/>
            <a:chOff x="3040129" y="1219258"/>
            <a:chExt cx="6217378" cy="1047750"/>
          </a:xfrm>
        </p:grpSpPr>
        <p:sp>
          <p:nvSpPr>
            <p:cNvPr id="14" name="任意多边形 29"/>
            <p:cNvSpPr/>
            <p:nvPr/>
          </p:nvSpPr>
          <p:spPr>
            <a:xfrm>
              <a:off x="3618536" y="1219258"/>
              <a:ext cx="5638971" cy="1047750"/>
            </a:xfrm>
            <a:custGeom>
              <a:avLst/>
              <a:gdLst>
                <a:gd name="connsiteX0" fmla="*/ 0 w 5638971"/>
                <a:gd name="connsiteY0" fmla="*/ 0 h 1047750"/>
                <a:gd name="connsiteX1" fmla="*/ 5115096 w 5638971"/>
                <a:gd name="connsiteY1" fmla="*/ 0 h 1047750"/>
                <a:gd name="connsiteX2" fmla="*/ 5638971 w 5638971"/>
                <a:gd name="connsiteY2" fmla="*/ 523875 h 1047750"/>
                <a:gd name="connsiteX3" fmla="*/ 5115096 w 5638971"/>
                <a:gd name="connsiteY3" fmla="*/ 1047750 h 1047750"/>
                <a:gd name="connsiteX4" fmla="*/ 0 w 5638971"/>
                <a:gd name="connsiteY4" fmla="*/ 1047750 h 1047750"/>
                <a:gd name="connsiteX5" fmla="*/ 523875 w 5638971"/>
                <a:gd name="connsiteY5" fmla="*/ 523875 h 1047750"/>
                <a:gd name="connsiteX6" fmla="*/ 0 w 5638971"/>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971" h="1047750">
                  <a:moveTo>
                    <a:pt x="0" y="0"/>
                  </a:moveTo>
                  <a:lnTo>
                    <a:pt x="5115096" y="0"/>
                  </a:lnTo>
                  <a:cubicBezTo>
                    <a:pt x="5404424" y="0"/>
                    <a:pt x="5638971" y="234547"/>
                    <a:pt x="5638971" y="523875"/>
                  </a:cubicBezTo>
                  <a:cubicBezTo>
                    <a:pt x="5638971" y="813203"/>
                    <a:pt x="5404424" y="1047750"/>
                    <a:pt x="5115096" y="1047750"/>
                  </a:cubicBezTo>
                  <a:lnTo>
                    <a:pt x="0" y="1047750"/>
                  </a:lnTo>
                  <a:cubicBezTo>
                    <a:pt x="289328" y="1047750"/>
                    <a:pt x="523875" y="813203"/>
                    <a:pt x="523875" y="523875"/>
                  </a:cubicBezTo>
                  <a:cubicBezTo>
                    <a:pt x="523875" y="234547"/>
                    <a:pt x="289328" y="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7000" b="1" dirty="0">
                <a:solidFill>
                  <a:schemeClr val="bg1"/>
                </a:solidFill>
                <a:cs typeface="+mn-ea"/>
                <a:sym typeface="+mn-lt"/>
              </a:endParaRPr>
            </a:p>
          </p:txBody>
        </p:sp>
        <p:grpSp>
          <p:nvGrpSpPr>
            <p:cNvPr id="15" name="组合 14"/>
            <p:cNvGrpSpPr/>
            <p:nvPr/>
          </p:nvGrpSpPr>
          <p:grpSpPr>
            <a:xfrm>
              <a:off x="3040129" y="1219258"/>
              <a:ext cx="5771412" cy="1047750"/>
              <a:chOff x="9570263" y="1934017"/>
              <a:chExt cx="5771412" cy="1047750"/>
            </a:xfrm>
          </p:grpSpPr>
          <p:sp>
            <p:nvSpPr>
              <p:cNvPr id="16" name="矩形 15"/>
              <p:cNvSpPr/>
              <p:nvPr/>
            </p:nvSpPr>
            <p:spPr>
              <a:xfrm>
                <a:off x="11106220" y="2075973"/>
                <a:ext cx="4235455" cy="784830"/>
              </a:xfrm>
              <a:prstGeom prst="rect">
                <a:avLst/>
              </a:prstGeom>
            </p:spPr>
            <p:txBody>
              <a:bodyPr wrap="none">
                <a:spAutoFit/>
              </a:bodyPr>
              <a:lstStyle/>
              <a:p>
                <a:r>
                  <a:rPr lang="zh-CN" altLang="en-US" sz="4500" b="1" dirty="0">
                    <a:solidFill>
                      <a:schemeClr val="bg1"/>
                    </a:solidFill>
                    <a:cs typeface="+mn-ea"/>
                    <a:sym typeface="+mn-lt"/>
                  </a:rPr>
                  <a:t>维护党中央权威</a:t>
                </a:r>
              </a:p>
            </p:txBody>
          </p:sp>
          <p:sp>
            <p:nvSpPr>
              <p:cNvPr id="17" name="椭圆 16"/>
              <p:cNvSpPr/>
              <p:nvPr/>
            </p:nvSpPr>
            <p:spPr>
              <a:xfrm>
                <a:off x="9570263" y="1934017"/>
                <a:ext cx="1047750" cy="1047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a:solidFill>
                      <a:schemeClr val="bg1"/>
                    </a:solidFill>
                    <a:cs typeface="+mn-ea"/>
                    <a:sym typeface="+mn-lt"/>
                  </a:rPr>
                  <a:t>1</a:t>
                </a:r>
                <a:endParaRPr lang="zh-CN" altLang="en-US" sz="7000" b="1" dirty="0">
                  <a:solidFill>
                    <a:schemeClr val="bg1"/>
                  </a:solidFill>
                  <a:cs typeface="+mn-ea"/>
                  <a:sym typeface="+mn-lt"/>
                </a:endParaRPr>
              </a:p>
            </p:txBody>
          </p:sp>
        </p:grpSp>
      </p:grpSp>
      <p:grpSp>
        <p:nvGrpSpPr>
          <p:cNvPr id="18" name="组合 17"/>
          <p:cNvGrpSpPr/>
          <p:nvPr/>
        </p:nvGrpSpPr>
        <p:grpSpPr>
          <a:xfrm>
            <a:off x="803940" y="5052758"/>
            <a:ext cx="5292060" cy="1092119"/>
            <a:chOff x="6357089" y="3702493"/>
            <a:chExt cx="5292060" cy="1092119"/>
          </a:xfrm>
        </p:grpSpPr>
        <p:sp>
          <p:nvSpPr>
            <p:cNvPr id="19" name="文本框 18"/>
            <p:cNvSpPr txBox="1"/>
            <p:nvPr/>
          </p:nvSpPr>
          <p:spPr>
            <a:xfrm>
              <a:off x="6476499" y="3800639"/>
              <a:ext cx="5092109" cy="841577"/>
            </a:xfrm>
            <a:prstGeom prst="rect">
              <a:avLst/>
            </a:prstGeom>
            <a:noFill/>
          </p:spPr>
          <p:txBody>
            <a:bodyPr wrap="square" rtlCol="0">
              <a:spAutoFit/>
            </a:bodyPr>
            <a:lstStyle/>
            <a:p>
              <a:pPr algn="ctr">
                <a:lnSpc>
                  <a:spcPct val="130000"/>
                </a:lnSpc>
                <a:spcAft>
                  <a:spcPts val="500"/>
                </a:spcAft>
              </a:pPr>
              <a:r>
                <a:rPr lang="zh-CN" altLang="en-US" b="1" dirty="0">
                  <a:cs typeface="+mn-ea"/>
                  <a:sym typeface="+mn-lt"/>
                </a:rPr>
                <a:t>是</a:t>
              </a:r>
              <a:r>
                <a:rPr lang="zh-CN" altLang="en-US" dirty="0">
                  <a:cs typeface="+mn-ea"/>
                  <a:sym typeface="+mn-lt"/>
                </a:rPr>
                <a:t>马克思主义政党建设的重大课题，</a:t>
              </a:r>
            </a:p>
            <a:p>
              <a:pPr algn="ctr">
                <a:lnSpc>
                  <a:spcPct val="130000"/>
                </a:lnSpc>
                <a:spcAft>
                  <a:spcPts val="500"/>
                </a:spcAft>
              </a:pPr>
              <a:r>
                <a:rPr lang="zh-CN" altLang="en-US" b="1" dirty="0">
                  <a:cs typeface="+mn-ea"/>
                  <a:sym typeface="+mn-lt"/>
                </a:rPr>
                <a:t>是</a:t>
              </a:r>
              <a:r>
                <a:rPr lang="zh-CN" altLang="en-US" dirty="0">
                  <a:cs typeface="+mn-ea"/>
                  <a:sym typeface="+mn-lt"/>
                </a:rPr>
                <a:t>我们党长期实践中形成的优良传统和独特优势</a:t>
              </a:r>
            </a:p>
          </p:txBody>
        </p:sp>
        <p:sp>
          <p:nvSpPr>
            <p:cNvPr id="20" name="矩形 19"/>
            <p:cNvSpPr/>
            <p:nvPr/>
          </p:nvSpPr>
          <p:spPr>
            <a:xfrm>
              <a:off x="6357089" y="3702493"/>
              <a:ext cx="5292060" cy="1092119"/>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08E"/>
                </a:solidFill>
                <a:cs typeface="+mn-ea"/>
                <a:sym typeface="+mn-lt"/>
              </a:endParaRPr>
            </a:p>
          </p:txBody>
        </p:sp>
      </p:grpSp>
      <p:sp>
        <p:nvSpPr>
          <p:cNvPr id="21" name="MH_SubTitle_1"/>
          <p:cNvSpPr/>
          <p:nvPr>
            <p:custDataLst>
              <p:tags r:id="rId1"/>
            </p:custDataLst>
          </p:nvPr>
        </p:nvSpPr>
        <p:spPr>
          <a:xfrm>
            <a:off x="2453065" y="3886188"/>
            <a:ext cx="1948090" cy="575423"/>
          </a:xfrm>
          <a:prstGeom prst="round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solidFill>
                <a:effectLst/>
                <a:uLnTx/>
                <a:uFillTx/>
                <a:cs typeface="+mn-ea"/>
                <a:sym typeface="+mn-lt"/>
              </a:rPr>
              <a:t>意义</a:t>
            </a:r>
          </a:p>
        </p:txBody>
      </p:sp>
      <p:sp>
        <p:nvSpPr>
          <p:cNvPr id="22" name="下箭头 32"/>
          <p:cNvSpPr/>
          <p:nvPr/>
        </p:nvSpPr>
        <p:spPr>
          <a:xfrm>
            <a:off x="3150033" y="4590836"/>
            <a:ext cx="554154" cy="36319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55000">
                    <a:srgbClr val="FFFF00"/>
                  </a:gs>
                  <a:gs pos="57000">
                    <a:prstClr val="white"/>
                  </a:gs>
                </a:gsLst>
                <a:lin ang="16200000" scaled="1"/>
              </a:gradFill>
              <a:effectLst/>
              <a:uLnTx/>
              <a:uFillTx/>
              <a:cs typeface="+mn-ea"/>
              <a:sym typeface="+mn-lt"/>
            </a:endParaRPr>
          </a:p>
        </p:txBody>
      </p:sp>
      <p:pic>
        <p:nvPicPr>
          <p:cNvPr id="23" name="图片 22"/>
          <p:cNvPicPr>
            <a:picLocks noChangeAspect="1"/>
          </p:cNvPicPr>
          <p:nvPr/>
        </p:nvPicPr>
        <p:blipFill>
          <a:blip r:embed="rId7" cstate="email"/>
          <a:stretch>
            <a:fillRect/>
          </a:stretch>
        </p:blipFill>
        <p:spPr>
          <a:xfrm>
            <a:off x="5468921" y="2111955"/>
            <a:ext cx="6678370" cy="3290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750"/>
                                        <p:tgtEl>
                                          <p:spTgt spid="10"/>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3000"/>
                            </p:stCondLst>
                            <p:childTnLst>
                              <p:par>
                                <p:cTn id="24" presetID="18" presetClass="entr" presetSubtype="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Right)">
                                      <p:cBhvr>
                                        <p:cTn id="2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4"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5" cstate="email"/>
          <a:srcRect/>
          <a:stretch>
            <a:fillRect/>
          </a:stretch>
        </p:blipFill>
        <p:spPr>
          <a:xfrm>
            <a:off x="10438588" y="-169977"/>
            <a:ext cx="1642637" cy="1525096"/>
          </a:xfrm>
          <a:prstGeom prst="rect">
            <a:avLst/>
          </a:prstGeom>
        </p:spPr>
      </p:pic>
      <p:pic>
        <p:nvPicPr>
          <p:cNvPr id="22" name="图片 21" descr="E:\素材\国庆\9857ade5165d85ea46823dd563307713.png9857ade5165d85ea46823dd563307713"/>
          <p:cNvPicPr>
            <a:picLocks noChangeAspect="1"/>
          </p:cNvPicPr>
          <p:nvPr/>
        </p:nvPicPr>
        <p:blipFill>
          <a:blip r:embed="rId6" cstate="email"/>
          <a:srcRect/>
          <a:stretch>
            <a:fillRect/>
          </a:stretch>
        </p:blipFill>
        <p:spPr>
          <a:xfrm>
            <a:off x="-3810" y="951865"/>
            <a:ext cx="4408170" cy="5876925"/>
          </a:xfrm>
          <a:prstGeom prst="rect">
            <a:avLst/>
          </a:prstGeom>
        </p:spPr>
      </p:pic>
      <p:sp>
        <p:nvSpPr>
          <p:cNvPr id="23" name="矩形 22"/>
          <p:cNvSpPr/>
          <p:nvPr/>
        </p:nvSpPr>
        <p:spPr>
          <a:xfrm>
            <a:off x="4114800" y="1508125"/>
            <a:ext cx="7821295" cy="3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rgbClr val="C00000"/>
                </a:solidFill>
                <a:cs typeface="+mn-ea"/>
                <a:sym typeface="+mn-lt"/>
              </a:rPr>
              <a:t>党的各级组织、全体党员都自觉</a:t>
            </a:r>
          </a:p>
        </p:txBody>
      </p:sp>
      <p:sp>
        <p:nvSpPr>
          <p:cNvPr id="24" name="文本框 23"/>
          <p:cNvSpPr txBox="1"/>
          <p:nvPr/>
        </p:nvSpPr>
        <p:spPr>
          <a:xfrm>
            <a:off x="4907106" y="5090480"/>
            <a:ext cx="6471006" cy="853567"/>
          </a:xfrm>
          <a:prstGeom prst="rect">
            <a:avLst/>
          </a:prstGeom>
          <a:noFill/>
        </p:spPr>
        <p:txBody>
          <a:bodyPr wrap="square" rtlCol="0">
            <a:spAutoFit/>
          </a:bodyPr>
          <a:lstStyle/>
          <a:p>
            <a:pPr algn="ctr">
              <a:lnSpc>
                <a:spcPct val="130000"/>
              </a:lnSpc>
            </a:pPr>
            <a:r>
              <a:rPr lang="zh-CN" altLang="en-US" sz="2000" dirty="0">
                <a:cs typeface="+mn-ea"/>
                <a:sym typeface="+mn-lt"/>
              </a:rPr>
              <a:t>党中央权威和集中统一领导就更加巩固，党的理论和路线方针政策就能得到全面贯彻落实。</a:t>
            </a:r>
          </a:p>
        </p:txBody>
      </p:sp>
      <p:sp>
        <p:nvSpPr>
          <p:cNvPr id="25" name="圆角矩形 1"/>
          <p:cNvSpPr/>
          <p:nvPr/>
        </p:nvSpPr>
        <p:spPr>
          <a:xfrm>
            <a:off x="4329797" y="1409814"/>
            <a:ext cx="7391206" cy="68578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6050076" y="2347217"/>
            <a:ext cx="4876672" cy="72016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tx1"/>
                </a:solidFill>
                <a:cs typeface="+mn-ea"/>
                <a:sym typeface="+mn-lt"/>
              </a:rPr>
              <a:t>党中央看齐</a:t>
            </a:r>
          </a:p>
        </p:txBody>
      </p:sp>
      <p:grpSp>
        <p:nvGrpSpPr>
          <p:cNvPr id="27" name="组合 26"/>
          <p:cNvGrpSpPr/>
          <p:nvPr/>
        </p:nvGrpSpPr>
        <p:grpSpPr>
          <a:xfrm>
            <a:off x="5271899" y="2347217"/>
            <a:ext cx="719907" cy="720167"/>
            <a:chOff x="3635896" y="1427745"/>
            <a:chExt cx="540000" cy="540000"/>
          </a:xfrm>
          <a:solidFill>
            <a:srgbClr val="C00000"/>
          </a:solidFill>
        </p:grpSpPr>
        <p:sp>
          <p:nvSpPr>
            <p:cNvPr id="28" name="矩形 27"/>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9"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
        <p:nvSpPr>
          <p:cNvPr id="30" name="矩形 29"/>
          <p:cNvSpPr/>
          <p:nvPr/>
        </p:nvSpPr>
        <p:spPr>
          <a:xfrm>
            <a:off x="6050076" y="3215897"/>
            <a:ext cx="4876672" cy="72016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tx1"/>
                </a:solidFill>
                <a:cs typeface="+mn-ea"/>
                <a:sym typeface="+mn-lt"/>
              </a:rPr>
              <a:t>党的理论和路线方针政策看齐</a:t>
            </a:r>
          </a:p>
        </p:txBody>
      </p:sp>
      <p:grpSp>
        <p:nvGrpSpPr>
          <p:cNvPr id="31" name="组合 30"/>
          <p:cNvGrpSpPr/>
          <p:nvPr/>
        </p:nvGrpSpPr>
        <p:grpSpPr>
          <a:xfrm>
            <a:off x="5271899" y="3215897"/>
            <a:ext cx="719907" cy="720167"/>
            <a:chOff x="3635896" y="1427745"/>
            <a:chExt cx="540000" cy="540000"/>
          </a:xfrm>
          <a:solidFill>
            <a:srgbClr val="C00000"/>
          </a:solidFill>
        </p:grpSpPr>
        <p:sp>
          <p:nvSpPr>
            <p:cNvPr id="32" name="矩形 31"/>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33"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
        <p:nvSpPr>
          <p:cNvPr id="34" name="矩形 33"/>
          <p:cNvSpPr/>
          <p:nvPr/>
        </p:nvSpPr>
        <p:spPr>
          <a:xfrm>
            <a:off x="6050076" y="4084666"/>
            <a:ext cx="4876672" cy="72016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tx1"/>
                </a:solidFill>
                <a:cs typeface="+mn-ea"/>
                <a:sym typeface="+mn-lt"/>
              </a:rPr>
              <a:t>党中央决策部署看齐</a:t>
            </a:r>
          </a:p>
        </p:txBody>
      </p:sp>
      <p:grpSp>
        <p:nvGrpSpPr>
          <p:cNvPr id="35" name="组合 34"/>
          <p:cNvGrpSpPr/>
          <p:nvPr/>
        </p:nvGrpSpPr>
        <p:grpSpPr>
          <a:xfrm>
            <a:off x="5271899" y="4084666"/>
            <a:ext cx="719907" cy="720167"/>
            <a:chOff x="3635896" y="1427745"/>
            <a:chExt cx="540000" cy="540000"/>
          </a:xfrm>
          <a:solidFill>
            <a:srgbClr val="C00000"/>
          </a:solidFill>
        </p:grpSpPr>
        <p:sp>
          <p:nvSpPr>
            <p:cNvPr id="36" name="矩形 35"/>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37"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2" presetClass="entr" presetSubtype="2" fill="hold" grpId="0" nodeType="afterEffect" p14:presetBounceEnd="33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33000">
                                          <p:cBhvr additive="base">
                                            <p:cTn id="25" dur="1500" fill="hold"/>
                                            <p:tgtEl>
                                              <p:spTgt spid="26"/>
                                            </p:tgtEl>
                                            <p:attrNameLst>
                                              <p:attrName>ppt_x</p:attrName>
                                            </p:attrNameLst>
                                          </p:cBhvr>
                                          <p:tavLst>
                                            <p:tav tm="0">
                                              <p:val>
                                                <p:strVal val="1+#ppt_w/2"/>
                                              </p:val>
                                            </p:tav>
                                            <p:tav tm="100000">
                                              <p:val>
                                                <p:strVal val="#ppt_x"/>
                                              </p:val>
                                            </p:tav>
                                          </p:tavLst>
                                        </p:anim>
                                        <p:anim calcmode="lin" valueType="num" p14:bounceEnd="33000">
                                          <p:cBhvr additive="base">
                                            <p:cTn id="26" dur="1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4500"/>
                                </p:stCondLst>
                                <p:childTnLst>
                                  <p:par>
                                    <p:cTn id="32" presetID="2" presetClass="entr" presetSubtype="2" fill="hold" grpId="0" nodeType="afterEffect" p14:presetBounceEnd="33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33000">
                                          <p:cBhvr additive="base">
                                            <p:cTn id="3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35" dur="1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6500"/>
                                </p:stCondLst>
                                <p:childTnLst>
                                  <p:par>
                                    <p:cTn id="41" presetID="2" presetClass="entr" presetSubtype="2" fill="hold" grpId="0" nodeType="afterEffect" p14:presetBounceEnd="3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33000">
                                          <p:cBhvr additive="base">
                                            <p:cTn id="43" dur="1500" fill="hold"/>
                                            <p:tgtEl>
                                              <p:spTgt spid="34"/>
                                            </p:tgtEl>
                                            <p:attrNameLst>
                                              <p:attrName>ppt_x</p:attrName>
                                            </p:attrNameLst>
                                          </p:cBhvr>
                                          <p:tavLst>
                                            <p:tav tm="0">
                                              <p:val>
                                                <p:strVal val="1+#ppt_w/2"/>
                                              </p:val>
                                            </p:tav>
                                            <p:tav tm="100000">
                                              <p:val>
                                                <p:strVal val="#ppt_x"/>
                                              </p:val>
                                            </p:tav>
                                          </p:tavLst>
                                        </p:anim>
                                        <p:anim calcmode="lin" valueType="num" p14:bounceEnd="33000">
                                          <p:cBhvr additive="base">
                                            <p:cTn id="44" dur="1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p:bldP spid="25" grpId="0" bldLvl="0" animBg="1"/>
          <p:bldP spid="26" grpId="0" bldLvl="0" animBg="1"/>
          <p:bldP spid="30" grpId="0" bldLvl="0" animBg="1"/>
          <p:bldP spid="3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1+#ppt_w/2"/>
                                              </p:val>
                                            </p:tav>
                                            <p:tav tm="100000">
                                              <p:val>
                                                <p:strVal val="#ppt_x"/>
                                              </p:val>
                                            </p:tav>
                                          </p:tavLst>
                                        </p:anim>
                                        <p:anim calcmode="lin" valueType="num">
                                          <p:cBhvr additive="base">
                                            <p:cTn id="26" dur="1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4500"/>
                                </p:stCondLst>
                                <p:childTnLst>
                                  <p:par>
                                    <p:cTn id="32" presetID="2" presetClass="entr" presetSubtype="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500" fill="hold"/>
                                            <p:tgtEl>
                                              <p:spTgt spid="30"/>
                                            </p:tgtEl>
                                            <p:attrNameLst>
                                              <p:attrName>ppt_x</p:attrName>
                                            </p:attrNameLst>
                                          </p:cBhvr>
                                          <p:tavLst>
                                            <p:tav tm="0">
                                              <p:val>
                                                <p:strVal val="1+#ppt_w/2"/>
                                              </p:val>
                                            </p:tav>
                                            <p:tav tm="100000">
                                              <p:val>
                                                <p:strVal val="#ppt_x"/>
                                              </p:val>
                                            </p:tav>
                                          </p:tavLst>
                                        </p:anim>
                                        <p:anim calcmode="lin" valueType="num">
                                          <p:cBhvr additive="base">
                                            <p:cTn id="35" dur="1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6500"/>
                                </p:stCondLst>
                                <p:childTnLst>
                                  <p:par>
                                    <p:cTn id="41" presetID="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500" fill="hold"/>
                                            <p:tgtEl>
                                              <p:spTgt spid="34"/>
                                            </p:tgtEl>
                                            <p:attrNameLst>
                                              <p:attrName>ppt_x</p:attrName>
                                            </p:attrNameLst>
                                          </p:cBhvr>
                                          <p:tavLst>
                                            <p:tav tm="0">
                                              <p:val>
                                                <p:strVal val="1+#ppt_w/2"/>
                                              </p:val>
                                            </p:tav>
                                            <p:tav tm="100000">
                                              <p:val>
                                                <p:strVal val="#ppt_x"/>
                                              </p:val>
                                            </p:tav>
                                          </p:tavLst>
                                        </p:anim>
                                        <p:anim calcmode="lin" valueType="num">
                                          <p:cBhvr additive="base">
                                            <p:cTn id="44" dur="1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p:bldP spid="25" grpId="0" bldLvl="0" animBg="1"/>
          <p:bldP spid="26" grpId="0" bldLvl="0" animBg="1"/>
          <p:bldP spid="30" grpId="0" bldLvl="0" animBg="1"/>
          <p:bldP spid="34" grpId="0" bldLvl="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sp>
        <p:nvSpPr>
          <p:cNvPr id="3" name="矩形 2"/>
          <p:cNvSpPr/>
          <p:nvPr/>
        </p:nvSpPr>
        <p:spPr>
          <a:xfrm>
            <a:off x="-3648" y="396340"/>
            <a:ext cx="1298947" cy="352668"/>
          </a:xfrm>
          <a:prstGeom prst="rect">
            <a:avLst/>
          </a:prstGeom>
          <a:solidFill>
            <a:srgbClr val="C0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cs typeface="+mn-ea"/>
              <a:sym typeface="+mn-lt"/>
            </a:endParaRPr>
          </a:p>
        </p:txBody>
      </p:sp>
      <p:grpSp>
        <p:nvGrpSpPr>
          <p:cNvPr id="4" name="小字"/>
          <p:cNvGrpSpPr/>
          <p:nvPr/>
        </p:nvGrpSpPr>
        <p:grpSpPr>
          <a:xfrm>
            <a:off x="7560980" y="440887"/>
            <a:ext cx="3263938" cy="306705"/>
            <a:chOff x="6349896" y="729188"/>
            <a:chExt cx="2448272" cy="229975"/>
          </a:xfrm>
          <a:effectLst>
            <a:reflection blurRad="6350" stA="52000" endA="300" endPos="35000" dir="5400000" sy="-100000" algn="bl" rotWithShape="0"/>
          </a:effectLst>
        </p:grpSpPr>
        <p:sp>
          <p:nvSpPr>
            <p:cNvPr id="5" name="TextBox 4"/>
            <p:cNvSpPr txBox="1"/>
            <p:nvPr/>
          </p:nvSpPr>
          <p:spPr>
            <a:xfrm>
              <a:off x="6349896" y="729188"/>
              <a:ext cx="2448272" cy="229975"/>
            </a:xfrm>
            <a:prstGeom prst="rect">
              <a:avLst/>
            </a:prstGeom>
            <a:noFill/>
            <a:effectLst/>
          </p:spPr>
          <p:txBody>
            <a:bodyPr wrap="square" rtlCol="0">
              <a:spAutoFit/>
            </a:bodyPr>
            <a:lstStyle/>
            <a:p>
              <a:pPr algn="r"/>
              <a:r>
                <a:rPr lang="en-US" altLang="zh-CN" sz="1400" dirty="0">
                  <a:solidFill>
                    <a:schemeClr val="bg1"/>
                  </a:solidFill>
                  <a:cs typeface="+mn-ea"/>
                  <a:sym typeface="+mn-lt"/>
                </a:rPr>
                <a:t>坚定维护核心是最紧要的政治</a:t>
              </a:r>
            </a:p>
          </p:txBody>
        </p:sp>
        <p:cxnSp>
          <p:nvCxnSpPr>
            <p:cNvPr id="6" name="直接连接符 5"/>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descr="E:\素材\国庆\包图网_92315中国风创意八一建军节90周年海报\1.png1"/>
          <p:cNvPicPr>
            <a:picLocks noChangeAspect="1"/>
          </p:cNvPicPr>
          <p:nvPr/>
        </p:nvPicPr>
        <p:blipFill>
          <a:blip r:embed="rId5" cstate="email"/>
          <a:srcRect/>
          <a:stretch>
            <a:fillRect/>
          </a:stretch>
        </p:blipFill>
        <p:spPr>
          <a:xfrm>
            <a:off x="1558932" y="197680"/>
            <a:ext cx="718984" cy="712925"/>
          </a:xfrm>
          <a:prstGeom prst="rect">
            <a:avLst/>
          </a:prstGeom>
        </p:spPr>
      </p:pic>
      <p:pic>
        <p:nvPicPr>
          <p:cNvPr id="9" name="图片 8"/>
          <p:cNvPicPr>
            <a:picLocks noChangeAspect="1"/>
          </p:cNvPicPr>
          <p:nvPr/>
        </p:nvPicPr>
        <p:blipFill rotWithShape="1">
          <a:blip r:embed="rId6" cstate="email"/>
          <a:srcRect/>
          <a:stretch>
            <a:fillRect/>
          </a:stretch>
        </p:blipFill>
        <p:spPr>
          <a:xfrm>
            <a:off x="10438588" y="-169977"/>
            <a:ext cx="1642637" cy="1525096"/>
          </a:xfrm>
          <a:prstGeom prst="rect">
            <a:avLst/>
          </a:prstGeom>
        </p:spPr>
      </p:pic>
      <p:grpSp>
        <p:nvGrpSpPr>
          <p:cNvPr id="10" name="组合 9"/>
          <p:cNvGrpSpPr/>
          <p:nvPr/>
        </p:nvGrpSpPr>
        <p:grpSpPr>
          <a:xfrm>
            <a:off x="1153273" y="2524037"/>
            <a:ext cx="4593394" cy="1352750"/>
            <a:chOff x="751303" y="3629543"/>
            <a:chExt cx="4593394" cy="1352750"/>
          </a:xfrm>
        </p:grpSpPr>
        <p:sp>
          <p:nvSpPr>
            <p:cNvPr id="11" name="矩形 10"/>
            <p:cNvSpPr/>
            <p:nvPr/>
          </p:nvSpPr>
          <p:spPr>
            <a:xfrm>
              <a:off x="751303" y="3629543"/>
              <a:ext cx="4593394" cy="1352750"/>
            </a:xfrm>
            <a:prstGeom prst="rect">
              <a:avLst/>
            </a:prstGeom>
            <a:solidFill>
              <a:srgbClr val="C00000"/>
            </a:solid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2" name="文本框 11"/>
            <p:cNvSpPr txBox="1"/>
            <p:nvPr/>
          </p:nvSpPr>
          <p:spPr>
            <a:xfrm>
              <a:off x="973544" y="3636504"/>
              <a:ext cx="4148912" cy="1338828"/>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latin typeface="+mn-lt"/>
                  <a:ea typeface="+mn-ea"/>
                  <a:cs typeface="+mn-ea"/>
                  <a:sym typeface="+mn-lt"/>
                </a:rPr>
                <a:t>习近平总书记以</a:t>
              </a:r>
              <a:r>
                <a:rPr lang="zh-CN" altLang="en-US" sz="1800" b="1" dirty="0">
                  <a:solidFill>
                    <a:schemeClr val="bg1"/>
                  </a:solidFill>
                  <a:latin typeface="+mn-lt"/>
                  <a:ea typeface="+mn-ea"/>
                  <a:cs typeface="+mn-ea"/>
                  <a:sym typeface="+mn-lt"/>
                </a:rPr>
                <a:t>大气魄</a:t>
              </a:r>
              <a:r>
                <a:rPr lang="zh-CN" altLang="en-US" sz="1800" dirty="0">
                  <a:solidFill>
                    <a:schemeClr val="bg1"/>
                  </a:solidFill>
                  <a:latin typeface="+mn-lt"/>
                  <a:ea typeface="+mn-ea"/>
                  <a:cs typeface="+mn-ea"/>
                  <a:sym typeface="+mn-lt"/>
                </a:rPr>
                <a:t>治党治国治军，</a:t>
              </a:r>
              <a:r>
                <a:rPr lang="zh-CN" altLang="en-US" sz="1800" b="1" dirty="0">
                  <a:solidFill>
                    <a:schemeClr val="bg1"/>
                  </a:solidFill>
                  <a:latin typeface="+mn-lt"/>
                  <a:ea typeface="+mn-ea"/>
                  <a:cs typeface="+mn-ea"/>
                  <a:sym typeface="+mn-lt"/>
                </a:rPr>
                <a:t>大视野</a:t>
              </a:r>
              <a:r>
                <a:rPr lang="zh-CN" altLang="en-US" sz="1800" dirty="0">
                  <a:solidFill>
                    <a:schemeClr val="bg1"/>
                  </a:solidFill>
                  <a:latin typeface="+mn-lt"/>
                  <a:ea typeface="+mn-ea"/>
                  <a:cs typeface="+mn-ea"/>
                  <a:sym typeface="+mn-lt"/>
                </a:rPr>
                <a:t>运筹国内国际大局，</a:t>
              </a:r>
              <a:r>
                <a:rPr lang="zh-CN" altLang="en-US" sz="1800" b="1" dirty="0">
                  <a:solidFill>
                    <a:schemeClr val="bg1"/>
                  </a:solidFill>
                  <a:latin typeface="+mn-lt"/>
                  <a:ea typeface="+mn-ea"/>
                  <a:cs typeface="+mn-ea"/>
                  <a:sym typeface="+mn-lt"/>
                </a:rPr>
                <a:t>大手笔</a:t>
              </a:r>
              <a:r>
                <a:rPr lang="zh-CN" altLang="en-US" sz="1800" dirty="0">
                  <a:solidFill>
                    <a:schemeClr val="bg1"/>
                  </a:solidFill>
                  <a:latin typeface="+mn-lt"/>
                  <a:ea typeface="+mn-ea"/>
                  <a:cs typeface="+mn-ea"/>
                  <a:sym typeface="+mn-lt"/>
                </a:rPr>
                <a:t>推动改革发展稳定</a:t>
              </a:r>
            </a:p>
          </p:txBody>
        </p:sp>
      </p:grpSp>
      <p:grpSp>
        <p:nvGrpSpPr>
          <p:cNvPr id="13" name="组合 12"/>
          <p:cNvGrpSpPr/>
          <p:nvPr/>
        </p:nvGrpSpPr>
        <p:grpSpPr>
          <a:xfrm>
            <a:off x="803940" y="5281352"/>
            <a:ext cx="5292060" cy="1043172"/>
            <a:chOff x="6357089" y="3702494"/>
            <a:chExt cx="5292060" cy="1043172"/>
          </a:xfrm>
        </p:grpSpPr>
        <p:sp>
          <p:nvSpPr>
            <p:cNvPr id="14" name="文本框 13"/>
            <p:cNvSpPr txBox="1"/>
            <p:nvPr/>
          </p:nvSpPr>
          <p:spPr>
            <a:xfrm>
              <a:off x="6457065" y="3808582"/>
              <a:ext cx="5092109" cy="830997"/>
            </a:xfrm>
            <a:prstGeom prst="rect">
              <a:avLst/>
            </a:prstGeom>
            <a:noFill/>
          </p:spPr>
          <p:txBody>
            <a:bodyPr wrap="square" rtlCol="0">
              <a:spAutoFit/>
            </a:bodyPr>
            <a:lstStyle/>
            <a:p>
              <a:pPr algn="ctr"/>
              <a:r>
                <a:rPr lang="zh-CN" altLang="en-US" sz="2400" dirty="0">
                  <a:cs typeface="+mn-ea"/>
                  <a:sym typeface="+mn-lt"/>
                </a:rPr>
                <a:t>中华民族伟大复兴展现出前所未有的光明前景</a:t>
              </a:r>
            </a:p>
          </p:txBody>
        </p:sp>
        <p:sp>
          <p:nvSpPr>
            <p:cNvPr id="15" name="矩形 14"/>
            <p:cNvSpPr/>
            <p:nvPr/>
          </p:nvSpPr>
          <p:spPr>
            <a:xfrm>
              <a:off x="6357089" y="3702494"/>
              <a:ext cx="5292060" cy="104317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08E"/>
                </a:solidFill>
                <a:cs typeface="+mn-ea"/>
                <a:sym typeface="+mn-lt"/>
              </a:endParaRPr>
            </a:p>
          </p:txBody>
        </p:sp>
      </p:grpSp>
      <p:sp>
        <p:nvSpPr>
          <p:cNvPr id="16" name="MH_SubTitle_1"/>
          <p:cNvSpPr/>
          <p:nvPr>
            <p:custDataLst>
              <p:tags r:id="rId1"/>
            </p:custDataLst>
          </p:nvPr>
        </p:nvSpPr>
        <p:spPr>
          <a:xfrm>
            <a:off x="2475925" y="4114781"/>
            <a:ext cx="1948090" cy="575423"/>
          </a:xfrm>
          <a:prstGeom prst="round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solidFill>
                <a:effectLst/>
                <a:uLnTx/>
                <a:uFillTx/>
                <a:cs typeface="+mn-ea"/>
                <a:sym typeface="+mn-lt"/>
              </a:rPr>
              <a:t>意义</a:t>
            </a:r>
          </a:p>
        </p:txBody>
      </p:sp>
      <p:sp>
        <p:nvSpPr>
          <p:cNvPr id="17" name="下箭头 38"/>
          <p:cNvSpPr/>
          <p:nvPr/>
        </p:nvSpPr>
        <p:spPr>
          <a:xfrm>
            <a:off x="3172893" y="4819429"/>
            <a:ext cx="554154" cy="36319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55000">
                    <a:srgbClr val="FFFF00"/>
                  </a:gs>
                  <a:gs pos="57000">
                    <a:prstClr val="white"/>
                  </a:gs>
                </a:gsLst>
                <a:lin ang="16200000" scaled="1"/>
              </a:gradFill>
              <a:effectLst/>
              <a:uLnTx/>
              <a:uFillTx/>
              <a:cs typeface="+mn-ea"/>
              <a:sym typeface="+mn-lt"/>
            </a:endParaRPr>
          </a:p>
        </p:txBody>
      </p:sp>
      <p:grpSp>
        <p:nvGrpSpPr>
          <p:cNvPr id="18" name="组合 17"/>
          <p:cNvGrpSpPr/>
          <p:nvPr/>
        </p:nvGrpSpPr>
        <p:grpSpPr>
          <a:xfrm>
            <a:off x="289754" y="1152111"/>
            <a:ext cx="9822104" cy="1047750"/>
            <a:chOff x="289754" y="1152111"/>
            <a:chExt cx="9822104" cy="1047750"/>
          </a:xfrm>
          <a:solidFill>
            <a:srgbClr val="C00000"/>
          </a:solidFill>
        </p:grpSpPr>
        <p:sp>
          <p:nvSpPr>
            <p:cNvPr id="19" name="矩形 18"/>
            <p:cNvSpPr/>
            <p:nvPr/>
          </p:nvSpPr>
          <p:spPr>
            <a:xfrm>
              <a:off x="1722028" y="1295456"/>
              <a:ext cx="7879080" cy="707886"/>
            </a:xfrm>
            <a:prstGeom prst="rect">
              <a:avLst/>
            </a:prstGeom>
            <a:grpFill/>
          </p:spPr>
          <p:txBody>
            <a:bodyPr wrap="none">
              <a:spAutoFit/>
            </a:bodyPr>
            <a:lstStyle/>
            <a:p>
              <a:r>
                <a:rPr lang="zh-CN" altLang="en-US" sz="4000" b="1" dirty="0">
                  <a:solidFill>
                    <a:srgbClr val="FFFDFB"/>
                  </a:solidFill>
                  <a:cs typeface="+mn-ea"/>
                  <a:sym typeface="+mn-lt"/>
                </a:rPr>
                <a:t>全党全军全国各族人民的共同意志</a:t>
              </a:r>
            </a:p>
          </p:txBody>
        </p:sp>
        <p:sp>
          <p:nvSpPr>
            <p:cNvPr id="20" name="椭圆 19"/>
            <p:cNvSpPr/>
            <p:nvPr/>
          </p:nvSpPr>
          <p:spPr>
            <a:xfrm>
              <a:off x="289754" y="1152111"/>
              <a:ext cx="1047750" cy="1047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a:solidFill>
                    <a:schemeClr val="bg1"/>
                  </a:solidFill>
                  <a:cs typeface="+mn-ea"/>
                  <a:sym typeface="+mn-lt"/>
                </a:rPr>
                <a:t>2</a:t>
              </a:r>
              <a:endParaRPr lang="zh-CN" altLang="en-US" sz="7000" b="1" dirty="0">
                <a:solidFill>
                  <a:schemeClr val="bg1"/>
                </a:solidFill>
                <a:cs typeface="+mn-ea"/>
                <a:sym typeface="+mn-lt"/>
              </a:endParaRPr>
            </a:p>
          </p:txBody>
        </p:sp>
        <p:sp>
          <p:nvSpPr>
            <p:cNvPr id="21" name="任意多边形 43"/>
            <p:cNvSpPr/>
            <p:nvPr/>
          </p:nvSpPr>
          <p:spPr>
            <a:xfrm>
              <a:off x="868161" y="1152111"/>
              <a:ext cx="9243697" cy="1047750"/>
            </a:xfrm>
            <a:custGeom>
              <a:avLst/>
              <a:gdLst>
                <a:gd name="connsiteX0" fmla="*/ 0 w 9243697"/>
                <a:gd name="connsiteY0" fmla="*/ 0 h 1047750"/>
                <a:gd name="connsiteX1" fmla="*/ 3246691 w 9243697"/>
                <a:gd name="connsiteY1" fmla="*/ 0 h 1047750"/>
                <a:gd name="connsiteX2" fmla="*/ 5115096 w 9243697"/>
                <a:gd name="connsiteY2" fmla="*/ 0 h 1047750"/>
                <a:gd name="connsiteX3" fmla="*/ 8719822 w 9243697"/>
                <a:gd name="connsiteY3" fmla="*/ 0 h 1047750"/>
                <a:gd name="connsiteX4" fmla="*/ 8732947 w 9243697"/>
                <a:gd name="connsiteY4" fmla="*/ 0 h 1047750"/>
                <a:gd name="connsiteX5" fmla="*/ 8732947 w 9243697"/>
                <a:gd name="connsiteY5" fmla="*/ 1323 h 1047750"/>
                <a:gd name="connsiteX6" fmla="*/ 8825401 w 9243697"/>
                <a:gd name="connsiteY6" fmla="*/ 10643 h 1047750"/>
                <a:gd name="connsiteX7" fmla="*/ 9243697 w 9243697"/>
                <a:gd name="connsiteY7" fmla="*/ 523875 h 1047750"/>
                <a:gd name="connsiteX8" fmla="*/ 8825401 w 9243697"/>
                <a:gd name="connsiteY8" fmla="*/ 1037107 h 1047750"/>
                <a:gd name="connsiteX9" fmla="*/ 8732947 w 9243697"/>
                <a:gd name="connsiteY9" fmla="*/ 1046427 h 1047750"/>
                <a:gd name="connsiteX10" fmla="*/ 8732947 w 9243697"/>
                <a:gd name="connsiteY10" fmla="*/ 1047750 h 1047750"/>
                <a:gd name="connsiteX11" fmla="*/ 8719822 w 9243697"/>
                <a:gd name="connsiteY11" fmla="*/ 1047750 h 1047750"/>
                <a:gd name="connsiteX12" fmla="*/ 5115096 w 9243697"/>
                <a:gd name="connsiteY12" fmla="*/ 1047750 h 1047750"/>
                <a:gd name="connsiteX13" fmla="*/ 3246691 w 9243697"/>
                <a:gd name="connsiteY13" fmla="*/ 1047750 h 1047750"/>
                <a:gd name="connsiteX14" fmla="*/ 0 w 9243697"/>
                <a:gd name="connsiteY14" fmla="*/ 1047750 h 1047750"/>
                <a:gd name="connsiteX15" fmla="*/ 523875 w 9243697"/>
                <a:gd name="connsiteY15" fmla="*/ 523875 h 1047750"/>
                <a:gd name="connsiteX16" fmla="*/ 0 w 9243697"/>
                <a:gd name="connsiteY1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43697" h="1047750">
                  <a:moveTo>
                    <a:pt x="0" y="0"/>
                  </a:moveTo>
                  <a:lnTo>
                    <a:pt x="3246691" y="0"/>
                  </a:lnTo>
                  <a:lnTo>
                    <a:pt x="5115096" y="0"/>
                  </a:lnTo>
                  <a:lnTo>
                    <a:pt x="8719822" y="0"/>
                  </a:lnTo>
                  <a:lnTo>
                    <a:pt x="8732947" y="0"/>
                  </a:lnTo>
                  <a:lnTo>
                    <a:pt x="8732947" y="1323"/>
                  </a:lnTo>
                  <a:lnTo>
                    <a:pt x="8825401" y="10643"/>
                  </a:lnTo>
                  <a:cubicBezTo>
                    <a:pt x="9064122" y="59493"/>
                    <a:pt x="9243697" y="270713"/>
                    <a:pt x="9243697" y="523875"/>
                  </a:cubicBezTo>
                  <a:cubicBezTo>
                    <a:pt x="9243697" y="777037"/>
                    <a:pt x="9064122" y="988257"/>
                    <a:pt x="8825401" y="1037107"/>
                  </a:cubicBezTo>
                  <a:lnTo>
                    <a:pt x="8732947" y="1046427"/>
                  </a:lnTo>
                  <a:lnTo>
                    <a:pt x="8732947" y="1047750"/>
                  </a:lnTo>
                  <a:lnTo>
                    <a:pt x="8719822" y="1047750"/>
                  </a:lnTo>
                  <a:lnTo>
                    <a:pt x="5115096" y="1047750"/>
                  </a:lnTo>
                  <a:lnTo>
                    <a:pt x="3246691" y="1047750"/>
                  </a:lnTo>
                  <a:lnTo>
                    <a:pt x="0" y="1047750"/>
                  </a:lnTo>
                  <a:cubicBezTo>
                    <a:pt x="289328" y="1047750"/>
                    <a:pt x="523875" y="813203"/>
                    <a:pt x="523875" y="523875"/>
                  </a:cubicBezTo>
                  <a:cubicBezTo>
                    <a:pt x="523875" y="234547"/>
                    <a:pt x="289328"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zh-CN" altLang="en-US" sz="4000" b="1" dirty="0">
                  <a:solidFill>
                    <a:srgbClr val="FFFDFB"/>
                  </a:solidFill>
                  <a:cs typeface="+mn-ea"/>
                  <a:sym typeface="+mn-lt"/>
                </a:rPr>
                <a:t>      全党全军全国各族人民的共同意志</a:t>
              </a:r>
            </a:p>
          </p:txBody>
        </p:sp>
      </p:grpSp>
      <p:pic>
        <p:nvPicPr>
          <p:cNvPr id="22" name="图片 21"/>
          <p:cNvPicPr>
            <a:picLocks noChangeAspect="1"/>
          </p:cNvPicPr>
          <p:nvPr/>
        </p:nvPicPr>
        <p:blipFill>
          <a:blip r:embed="rId7" cstate="email"/>
          <a:stretch>
            <a:fillRect/>
          </a:stretch>
        </p:blipFill>
        <p:spPr>
          <a:xfrm>
            <a:off x="6359633" y="-1469150"/>
            <a:ext cx="5192473" cy="7789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750"/>
                                        <p:tgtEl>
                                          <p:spTgt spid="10"/>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3000"/>
                            </p:stCondLst>
                            <p:childTnLst>
                              <p:par>
                                <p:cTn id="24" presetID="18" presetClass="entr" presetSubtype="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八一建军"/>
</p:tagLst>
</file>

<file path=ppt/tags/tag10.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1.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2.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3.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4.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60621100005"/>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100005"/>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100005"/>
  <p:tag name="MH_LIBRARY" val="GRAPHIC"/>
  <p:tag name="MH_TYPE" val="SubTitle"/>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n5zegz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宽屏</PresentationFormat>
  <Paragraphs>176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2022-03-11T03:02:36Z</dcterms:created>
  <dcterms:modified xsi:type="dcterms:W3CDTF">2023-01-10T12:07:32Z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103A6EE4944D4DF9BFCAE450E879388B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