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258" r:id="rId2"/>
    <p:sldId id="269" r:id="rId3"/>
    <p:sldId id="292" r:id="rId4"/>
    <p:sldId id="354" r:id="rId5"/>
    <p:sldId id="295" r:id="rId6"/>
    <p:sldId id="355" r:id="rId7"/>
    <p:sldId id="271" r:id="rId8"/>
    <p:sldId id="343" r:id="rId9"/>
    <p:sldId id="356" r:id="rId10"/>
    <p:sldId id="357" r:id="rId11"/>
    <p:sldId id="302" r:id="rId12"/>
    <p:sldId id="358" r:id="rId13"/>
    <p:sldId id="359" r:id="rId14"/>
    <p:sldId id="360" r:id="rId15"/>
    <p:sldId id="361" r:id="rId16"/>
    <p:sldId id="362" r:id="rId17"/>
    <p:sldId id="363" r:id="rId18"/>
    <p:sldId id="364" r:id="rId19"/>
    <p:sldId id="315" r:id="rId20"/>
    <p:sldId id="340" r:id="rId21"/>
    <p:sldId id="341" r:id="rId22"/>
    <p:sldId id="365" r:id="rId23"/>
    <p:sldId id="366" r:id="rId24"/>
    <p:sldId id="367" r:id="rId25"/>
  </p:sldIdLst>
  <p:sldSz cx="12192000" cy="6858000"/>
  <p:notesSz cx="7104063" cy="10234613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00A6AD"/>
    <a:srgbClr val="C50023"/>
    <a:srgbClr val="F1A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9443" autoAdjust="0"/>
  </p:normalViewPr>
  <p:slideViewPr>
    <p:cSldViewPr snapToGrid="0">
      <p:cViewPr>
        <p:scale>
          <a:sx n="100" d="100"/>
          <a:sy n="100" d="100"/>
        </p:scale>
        <p:origin x="-936" y="-42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88595" cy="57471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9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4167998" y="0"/>
            <a:ext cx="3188595" cy="57471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9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10879875"/>
            <a:ext cx="3188595" cy="57471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9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4167998" y="10879875"/>
            <a:ext cx="3188595" cy="57471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9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88595" cy="57471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167998" y="0"/>
            <a:ext cx="3188595" cy="57471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242770" y="1431824"/>
            <a:ext cx="6872756" cy="3865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35830" y="5512523"/>
            <a:ext cx="5886637" cy="451024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10879875"/>
            <a:ext cx="3188595" cy="57471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167998" y="10879875"/>
            <a:ext cx="3188595" cy="57471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rotWithShape="1">
          <a:blip r:embed="rId2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</p:spPr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</p:spPr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</p:spPr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bg>
      <p:bgPr>
        <a:blipFill rotWithShape="1">
          <a:blip r:embed="rId2" cstate="email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7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/>
        </p:nvGrpSpPr>
        <p:grpSpPr>
          <a:xfrm>
            <a:off x="1492781" y="1998591"/>
            <a:ext cx="10014730" cy="2245772"/>
            <a:chOff x="3963" y="1622"/>
            <a:chExt cx="11654" cy="3267"/>
          </a:xfrm>
        </p:grpSpPr>
        <p:sp>
          <p:nvSpPr>
            <p:cNvPr id="3" name="Rectangle 5"/>
            <p:cNvSpPr/>
            <p:nvPr/>
          </p:nvSpPr>
          <p:spPr>
            <a:xfrm>
              <a:off x="3963" y="4038"/>
              <a:ext cx="11117" cy="851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ctr">
              <a:spAutoFit/>
              <a:scene3d>
                <a:camera prst="orthographicFront"/>
                <a:lightRig rig="threePt" dir="t"/>
              </a:scene3d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5pPr>
            </a:lstStyle>
            <a:p>
              <a:pPr marL="0" indent="0" algn="ctr">
                <a:spcBef>
                  <a:spcPct val="0"/>
                </a:spcBef>
                <a:buNone/>
              </a:pPr>
              <a:r>
                <a:rPr lang="en-US" altLang="zh-CN" b="1" dirty="0" smtClean="0">
                  <a:solidFill>
                    <a:srgbClr val="C50023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微软雅黑" panose="020B0503020204020204" charset="-122"/>
                  <a:ea typeface="微软雅黑" panose="020B0503020204020204" charset="-122"/>
                  <a:cs typeface="Times New Roman" panose="02020603050405020304" pitchFamily="18" charset="0"/>
                </a:rPr>
                <a:t>Integrated skills &amp; Study skills</a:t>
              </a:r>
            </a:p>
          </p:txBody>
        </p:sp>
        <p:sp>
          <p:nvSpPr>
            <p:cNvPr id="6" name="文本框 5"/>
            <p:cNvSpPr txBox="1"/>
            <p:nvPr/>
          </p:nvSpPr>
          <p:spPr>
            <a:xfrm>
              <a:off x="3963" y="1622"/>
              <a:ext cx="11654" cy="13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5400" b="1" dirty="0" smtClean="0">
                  <a:latin typeface="Times New Roman" panose="02020603050405020304" pitchFamily="18" charset="0"/>
                  <a:ea typeface="微软雅黑" panose="020B0503020204020204" charset="-122"/>
                  <a:cs typeface="Times New Roman" panose="02020603050405020304" pitchFamily="18" charset="0"/>
                </a:rPr>
                <a:t>Unit 3</a:t>
              </a:r>
              <a:r>
                <a:rPr lang="zh-CN" altLang="en-US" sz="5400" b="1" dirty="0">
                  <a:latin typeface="Times New Roman" panose="02020603050405020304" pitchFamily="18" charset="0"/>
                  <a:ea typeface="微软雅黑" panose="020B0503020204020204" charset="-122"/>
                  <a:cs typeface="Times New Roman" panose="02020603050405020304" pitchFamily="18" charset="0"/>
                </a:rPr>
                <a:t> </a:t>
              </a:r>
              <a:r>
                <a:rPr lang="zh-CN" altLang="en-US" sz="5400" b="1" dirty="0" smtClean="0">
                  <a:latin typeface="Times New Roman" panose="02020603050405020304" pitchFamily="18" charset="0"/>
                  <a:ea typeface="微软雅黑" panose="020B0503020204020204" charset="-122"/>
                  <a:cs typeface="Times New Roman" panose="02020603050405020304" pitchFamily="18" charset="0"/>
                </a:rPr>
                <a:t> </a:t>
              </a:r>
              <a:r>
                <a:rPr lang="en-US" altLang="zh-CN" sz="5400" b="1" dirty="0" smtClean="0">
                  <a:latin typeface="Times New Roman" panose="02020603050405020304" pitchFamily="18" charset="0"/>
                  <a:ea typeface="微软雅黑" panose="020B0503020204020204" charset="-122"/>
                  <a:cs typeface="Times New Roman" panose="02020603050405020304" pitchFamily="18" charset="0"/>
                </a:rPr>
                <a:t>Welcome to our school!</a:t>
              </a:r>
            </a:p>
          </p:txBody>
        </p:sp>
      </p:grp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951482" y="1924168"/>
            <a:ext cx="379412" cy="11271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9" name="矩形 8"/>
          <p:cNvSpPr/>
          <p:nvPr/>
        </p:nvSpPr>
        <p:spPr>
          <a:xfrm>
            <a:off x="0" y="5649570"/>
            <a:ext cx="12192000" cy="497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476497" y="1620499"/>
            <a:ext cx="11110452" cy="69717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sure </a:t>
            </a:r>
            <a:r>
              <a:rPr lang="en-US" altLang="zh-CN" sz="3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adv.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口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当然</a:t>
            </a:r>
          </a:p>
        </p:txBody>
      </p:sp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691783" y="2578503"/>
            <a:ext cx="10443017" cy="277467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algn="just" eaLnBrk="0" hangingPunct="0">
              <a:lnSpc>
                <a:spcPct val="150000"/>
              </a:lnSpc>
            </a:pP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观察</a:t>
            </a: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—Do you often read there?</a:t>
            </a:r>
          </a:p>
          <a:p>
            <a:pPr algn="just" eaLnBrk="0" hangingPunct="0">
              <a:lnSpc>
                <a:spcPct val="150000"/>
              </a:lnSpc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你经常在那里读书吗？</a:t>
            </a:r>
          </a:p>
          <a:p>
            <a:pPr algn="just" eaLnBrk="0" hangingPunct="0"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—</a:t>
            </a:r>
            <a:r>
              <a:rPr lang="en-US" altLang="zh-CN" sz="3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Sure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 eaLnBrk="0" hangingPunct="0">
              <a:lnSpc>
                <a:spcPct val="150000"/>
              </a:lnSpc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当然。</a:t>
            </a:r>
          </a:p>
        </p:txBody>
      </p:sp>
      <p:sp>
        <p:nvSpPr>
          <p:cNvPr id="10" name="Rectangle 5"/>
          <p:cNvSpPr/>
          <p:nvPr/>
        </p:nvSpPr>
        <p:spPr>
          <a:xfrm>
            <a:off x="1210140" y="111048"/>
            <a:ext cx="8549135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4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Integrated skills &amp; Study skills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utoUpdateAnimBg="0"/>
      <p:bldP spid="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4"/>
          <p:cNvSpPr>
            <a:spLocks noChangeArrowheads="1"/>
          </p:cNvSpPr>
          <p:nvPr/>
        </p:nvSpPr>
        <p:spPr bwMode="auto">
          <a:xfrm>
            <a:off x="530003" y="3008885"/>
            <a:ext cx="11214337" cy="346716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拓展</a:t>
            </a: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sure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还可作形容词，意为“确信的，肯定的，一定的”。常用搭配：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 sure to do </a:t>
            </a:r>
            <a:r>
              <a:rPr lang="en-US" altLang="zh-CN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sth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一定做某事　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 sure of/about </a:t>
            </a:r>
            <a:r>
              <a:rPr lang="en-US" altLang="zh-CN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sth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对某事有把握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Study hard, and then you are sure to be good at all your subjects. </a:t>
            </a:r>
          </a:p>
          <a:p>
            <a:pPr>
              <a:lnSpc>
                <a:spcPct val="150000"/>
              </a:lnSpc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努力学习，然后你一定会擅长所有的学科。</a:t>
            </a:r>
          </a:p>
        </p:txBody>
      </p:sp>
      <p:sp>
        <p:nvSpPr>
          <p:cNvPr id="9" name="Rectangle 5"/>
          <p:cNvSpPr/>
          <p:nvPr/>
        </p:nvSpPr>
        <p:spPr>
          <a:xfrm>
            <a:off x="1210140" y="111048"/>
            <a:ext cx="8549135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4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Integrated skills &amp; Study skills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623063" y="924647"/>
            <a:ext cx="10755507" cy="21698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sure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作副词，是常见的交际用语，意为“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________”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sure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以肯定语气回答对方所述的问题，相当于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， 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certainly, all right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等。</a:t>
            </a:r>
          </a:p>
        </p:txBody>
      </p:sp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9017691" y="1140731"/>
            <a:ext cx="815077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当然 　</a:t>
            </a:r>
            <a:endParaRPr lang="en-US" altLang="zh-CN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8"/>
          <p:cNvSpPr>
            <a:spLocks noChangeArrowheads="1"/>
          </p:cNvSpPr>
          <p:nvPr/>
        </p:nvSpPr>
        <p:spPr bwMode="auto">
          <a:xfrm>
            <a:off x="8744559" y="1828801"/>
            <a:ext cx="2238699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course </a:t>
            </a: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endParaRPr lang="en-US" altLang="zh-CN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324018" y="4030818"/>
            <a:ext cx="11454530" cy="239918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600" b="1" dirty="0" smtClean="0">
                <a:solidFill>
                  <a:srgbClr val="0000CC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【</a:t>
            </a:r>
            <a:r>
              <a:rPr lang="zh-CN" altLang="en-US" sz="2600" b="1" dirty="0" smtClean="0">
                <a:solidFill>
                  <a:srgbClr val="0000CC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解析</a:t>
            </a:r>
            <a:r>
              <a:rPr lang="en-US" altLang="zh-CN" sz="2600" b="1" dirty="0" smtClean="0">
                <a:solidFill>
                  <a:srgbClr val="0000CC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】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考查情景交际。“</a:t>
            </a:r>
            <a:r>
              <a:rPr lang="en-US" altLang="zh-CN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You're welcome.”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意为“不客气”，常用于回答别人的感谢；“</a:t>
            </a:r>
            <a:r>
              <a:rPr lang="en-US" altLang="zh-CN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Sure.”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意为“当然可以”；“</a:t>
            </a:r>
            <a:r>
              <a:rPr lang="en-US" altLang="zh-CN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Take it easy.”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意为“别急，沉住气”；“</a:t>
            </a:r>
            <a:r>
              <a:rPr lang="en-US" altLang="zh-CN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It doesn't matter.”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意为“没关系，不要紧”。句意：“杰夫，你能告诉我怎么通过‘滴滴’打车吗？”“当然可以。”故答案为</a:t>
            </a:r>
            <a:r>
              <a:rPr lang="en-US" altLang="zh-CN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B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。</a:t>
            </a:r>
          </a:p>
        </p:txBody>
      </p:sp>
      <p:sp>
        <p:nvSpPr>
          <p:cNvPr id="4" name="Rectangle 9"/>
          <p:cNvSpPr/>
          <p:nvPr/>
        </p:nvSpPr>
        <p:spPr>
          <a:xfrm>
            <a:off x="603943" y="813339"/>
            <a:ext cx="1605532" cy="646331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活学活用</a:t>
            </a:r>
            <a:r>
              <a:rPr lang="zh-CN" altLang="en-US" sz="2400" b="1" dirty="0" smtClean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en-US" sz="2400" b="1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330575" y="979570"/>
            <a:ext cx="90936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468688" y="1316563"/>
            <a:ext cx="11580812" cy="286232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2016·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云南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—Jeff, could you tell me how to order a taxi through “</a:t>
            </a:r>
            <a:r>
              <a:rPr lang="en-US" altLang="zh-CN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Didi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？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—________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You're welcome		B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Sure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Take it easy			D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doesn't matter</a:t>
            </a:r>
          </a:p>
        </p:txBody>
      </p:sp>
      <p:sp>
        <p:nvSpPr>
          <p:cNvPr id="9" name="Rectangle 5"/>
          <p:cNvSpPr/>
          <p:nvPr/>
        </p:nvSpPr>
        <p:spPr>
          <a:xfrm>
            <a:off x="1210140" y="111048"/>
            <a:ext cx="8549135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4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Integrated skills &amp; Study skills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1460662" y="2221384"/>
            <a:ext cx="52251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476497" y="1620499"/>
            <a:ext cx="11110452" cy="69717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kind </a:t>
            </a:r>
            <a:r>
              <a:rPr lang="en-US" altLang="zh-CN" sz="3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n.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种类</a:t>
            </a:r>
          </a:p>
        </p:txBody>
      </p:sp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691783" y="2578503"/>
            <a:ext cx="10443017" cy="277467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algn="just"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观察</a:t>
            </a: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There are all </a:t>
            </a:r>
            <a:r>
              <a:rPr lang="en-US" altLang="zh-CN" sz="3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kinds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of books in our library.</a:t>
            </a:r>
          </a:p>
          <a:p>
            <a:pPr algn="just"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我们的图书馆里有各种各样的书。</a:t>
            </a:r>
          </a:p>
          <a:p>
            <a:pPr algn="just"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like all </a:t>
            </a:r>
            <a:r>
              <a:rPr lang="en-US" altLang="zh-CN" sz="3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kinds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of vegetables.</a:t>
            </a:r>
          </a:p>
          <a:p>
            <a:pPr algn="just"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我喜欢各种各样的蔬菜。</a:t>
            </a:r>
          </a:p>
        </p:txBody>
      </p:sp>
      <p:sp>
        <p:nvSpPr>
          <p:cNvPr id="10" name="Rectangle 5"/>
          <p:cNvSpPr/>
          <p:nvPr/>
        </p:nvSpPr>
        <p:spPr>
          <a:xfrm>
            <a:off x="1210140" y="111048"/>
            <a:ext cx="8549135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4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Integrated skills &amp; Study skills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utoUpdateAnimBg="0"/>
      <p:bldP spid="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4"/>
          <p:cNvSpPr>
            <a:spLocks noChangeArrowheads="1"/>
          </p:cNvSpPr>
          <p:nvPr/>
        </p:nvSpPr>
        <p:spPr bwMode="auto">
          <a:xfrm>
            <a:off x="541878" y="3640141"/>
            <a:ext cx="11214337" cy="277467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拓展</a:t>
            </a: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kind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还可作形容词，意为“友好的”。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 kind to </a:t>
            </a:r>
            <a:r>
              <a:rPr lang="en-US" altLang="zh-CN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sb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意为“对某人友好”。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Lin Tao is always kind to his classmates. </a:t>
            </a:r>
          </a:p>
          <a:p>
            <a:pPr>
              <a:lnSpc>
                <a:spcPct val="150000"/>
              </a:lnSpc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林涛总是对他的同学很友好。</a:t>
            </a:r>
          </a:p>
        </p:txBody>
      </p:sp>
      <p:sp>
        <p:nvSpPr>
          <p:cNvPr id="9" name="Rectangle 5"/>
          <p:cNvSpPr/>
          <p:nvPr/>
        </p:nvSpPr>
        <p:spPr>
          <a:xfrm>
            <a:off x="1210140" y="111048"/>
            <a:ext cx="8549135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4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Integrated skills &amp; Study skills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623063" y="924647"/>
            <a:ext cx="10755507" cy="286232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kind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作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，意为“种类”。常用短语：</a:t>
            </a:r>
            <a:endParaRPr lang="en-US" altLang="zh-CN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kind of…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一种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……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各种各样的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……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endParaRPr lang="en-US" altLang="zh-CN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different kinds of…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不同种类的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……</a:t>
            </a:r>
          </a:p>
        </p:txBody>
      </p:sp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3222532" y="1140732"/>
            <a:ext cx="1147587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名词 　</a:t>
            </a:r>
            <a:endParaRPr lang="en-US" altLang="zh-CN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8"/>
          <p:cNvSpPr>
            <a:spLocks noChangeArrowheads="1"/>
          </p:cNvSpPr>
          <p:nvPr/>
        </p:nvSpPr>
        <p:spPr bwMode="auto">
          <a:xfrm>
            <a:off x="894966" y="2518269"/>
            <a:ext cx="2238699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all kinds of… </a:t>
            </a: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endParaRPr lang="en-US" altLang="zh-CN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/>
        </p:nvSpPr>
        <p:spPr>
          <a:xfrm>
            <a:off x="746443" y="1153700"/>
            <a:ext cx="1491114" cy="583108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活学活用</a:t>
            </a:r>
            <a:r>
              <a:rPr lang="zh-CN" altLang="en-US" sz="2400" b="1" dirty="0" smtClean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en-US" sz="2400" b="1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73075" y="1288320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611188" y="1850938"/>
            <a:ext cx="10755507" cy="286232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(1)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课后我们进行各种活动。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 have ________ ________ ________ activities after class.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(2)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他的朋友们对他很友好。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His friends ________ very ________ ________ him. </a:t>
            </a:r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2688138" y="2755774"/>
            <a:ext cx="4413306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all              kinds               of</a:t>
            </a:r>
          </a:p>
        </p:txBody>
      </p:sp>
      <p:sp>
        <p:nvSpPr>
          <p:cNvPr id="9" name="Rectangle 5"/>
          <p:cNvSpPr/>
          <p:nvPr/>
        </p:nvSpPr>
        <p:spPr>
          <a:xfrm>
            <a:off x="1210140" y="111048"/>
            <a:ext cx="8549135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4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Integrated skills &amp; Study skills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3040082" y="4121437"/>
            <a:ext cx="5498274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are                        kind                  to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476497" y="1620499"/>
            <a:ext cx="11110452" cy="69717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open </a:t>
            </a:r>
            <a:r>
              <a:rPr lang="en-US" altLang="zh-CN" sz="3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adj.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开放的；营业</a:t>
            </a:r>
          </a:p>
        </p:txBody>
      </p:sp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691783" y="2578503"/>
            <a:ext cx="10443017" cy="277467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algn="just"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观察</a:t>
            </a: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The reading room is only </a:t>
            </a:r>
            <a:r>
              <a:rPr lang="en-US" altLang="zh-CN" sz="3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open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in the afternoon. </a:t>
            </a:r>
          </a:p>
          <a:p>
            <a:pPr algn="just"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阅览室只在下午开放。</a:t>
            </a:r>
          </a:p>
          <a:p>
            <a:pPr algn="just"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new store will be </a:t>
            </a:r>
            <a:r>
              <a:rPr lang="en-US" altLang="zh-CN" sz="3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open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in the spring.</a:t>
            </a:r>
          </a:p>
          <a:p>
            <a:pPr algn="just"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新商店将在春天开业。</a:t>
            </a:r>
          </a:p>
        </p:txBody>
      </p:sp>
      <p:sp>
        <p:nvSpPr>
          <p:cNvPr id="10" name="Rectangle 5"/>
          <p:cNvSpPr/>
          <p:nvPr/>
        </p:nvSpPr>
        <p:spPr>
          <a:xfrm>
            <a:off x="1210140" y="111048"/>
            <a:ext cx="8549135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4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Integrated skills &amp; Study skills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utoUpdateAnimBg="0"/>
      <p:bldP spid="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4"/>
          <p:cNvSpPr>
            <a:spLocks noChangeArrowheads="1"/>
          </p:cNvSpPr>
          <p:nvPr/>
        </p:nvSpPr>
        <p:spPr bwMode="auto">
          <a:xfrm>
            <a:off x="541878" y="3283883"/>
            <a:ext cx="11214337" cy="277467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拓展</a:t>
            </a: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open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还可作动词，意为 “开，打开；开门，开始营业”，它的反义词是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close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，意为“关，关闭；关门”。 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shop opens at 7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：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00 a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m. and closes at 9 p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m. every day. </a:t>
            </a:r>
          </a:p>
          <a:p>
            <a:pPr>
              <a:lnSpc>
                <a:spcPct val="150000"/>
              </a:lnSpc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这家商店每天早上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点开门，晚上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点关门。</a:t>
            </a:r>
          </a:p>
        </p:txBody>
      </p:sp>
      <p:sp>
        <p:nvSpPr>
          <p:cNvPr id="9" name="Rectangle 5"/>
          <p:cNvSpPr/>
          <p:nvPr/>
        </p:nvSpPr>
        <p:spPr>
          <a:xfrm>
            <a:off x="1210140" y="111048"/>
            <a:ext cx="8549135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4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Integrated skills &amp; Study skills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646813" y="1744045"/>
            <a:ext cx="10755507" cy="138967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open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作形容词，意为“开放的；营业”，其反义词为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，意为“关闭的，不开放的”。</a:t>
            </a:r>
          </a:p>
        </p:txBody>
      </p:sp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966222" y="2660773"/>
            <a:ext cx="1088209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closed</a:t>
            </a: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endParaRPr lang="en-US" altLang="zh-CN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/>
        </p:nvSpPr>
        <p:spPr>
          <a:xfrm>
            <a:off x="746443" y="1153700"/>
            <a:ext cx="1491114" cy="583108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活学活用</a:t>
            </a:r>
            <a:r>
              <a:rPr lang="zh-CN" altLang="en-US" sz="2400" b="1" dirty="0" smtClean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en-US" sz="2400" b="1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73075" y="1288320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611188" y="1850938"/>
            <a:ext cx="10755507" cy="208217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我们学校图书馆通常从上午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点到下午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点开放。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Our school library ________ usually ________ from 8:00 a.m. to 4:00 p.m.</a:t>
            </a:r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4362558" y="2743900"/>
            <a:ext cx="4247051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                               open </a:t>
            </a: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　</a:t>
            </a:r>
            <a:endParaRPr lang="en-US" altLang="zh-CN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angle 5"/>
          <p:cNvSpPr/>
          <p:nvPr/>
        </p:nvSpPr>
        <p:spPr>
          <a:xfrm>
            <a:off x="1210140" y="111048"/>
            <a:ext cx="8549135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4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Integrated skills &amp; Study skills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图片 13" descr="1.pn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090650" y="3504924"/>
            <a:ext cx="8706493" cy="2973335"/>
          </a:xfrm>
          <a:prstGeom prst="rect">
            <a:avLst/>
          </a:prstGeom>
        </p:spPr>
      </p:pic>
      <p:sp>
        <p:nvSpPr>
          <p:cNvPr id="4" name="Rectangle 9"/>
          <p:cNvSpPr/>
          <p:nvPr/>
        </p:nvSpPr>
        <p:spPr>
          <a:xfrm>
            <a:off x="746443" y="1186226"/>
            <a:ext cx="1422184" cy="576248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句型透视</a:t>
            </a:r>
            <a:endParaRPr lang="zh-CN" altLang="en-US" sz="2400" b="1" dirty="0">
              <a:solidFill>
                <a:srgbClr val="00A6A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473075" y="1285805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476497" y="1620499"/>
            <a:ext cx="11110452" cy="138967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takes her about an hour to get to school.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到学校大约花费她一小时。</a:t>
            </a:r>
          </a:p>
        </p:txBody>
      </p:sp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691783" y="2952246"/>
            <a:ext cx="10443017" cy="69717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algn="just"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endParaRPr lang="zh-CN" altLang="en-US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ctangle 5"/>
          <p:cNvSpPr/>
          <p:nvPr/>
        </p:nvSpPr>
        <p:spPr>
          <a:xfrm>
            <a:off x="1210140" y="111048"/>
            <a:ext cx="8549135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4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Integrated skills &amp; Study skills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 autoUpdateAnimBg="0"/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Group 35"/>
          <p:cNvGraphicFramePr>
            <a:graphicFrameLocks noGrp="1"/>
          </p:cNvGraphicFramePr>
          <p:nvPr/>
        </p:nvGraphicFramePr>
        <p:xfrm>
          <a:off x="1228825" y="1864443"/>
          <a:ext cx="9962339" cy="3198387"/>
        </p:xfrm>
        <a:graphic>
          <a:graphicData uri="http://schemas.openxmlformats.org/drawingml/2006/table">
            <a:tbl>
              <a:tblPr/>
              <a:tblGrid>
                <a:gridCol w="29987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9635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19838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单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词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闯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关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1</a:t>
                      </a: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．只，只有，仅 </a:t>
                      </a: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/ '</a:t>
                      </a:r>
                      <a:r>
                        <a:rPr kumimoji="0" lang="en-US" altLang="zh-CN" sz="3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əʊnlɪ</a:t>
                      </a: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/________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2</a:t>
                      </a: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．</a:t>
                      </a: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(</a:t>
                      </a: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口</a:t>
                      </a: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)</a:t>
                      </a: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当然 </a:t>
                      </a: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/</a:t>
                      </a:r>
                      <a:r>
                        <a:rPr kumimoji="0" lang="en-US" altLang="zh-CN" sz="3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ʃʊə</a:t>
                      </a: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(r)/________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3</a:t>
                      </a: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．种类 </a:t>
                      </a: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/</a:t>
                      </a:r>
                      <a:r>
                        <a:rPr kumimoji="0" lang="en-US" altLang="zh-CN" sz="3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kaɪnd</a:t>
                      </a: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/________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4</a:t>
                      </a: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．需要</a:t>
                      </a: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……</a:t>
                      </a: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时间，费时 </a:t>
                      </a: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/</a:t>
                      </a:r>
                      <a:r>
                        <a:rPr kumimoji="0" lang="en-US" altLang="zh-CN" sz="3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teɪk</a:t>
                      </a: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/________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pSp>
        <p:nvGrpSpPr>
          <p:cNvPr id="3" name="组合 2"/>
          <p:cNvGrpSpPr/>
          <p:nvPr/>
        </p:nvGrpSpPr>
        <p:grpSpPr>
          <a:xfrm>
            <a:off x="116205" y="1045210"/>
            <a:ext cx="3611733" cy="675005"/>
            <a:chOff x="183" y="1646"/>
            <a:chExt cx="4986" cy="1063"/>
          </a:xfrm>
        </p:grpSpPr>
        <p:pic>
          <p:nvPicPr>
            <p:cNvPr id="9" name="图片 8" descr="图标-02"/>
            <p:cNvPicPr>
              <a:picLocks noChangeAspect="1"/>
            </p:cNvPicPr>
            <p:nvPr/>
          </p:nvPicPr>
          <p:blipFill>
            <a:blip r:embed="rId2" cstate="email"/>
            <a:stretch>
              <a:fillRect/>
            </a:stretch>
          </p:blipFill>
          <p:spPr>
            <a:xfrm>
              <a:off x="183" y="1646"/>
              <a:ext cx="4986" cy="1063"/>
            </a:xfrm>
            <a:prstGeom prst="rect">
              <a:avLst/>
            </a:prstGeom>
          </p:spPr>
        </p:pic>
        <p:sp>
          <p:nvSpPr>
            <p:cNvPr id="4" name="文本框 3"/>
            <p:cNvSpPr txBox="1"/>
            <p:nvPr/>
          </p:nvSpPr>
          <p:spPr>
            <a:xfrm>
              <a:off x="462" y="1767"/>
              <a:ext cx="3684" cy="82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zh-CN" altLang="en-US" sz="28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华文新魏" panose="02010800040101010101" charset="-122"/>
                  <a:ea typeface="华文新魏" panose="02010800040101010101" charset="-122"/>
                  <a:sym typeface="+mn-ea"/>
                </a:rPr>
                <a:t>课前自主预习</a:t>
              </a:r>
              <a:endParaRPr lang="zh-CN" alt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新魏" panose="02010800040101010101" charset="-122"/>
                <a:ea typeface="华文新魏" panose="02010800040101010101" charset="-122"/>
                <a:sym typeface="+mn-ea"/>
              </a:endParaRPr>
            </a:p>
          </p:txBody>
        </p:sp>
      </p:grpSp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3991383" y="2873384"/>
            <a:ext cx="1584325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dirty="0"/>
              <a:t>  </a:t>
            </a:r>
            <a:endParaRPr lang="zh-CN" altLang="en-US" u="sng" dirty="0">
              <a:solidFill>
                <a:srgbClr val="C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3" name="矩形 28"/>
          <p:cNvSpPr>
            <a:spLocks noChangeArrowheads="1"/>
          </p:cNvSpPr>
          <p:nvPr/>
        </p:nvSpPr>
        <p:spPr bwMode="auto">
          <a:xfrm>
            <a:off x="8846810" y="2131090"/>
            <a:ext cx="92658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only</a:t>
            </a:r>
          </a:p>
        </p:txBody>
      </p:sp>
      <p:sp>
        <p:nvSpPr>
          <p:cNvPr id="21" name="Rectangle 5"/>
          <p:cNvSpPr/>
          <p:nvPr/>
        </p:nvSpPr>
        <p:spPr>
          <a:xfrm>
            <a:off x="1210140" y="111048"/>
            <a:ext cx="8549135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4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Integrated skills &amp; Study skills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1" name="矩形 28"/>
          <p:cNvSpPr>
            <a:spLocks noChangeArrowheads="1"/>
          </p:cNvSpPr>
          <p:nvPr/>
        </p:nvSpPr>
        <p:spPr bwMode="auto">
          <a:xfrm>
            <a:off x="7920534" y="2914859"/>
            <a:ext cx="743345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sure</a:t>
            </a:r>
          </a:p>
        </p:txBody>
      </p:sp>
      <p:sp>
        <p:nvSpPr>
          <p:cNvPr id="12" name="矩形 28"/>
          <p:cNvSpPr>
            <a:spLocks noChangeArrowheads="1"/>
          </p:cNvSpPr>
          <p:nvPr/>
        </p:nvSpPr>
        <p:spPr bwMode="auto">
          <a:xfrm>
            <a:off x="7255517" y="3698632"/>
            <a:ext cx="784189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kind</a:t>
            </a:r>
          </a:p>
        </p:txBody>
      </p:sp>
      <p:sp>
        <p:nvSpPr>
          <p:cNvPr id="14" name="矩形 28"/>
          <p:cNvSpPr>
            <a:spLocks noChangeArrowheads="1"/>
          </p:cNvSpPr>
          <p:nvPr/>
        </p:nvSpPr>
        <p:spPr bwMode="auto">
          <a:xfrm>
            <a:off x="9606830" y="4470527"/>
            <a:ext cx="1135247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take </a:t>
            </a: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　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1" grpId="0"/>
      <p:bldP spid="12" grpId="0"/>
      <p:bldP spid="1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486888" y="1890805"/>
            <a:ext cx="11376561" cy="355481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algn="just" eaLnBrk="0" hangingPunct="0">
              <a:lnSpc>
                <a:spcPct val="150000"/>
              </a:lnSpc>
            </a:pP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拓展</a:t>
            </a:r>
            <a:r>
              <a:rPr lang="en-US" altLang="zh-CN" sz="3000" b="1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altLang="zh-CN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sb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spends some time on </a:t>
            </a:r>
            <a:r>
              <a:rPr lang="en-US" altLang="zh-CN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sth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/(in) doing </a:t>
            </a:r>
            <a:r>
              <a:rPr lang="en-US" altLang="zh-CN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sth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可以与“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takes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＋</a:t>
            </a:r>
          </a:p>
          <a:p>
            <a:pPr algn="just" eaLnBrk="0" hangingPunct="0">
              <a:lnSpc>
                <a:spcPct val="150000"/>
              </a:lnSpc>
            </a:pPr>
            <a:r>
              <a:rPr lang="en-US" altLang="zh-CN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sb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＋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some time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＋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do </a:t>
            </a:r>
            <a:r>
              <a:rPr lang="en-US" altLang="zh-CN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sth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.”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进行同义句转换。</a:t>
            </a:r>
          </a:p>
          <a:p>
            <a:pPr algn="just" eaLnBrk="0" hangingPunct="0">
              <a:lnSpc>
                <a:spcPct val="150000"/>
              </a:lnSpc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＝ 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 spends about half an hour (in) reading English every morning.</a:t>
            </a:r>
          </a:p>
          <a:p>
            <a:pPr algn="just" eaLnBrk="0" hangingPunct="0"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takes him about half an hour to read English every morning.</a:t>
            </a:r>
          </a:p>
          <a:p>
            <a:pPr algn="just" eaLnBrk="0" hangingPunct="0">
              <a:lnSpc>
                <a:spcPct val="150000"/>
              </a:lnSpc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每天早上他大约花费半小时读英语。</a:t>
            </a:r>
          </a:p>
        </p:txBody>
      </p:sp>
      <p:sp>
        <p:nvSpPr>
          <p:cNvPr id="7" name="Rectangle 5"/>
          <p:cNvSpPr/>
          <p:nvPr/>
        </p:nvSpPr>
        <p:spPr>
          <a:xfrm>
            <a:off x="1210140" y="111048"/>
            <a:ext cx="8549135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4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Integrated skills &amp; Study skills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9"/>
          <p:cNvSpPr/>
          <p:nvPr/>
        </p:nvSpPr>
        <p:spPr>
          <a:xfrm>
            <a:off x="773739" y="954330"/>
            <a:ext cx="1491114" cy="583108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活学活用</a:t>
            </a:r>
            <a:r>
              <a:rPr lang="zh-CN" altLang="en-US" sz="2400" b="1" dirty="0" smtClean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en-US" sz="2400" b="1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500371" y="1088950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06472" y="1391545"/>
            <a:ext cx="10755507" cy="286232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 indent="266700" eaLnBrk="0" hangingPunct="0"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2016·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黄石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Mount </a:t>
            </a:r>
            <a:r>
              <a:rPr lang="en-US" altLang="zh-CN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Xiaolei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is not far away from here, but it will still take us a few hours ________ there by bike.</a:t>
            </a:r>
          </a:p>
          <a:p>
            <a:pPr indent="266700" eaLnBrk="0" hangingPunct="0"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A. getting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　　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B. to get</a:t>
            </a:r>
          </a:p>
          <a:p>
            <a:pPr indent="266700" eaLnBrk="0" hangingPunct="0"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C. got  			D. get</a:t>
            </a:r>
          </a:p>
        </p:txBody>
      </p:sp>
      <p:sp>
        <p:nvSpPr>
          <p:cNvPr id="13" name="Rectangle 8"/>
          <p:cNvSpPr>
            <a:spLocks noChangeArrowheads="1"/>
          </p:cNvSpPr>
          <p:nvPr/>
        </p:nvSpPr>
        <p:spPr bwMode="auto">
          <a:xfrm>
            <a:off x="4937894" y="2286338"/>
            <a:ext cx="441626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8" name="Rectangle 5"/>
          <p:cNvSpPr/>
          <p:nvPr/>
        </p:nvSpPr>
        <p:spPr>
          <a:xfrm>
            <a:off x="1210140" y="111048"/>
            <a:ext cx="8549135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4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Integrated skills &amp; Study skills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324015" y="4327727"/>
            <a:ext cx="11454530" cy="69249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600" b="1" dirty="0" smtClean="0">
                <a:solidFill>
                  <a:srgbClr val="0000CC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【</a:t>
            </a:r>
            <a:r>
              <a:rPr lang="zh-CN" altLang="en-US" sz="2600" b="1" dirty="0" smtClean="0">
                <a:solidFill>
                  <a:srgbClr val="0000CC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解析</a:t>
            </a:r>
            <a:r>
              <a:rPr lang="en-US" altLang="zh-CN" sz="2600" b="1" dirty="0" smtClean="0">
                <a:solidFill>
                  <a:srgbClr val="0000CC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】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考查非谓语动词。</a:t>
            </a:r>
            <a:r>
              <a:rPr lang="en-US" altLang="zh-CN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it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作形式主语，后面的动词不定式作真正的主语。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0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表格 10"/>
          <p:cNvGraphicFramePr>
            <a:graphicFrameLocks noGrp="1"/>
          </p:cNvGraphicFramePr>
          <p:nvPr/>
        </p:nvGraphicFramePr>
        <p:xfrm>
          <a:off x="950026" y="3177677"/>
          <a:ext cx="10580913" cy="3389368"/>
        </p:xfrm>
        <a:graphic>
          <a:graphicData uri="http://schemas.openxmlformats.org/drawingml/2006/table">
            <a:tbl>
              <a:tblPr/>
              <a:tblGrid>
                <a:gridCol w="16319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110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9378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8419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altLang="en-US" sz="3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词条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altLang="en-US" sz="3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意义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altLang="en-US" sz="3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常见搭配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6839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en-US" sz="3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borrow</a:t>
                      </a:r>
                      <a:endParaRPr lang="zh-CN" altLang="en-US" sz="3000" b="1" kern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altLang="en-US" sz="3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借</a:t>
                      </a:r>
                      <a:r>
                        <a:rPr lang="en-US" altLang="en-US" sz="3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zh-CN" altLang="en-US" sz="3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入</a:t>
                      </a:r>
                      <a:r>
                        <a:rPr lang="en-US" altLang="en-US" sz="3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lang="zh-CN" altLang="en-US" sz="3000" b="1" kern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altLang="en-US" sz="3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borrow sth from </a:t>
                      </a:r>
                      <a:r>
                        <a:rPr lang="en-US" altLang="en-US" sz="3000" b="1" kern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sb</a:t>
                      </a:r>
                      <a:r>
                        <a:rPr lang="zh-CN" altLang="en-US" sz="3000" b="1" kern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zh-CN" altLang="en-US" sz="3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向某人借某物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6839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en-US" sz="3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lend</a:t>
                      </a:r>
                      <a:endParaRPr lang="zh-CN" altLang="en-US" sz="3000" b="1" kern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altLang="en-US" sz="3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借</a:t>
                      </a:r>
                      <a:r>
                        <a:rPr lang="en-US" altLang="en-US" sz="3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zh-CN" altLang="en-US" sz="3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出</a:t>
                      </a:r>
                      <a:r>
                        <a:rPr lang="en-US" altLang="en-US" sz="3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lang="zh-CN" altLang="en-US" sz="3000" b="1" kern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altLang="en-US" sz="3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lend </a:t>
                      </a:r>
                      <a:r>
                        <a:rPr lang="en-US" altLang="en-US" sz="3000" b="1" kern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sb</a:t>
                      </a:r>
                      <a:r>
                        <a:rPr lang="en-US" altLang="en-US" sz="3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3000" b="1" kern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sth</a:t>
                      </a:r>
                      <a:r>
                        <a:rPr lang="zh-CN" altLang="en-US" sz="3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＝</a:t>
                      </a:r>
                      <a:r>
                        <a:rPr lang="en-US" altLang="en-US" sz="3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lend </a:t>
                      </a:r>
                      <a:r>
                        <a:rPr lang="en-US" altLang="en-US" sz="3000" b="1" kern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sth</a:t>
                      </a:r>
                      <a:r>
                        <a:rPr lang="zh-CN" altLang="en-US" sz="3000" b="1" kern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3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to </a:t>
                      </a:r>
                      <a:r>
                        <a:rPr lang="en-US" altLang="en-US" sz="3000" b="1" kern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sb</a:t>
                      </a:r>
                      <a:r>
                        <a:rPr lang="zh-CN" altLang="en-US" sz="3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借给某人某物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6839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en-US" sz="3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keep</a:t>
                      </a:r>
                      <a:endParaRPr lang="zh-CN" altLang="en-US" sz="3000" b="1" kern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altLang="en-US" sz="3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保留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altLang="en-US" sz="3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keep </a:t>
                      </a:r>
                      <a:r>
                        <a:rPr lang="en-US" altLang="en-US" sz="3000" b="1" kern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sth</a:t>
                      </a:r>
                      <a:r>
                        <a:rPr lang="zh-CN" altLang="en-US" sz="3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＋</a:t>
                      </a:r>
                      <a:r>
                        <a:rPr lang="en-US" altLang="en-US" sz="3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for</a:t>
                      </a:r>
                      <a:r>
                        <a:rPr lang="zh-CN" altLang="en-US" sz="3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＋时间段借某物多长时间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464622" y="1014858"/>
            <a:ext cx="11110452" cy="138967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 you borrow books from the library?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你从图书馆借书吗？</a:t>
            </a:r>
          </a:p>
        </p:txBody>
      </p:sp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691783" y="2322870"/>
            <a:ext cx="10443017" cy="69717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algn="just" eaLnBrk="0" hangingPunct="0">
              <a:lnSpc>
                <a:spcPct val="150000"/>
              </a:lnSpc>
            </a:pP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辨析</a:t>
            </a: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 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borrow, lend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keep</a:t>
            </a:r>
            <a:endParaRPr lang="zh-CN" altLang="en-US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ctangle 5"/>
          <p:cNvSpPr/>
          <p:nvPr/>
        </p:nvSpPr>
        <p:spPr>
          <a:xfrm>
            <a:off x="1210140" y="111048"/>
            <a:ext cx="8549135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4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Integrated skills &amp; Study skills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utoUpdateAnimBg="0"/>
      <p:bldP spid="9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486888" y="1242135"/>
            <a:ext cx="11376561" cy="48521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algn="just" eaLnBrk="0" hangingPunct="0"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You can borrow this book from the library.</a:t>
            </a:r>
          </a:p>
          <a:p>
            <a:pPr algn="just" eaLnBrk="0" hangingPunct="0">
              <a:lnSpc>
                <a:spcPct val="150000"/>
              </a:lnSpc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你可以从图书馆借这本书。</a:t>
            </a:r>
          </a:p>
          <a:p>
            <a:pPr algn="just" eaLnBrk="0" hangingPunct="0"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You mustn't lend this book to others.</a:t>
            </a:r>
          </a:p>
          <a:p>
            <a:pPr algn="just" eaLnBrk="0" hangingPunct="0">
              <a:lnSpc>
                <a:spcPct val="150000"/>
              </a:lnSpc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＝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You mustn't lend others this book.</a:t>
            </a:r>
          </a:p>
          <a:p>
            <a:pPr algn="just" eaLnBrk="0" hangingPunct="0">
              <a:lnSpc>
                <a:spcPct val="150000"/>
              </a:lnSpc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你禁止把这本书借给别人。</a:t>
            </a:r>
          </a:p>
          <a:p>
            <a:pPr algn="just" eaLnBrk="0" hangingPunct="0"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You can keep the book for two weeks.</a:t>
            </a:r>
          </a:p>
          <a:p>
            <a:pPr algn="just" eaLnBrk="0" hangingPunct="0">
              <a:lnSpc>
                <a:spcPct val="150000"/>
              </a:lnSpc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这本书你可以借两周。</a:t>
            </a:r>
          </a:p>
        </p:txBody>
      </p:sp>
      <p:sp>
        <p:nvSpPr>
          <p:cNvPr id="7" name="Rectangle 5"/>
          <p:cNvSpPr/>
          <p:nvPr/>
        </p:nvSpPr>
        <p:spPr>
          <a:xfrm>
            <a:off x="1210140" y="111048"/>
            <a:ext cx="8549135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4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Integrated skills &amp; Study skills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9"/>
          <p:cNvSpPr/>
          <p:nvPr/>
        </p:nvSpPr>
        <p:spPr>
          <a:xfrm>
            <a:off x="773739" y="954330"/>
            <a:ext cx="1491114" cy="583108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活学活用</a:t>
            </a:r>
            <a:r>
              <a:rPr lang="zh-CN" altLang="en-US" sz="2400" b="1" dirty="0" smtClean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en-US" sz="2400" b="1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500371" y="1088950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06472" y="1391545"/>
            <a:ext cx="10755507" cy="2779351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 indent="266700" eaLnBrk="0" hangingPunct="0"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She likes reading. She usually ________ some books from the library.</a:t>
            </a:r>
          </a:p>
          <a:p>
            <a:pPr indent="266700" eaLnBrk="0" hangingPunct="0"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A. buys  			B. lends  </a:t>
            </a:r>
          </a:p>
          <a:p>
            <a:pPr indent="266700" eaLnBrk="0" hangingPunct="0"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C. borrows  		D. use</a:t>
            </a:r>
          </a:p>
        </p:txBody>
      </p:sp>
      <p:sp>
        <p:nvSpPr>
          <p:cNvPr id="13" name="Rectangle 8"/>
          <p:cNvSpPr>
            <a:spLocks noChangeArrowheads="1"/>
          </p:cNvSpPr>
          <p:nvPr/>
        </p:nvSpPr>
        <p:spPr bwMode="auto">
          <a:xfrm>
            <a:off x="6161055" y="1609444"/>
            <a:ext cx="40600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</a:p>
        </p:txBody>
      </p:sp>
      <p:sp>
        <p:nvSpPr>
          <p:cNvPr id="8" name="Rectangle 5"/>
          <p:cNvSpPr/>
          <p:nvPr/>
        </p:nvSpPr>
        <p:spPr>
          <a:xfrm>
            <a:off x="1210140" y="111048"/>
            <a:ext cx="8549135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4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Integrated skills &amp; Study skills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Group 35"/>
          <p:cNvGraphicFramePr>
            <a:graphicFrameLocks noGrp="1"/>
          </p:cNvGraphicFramePr>
          <p:nvPr/>
        </p:nvGraphicFramePr>
        <p:xfrm>
          <a:off x="1256121" y="1562159"/>
          <a:ext cx="9962339" cy="3749675"/>
        </p:xfrm>
        <a:graphic>
          <a:graphicData uri="http://schemas.openxmlformats.org/drawingml/2006/table">
            <a:tbl>
              <a:tblPr/>
              <a:tblGrid>
                <a:gridCol w="30071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9552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496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短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语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互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译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1. all kinds of ____________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2. borrow…from… ____________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3. on your way back ____________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4. about half an hour ____________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3991383" y="2909010"/>
            <a:ext cx="1584325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dirty="0"/>
              <a:t>  </a:t>
            </a:r>
            <a:endParaRPr lang="zh-CN" altLang="en-US" u="sng" dirty="0">
              <a:solidFill>
                <a:srgbClr val="C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3" name="矩形 28"/>
          <p:cNvSpPr>
            <a:spLocks noChangeArrowheads="1"/>
          </p:cNvSpPr>
          <p:nvPr/>
        </p:nvSpPr>
        <p:spPr bwMode="auto">
          <a:xfrm>
            <a:off x="6867528" y="2125685"/>
            <a:ext cx="204094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各种各样的　</a:t>
            </a:r>
          </a:p>
        </p:txBody>
      </p:sp>
      <p:sp>
        <p:nvSpPr>
          <p:cNvPr id="9" name="Rectangle 5"/>
          <p:cNvSpPr/>
          <p:nvPr/>
        </p:nvSpPr>
        <p:spPr>
          <a:xfrm>
            <a:off x="1210140" y="111048"/>
            <a:ext cx="8549135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4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Integrated skills &amp; Study skills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7" name="矩形 28"/>
          <p:cNvSpPr>
            <a:spLocks noChangeArrowheads="1"/>
          </p:cNvSpPr>
          <p:nvPr/>
        </p:nvSpPr>
        <p:spPr bwMode="auto">
          <a:xfrm>
            <a:off x="7663177" y="2909454"/>
            <a:ext cx="2034531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向</a:t>
            </a: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……</a:t>
            </a: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借</a:t>
            </a: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……</a:t>
            </a:r>
            <a:endParaRPr lang="zh-CN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1" name="矩形 28"/>
          <p:cNvSpPr>
            <a:spLocks noChangeArrowheads="1"/>
          </p:cNvSpPr>
          <p:nvPr/>
        </p:nvSpPr>
        <p:spPr bwMode="auto">
          <a:xfrm>
            <a:off x="7675053" y="3669477"/>
            <a:ext cx="235032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在你回来的路上</a:t>
            </a:r>
            <a:endParaRPr lang="en-US" altLang="zh-CN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2" name="矩形 28"/>
          <p:cNvSpPr>
            <a:spLocks noChangeArrowheads="1"/>
          </p:cNvSpPr>
          <p:nvPr/>
        </p:nvSpPr>
        <p:spPr bwMode="auto">
          <a:xfrm>
            <a:off x="8090692" y="4465122"/>
            <a:ext cx="1731564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大约半小时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7" grpId="0"/>
      <p:bldP spid="11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Group 35"/>
          <p:cNvGraphicFramePr>
            <a:graphicFrameLocks noGrp="1"/>
          </p:cNvGraphicFramePr>
          <p:nvPr/>
        </p:nvGraphicFramePr>
        <p:xfrm>
          <a:off x="1256121" y="1562159"/>
          <a:ext cx="9962339" cy="3749675"/>
        </p:xfrm>
        <a:graphic>
          <a:graphicData uri="http://schemas.openxmlformats.org/drawingml/2006/table">
            <a:tbl>
              <a:tblPr/>
              <a:tblGrid>
                <a:gridCol w="30071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9552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496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短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语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互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译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5. 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去上学</a:t>
                      </a: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____________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6. 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阅览室 </a:t>
                      </a: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____________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7. 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起床</a:t>
                      </a: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____________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8. 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从</a:t>
                      </a: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……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到</a:t>
                      </a: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…… ____________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3991383" y="2909010"/>
            <a:ext cx="1584325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dirty="0"/>
              <a:t>  </a:t>
            </a:r>
            <a:endParaRPr lang="zh-CN" altLang="en-US" u="sng" dirty="0">
              <a:solidFill>
                <a:srgbClr val="C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3" name="矩形 28"/>
          <p:cNvSpPr>
            <a:spLocks noChangeArrowheads="1"/>
          </p:cNvSpPr>
          <p:nvPr/>
        </p:nvSpPr>
        <p:spPr bwMode="auto">
          <a:xfrm>
            <a:off x="6143136" y="2066307"/>
            <a:ext cx="1723549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go to school</a:t>
            </a:r>
          </a:p>
        </p:txBody>
      </p:sp>
      <p:sp>
        <p:nvSpPr>
          <p:cNvPr id="9" name="Rectangle 5"/>
          <p:cNvSpPr/>
          <p:nvPr/>
        </p:nvSpPr>
        <p:spPr>
          <a:xfrm>
            <a:off x="1210140" y="111048"/>
            <a:ext cx="8549135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4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Integrated skills &amp; Study skills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7" name="矩形 28"/>
          <p:cNvSpPr>
            <a:spLocks noChangeArrowheads="1"/>
          </p:cNvSpPr>
          <p:nvPr/>
        </p:nvSpPr>
        <p:spPr bwMode="auto">
          <a:xfrm>
            <a:off x="6107513" y="2861954"/>
            <a:ext cx="1959254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reading room</a:t>
            </a:r>
            <a:endParaRPr lang="zh-CN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1" name="矩形 28"/>
          <p:cNvSpPr>
            <a:spLocks noChangeArrowheads="1"/>
          </p:cNvSpPr>
          <p:nvPr/>
        </p:nvSpPr>
        <p:spPr bwMode="auto">
          <a:xfrm>
            <a:off x="6155012" y="3621976"/>
            <a:ext cx="997389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get up</a:t>
            </a:r>
          </a:p>
        </p:txBody>
      </p:sp>
      <p:sp>
        <p:nvSpPr>
          <p:cNvPr id="14" name="矩形 28"/>
          <p:cNvSpPr>
            <a:spLocks noChangeArrowheads="1"/>
          </p:cNvSpPr>
          <p:nvPr/>
        </p:nvSpPr>
        <p:spPr bwMode="auto">
          <a:xfrm>
            <a:off x="7390046" y="4429498"/>
            <a:ext cx="1700337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from…to…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7" grpId="0"/>
      <p:bldP spid="11" grpId="0"/>
      <p:bldP spid="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Group 35"/>
          <p:cNvGraphicFramePr>
            <a:graphicFrameLocks noGrp="1"/>
          </p:cNvGraphicFramePr>
          <p:nvPr/>
        </p:nvGraphicFramePr>
        <p:xfrm>
          <a:off x="1256121" y="1630399"/>
          <a:ext cx="10508249" cy="4480560"/>
        </p:xfrm>
        <a:graphic>
          <a:graphicData uri="http://schemas.openxmlformats.org/drawingml/2006/table">
            <a:tbl>
              <a:tblPr/>
              <a:tblGrid>
                <a:gridCol w="26627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8455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6070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句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型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在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线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 1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．</a:t>
                      </a: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My friend Amy ________ ________ our school.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我的朋友埃米住在我们学校附近。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2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．</a:t>
                      </a: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It ________ her about an hour ________ ________ ________ school.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到学校大约花费她一小时。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3991383" y="2909010"/>
            <a:ext cx="1584325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dirty="0"/>
              <a:t>  </a:t>
            </a:r>
            <a:endParaRPr lang="zh-CN" altLang="en-US" u="sng" dirty="0">
              <a:solidFill>
                <a:srgbClr val="C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2" name="矩形 27"/>
          <p:cNvSpPr>
            <a:spLocks noChangeArrowheads="1"/>
          </p:cNvSpPr>
          <p:nvPr/>
        </p:nvSpPr>
        <p:spPr bwMode="auto">
          <a:xfrm>
            <a:off x="7579179" y="1836104"/>
            <a:ext cx="288297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lives              near</a:t>
            </a:r>
          </a:p>
        </p:txBody>
      </p:sp>
      <p:sp>
        <p:nvSpPr>
          <p:cNvPr id="13" name="矩形 28"/>
          <p:cNvSpPr>
            <a:spLocks noChangeArrowheads="1"/>
          </p:cNvSpPr>
          <p:nvPr/>
        </p:nvSpPr>
        <p:spPr bwMode="auto">
          <a:xfrm>
            <a:off x="5234923" y="4079838"/>
            <a:ext cx="572600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takes                                                        to</a:t>
            </a:r>
            <a:endParaRPr lang="en-US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7" name="Rectangle 5"/>
          <p:cNvSpPr/>
          <p:nvPr/>
        </p:nvSpPr>
        <p:spPr>
          <a:xfrm>
            <a:off x="1210140" y="111048"/>
            <a:ext cx="8549135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4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Integrated skills &amp; Study skills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9" name="矩形 28"/>
          <p:cNvSpPr>
            <a:spLocks noChangeArrowheads="1"/>
          </p:cNvSpPr>
          <p:nvPr/>
        </p:nvSpPr>
        <p:spPr bwMode="auto">
          <a:xfrm>
            <a:off x="4463027" y="4768605"/>
            <a:ext cx="2816535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get                 to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Group 35"/>
          <p:cNvGraphicFramePr>
            <a:graphicFrameLocks noGrp="1"/>
          </p:cNvGraphicFramePr>
          <p:nvPr/>
        </p:nvGraphicFramePr>
        <p:xfrm>
          <a:off x="1256121" y="1630399"/>
          <a:ext cx="10508249" cy="4480560"/>
        </p:xfrm>
        <a:graphic>
          <a:graphicData uri="http://schemas.openxmlformats.org/drawingml/2006/table">
            <a:tbl>
              <a:tblPr/>
              <a:tblGrid>
                <a:gridCol w="19502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5580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6070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句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型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在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线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 3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．</a:t>
                      </a: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It's  ________ ________ 8 a.m. ________ 5:30 p.m.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它从上午八点到下午五点半开放。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4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．</a:t>
                      </a: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There are  ________  ________  ________ books in our library.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我们的图书馆里有各种各样的书。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3991383" y="2909010"/>
            <a:ext cx="1584325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dirty="0"/>
              <a:t>  </a:t>
            </a:r>
            <a:endParaRPr lang="zh-CN" altLang="en-US" u="sng" dirty="0">
              <a:solidFill>
                <a:srgbClr val="C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2" name="矩形 27"/>
          <p:cNvSpPr>
            <a:spLocks noChangeArrowheads="1"/>
          </p:cNvSpPr>
          <p:nvPr/>
        </p:nvSpPr>
        <p:spPr bwMode="auto">
          <a:xfrm>
            <a:off x="5002230" y="1847979"/>
            <a:ext cx="5685562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open             from                              to</a:t>
            </a:r>
          </a:p>
        </p:txBody>
      </p:sp>
      <p:sp>
        <p:nvSpPr>
          <p:cNvPr id="13" name="矩形 28"/>
          <p:cNvSpPr>
            <a:spLocks noChangeArrowheads="1"/>
          </p:cNvSpPr>
          <p:nvPr/>
        </p:nvSpPr>
        <p:spPr bwMode="auto">
          <a:xfrm>
            <a:off x="6113699" y="4079839"/>
            <a:ext cx="3980315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all                 kinds               of</a:t>
            </a:r>
          </a:p>
        </p:txBody>
      </p:sp>
      <p:sp>
        <p:nvSpPr>
          <p:cNvPr id="7" name="Rectangle 5"/>
          <p:cNvSpPr/>
          <p:nvPr/>
        </p:nvSpPr>
        <p:spPr>
          <a:xfrm>
            <a:off x="1210140" y="111048"/>
            <a:ext cx="8549135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4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Integrated skills &amp; Study skills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图片 9" descr="图标-03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77470" y="894080"/>
            <a:ext cx="4431030" cy="845185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746760" y="1064895"/>
            <a:ext cx="23391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l"/>
            <a:r>
              <a:rPr lang="zh-CN" alt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华文新魏" panose="02010800040101010101" charset="-122"/>
                <a:cs typeface="Times New Roman" panose="02020603050405020304" pitchFamily="18" charset="0"/>
                <a:sym typeface="+mn-ea"/>
              </a:rPr>
              <a:t>课堂互动探究</a:t>
            </a:r>
            <a:endParaRPr lang="zh-CN" altLang="en-US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华文新魏" panose="02010800040101010101" charset="-122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4" name="Rectangle 9"/>
          <p:cNvSpPr/>
          <p:nvPr/>
        </p:nvSpPr>
        <p:spPr>
          <a:xfrm>
            <a:off x="746443" y="1710753"/>
            <a:ext cx="1491114" cy="646331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词汇点睛</a:t>
            </a:r>
            <a:r>
              <a:rPr lang="zh-CN" altLang="en-US" sz="2400" b="1" dirty="0" smtClean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en-US" sz="2400" b="1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473075" y="1845373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531088" y="2234648"/>
            <a:ext cx="8713787" cy="69717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from…to…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……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到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……</a:t>
            </a:r>
          </a:p>
        </p:txBody>
      </p:sp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602525" y="2933219"/>
            <a:ext cx="10206502" cy="277467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观察</a:t>
            </a:r>
            <a:r>
              <a:rPr lang="en-US" altLang="zh-CN" sz="30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It's open </a:t>
            </a:r>
            <a:r>
              <a:rPr lang="en-US" altLang="zh-CN" sz="3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from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8:00 a.m. </a:t>
            </a:r>
            <a:r>
              <a:rPr lang="en-US" altLang="zh-CN" sz="3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5:30 p.m.</a:t>
            </a: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它从上午八点到下午五点半开放。</a:t>
            </a: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 often walk </a:t>
            </a:r>
            <a:r>
              <a:rPr lang="en-US" altLang="zh-CN" sz="3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from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our home </a:t>
            </a:r>
            <a:r>
              <a:rPr lang="en-US" altLang="zh-CN" sz="3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the school.</a:t>
            </a: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我们经常从家里走到学校。</a:t>
            </a:r>
          </a:p>
        </p:txBody>
      </p:sp>
      <p:sp>
        <p:nvSpPr>
          <p:cNvPr id="13" name="Rectangle 5"/>
          <p:cNvSpPr/>
          <p:nvPr/>
        </p:nvSpPr>
        <p:spPr>
          <a:xfrm>
            <a:off x="1210140" y="111048"/>
            <a:ext cx="8549135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4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Integrated skills &amp; Study skills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 autoUpdateAnimBg="0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634939" y="1280907"/>
            <a:ext cx="10755507" cy="4159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from…to…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为介词短语，后面跟名词或代词宾格作宾语，用来表述时间、地点等范围。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My father goes to work from Monday to Friday.</a:t>
            </a:r>
          </a:p>
          <a:p>
            <a:pPr>
              <a:lnSpc>
                <a:spcPct val="150000"/>
              </a:lnSpc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我爸爸从星期一到星期五上班。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takes me 10 minutes to walk from my home to the park.</a:t>
            </a:r>
          </a:p>
          <a:p>
            <a:pPr>
              <a:lnSpc>
                <a:spcPct val="150000"/>
              </a:lnSpc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从我家步行到公园花费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分钟。</a:t>
            </a:r>
          </a:p>
        </p:txBody>
      </p:sp>
      <p:sp>
        <p:nvSpPr>
          <p:cNvPr id="9" name="Rectangle 5"/>
          <p:cNvSpPr/>
          <p:nvPr/>
        </p:nvSpPr>
        <p:spPr>
          <a:xfrm>
            <a:off x="1210140" y="111048"/>
            <a:ext cx="8549135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4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Integrated skills &amp; Study skills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/>
        </p:nvSpPr>
        <p:spPr>
          <a:xfrm>
            <a:off x="746443" y="1153700"/>
            <a:ext cx="1491114" cy="583108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活学活用</a:t>
            </a:r>
            <a:r>
              <a:rPr lang="zh-CN" altLang="en-US" sz="2400" b="1" dirty="0" smtClean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en-US" sz="2400" b="1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73075" y="1288320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611188" y="1850938"/>
            <a:ext cx="10755507" cy="286232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2016·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上海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local community centre is open ________ Monday to Saturday.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A. in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　　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B. from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C. for  		D. on</a:t>
            </a:r>
          </a:p>
        </p:txBody>
      </p:sp>
      <p:sp>
        <p:nvSpPr>
          <p:cNvPr id="9" name="Rectangle 5"/>
          <p:cNvSpPr/>
          <p:nvPr/>
        </p:nvSpPr>
        <p:spPr>
          <a:xfrm>
            <a:off x="1210140" y="111048"/>
            <a:ext cx="8549135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4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Integrated skills &amp; Study skills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8728365" y="2078879"/>
            <a:ext cx="52251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347766" y="4814589"/>
            <a:ext cx="11454530" cy="1198854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600" b="1" dirty="0" smtClean="0">
                <a:solidFill>
                  <a:srgbClr val="0000CC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【</a:t>
            </a:r>
            <a:r>
              <a:rPr lang="zh-CN" altLang="en-US" sz="2600" b="1" dirty="0" smtClean="0">
                <a:solidFill>
                  <a:srgbClr val="0000CC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解析</a:t>
            </a:r>
            <a:r>
              <a:rPr lang="en-US" altLang="zh-CN" sz="2600" b="1" dirty="0" smtClean="0">
                <a:solidFill>
                  <a:srgbClr val="0000CC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】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考查介词的用法。</a:t>
            </a:r>
            <a:r>
              <a:rPr lang="en-US" altLang="zh-CN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from…to…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意为“从</a:t>
            </a:r>
            <a:r>
              <a:rPr lang="en-US" altLang="zh-CN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……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到</a:t>
            </a:r>
            <a:r>
              <a:rPr lang="en-US" altLang="zh-CN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……”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。根据句意“当地的社区中心从周一到周六开放”可知答案为</a:t>
            </a:r>
            <a:r>
              <a:rPr lang="en-US" altLang="zh-CN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B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</p:bld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1240</Words>
  <Application>Microsoft Office PowerPoint</Application>
  <PresentationFormat>宽屏</PresentationFormat>
  <Paragraphs>202</Paragraphs>
  <Slides>24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24</vt:i4>
      </vt:variant>
    </vt:vector>
  </HeadingPairs>
  <TitlesOfParts>
    <vt:vector size="34" baseType="lpstr">
      <vt:lpstr>仿宋</vt:lpstr>
      <vt:lpstr>黑体</vt:lpstr>
      <vt:lpstr>华文新魏</vt:lpstr>
      <vt:lpstr>宋体</vt:lpstr>
      <vt:lpstr>微软雅黑</vt:lpstr>
      <vt:lpstr>Arial</vt:lpstr>
      <vt:lpstr>Calibri</vt:lpstr>
      <vt:lpstr>Calibri Light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2018-02-07T00:47:00Z</dcterms:created>
  <dcterms:modified xsi:type="dcterms:W3CDTF">2023-01-16T22:17:09Z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0B428D59B71E473E8E98B82148666FD7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