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4" r:id="rId2"/>
    <p:sldId id="478" r:id="rId3"/>
    <p:sldId id="431" r:id="rId4"/>
    <p:sldId id="432" r:id="rId5"/>
    <p:sldId id="556" r:id="rId6"/>
    <p:sldId id="506" r:id="rId7"/>
    <p:sldId id="558" r:id="rId8"/>
    <p:sldId id="446" r:id="rId9"/>
    <p:sldId id="501" r:id="rId10"/>
    <p:sldId id="502" r:id="rId11"/>
    <p:sldId id="564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9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25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99"/>
    <a:srgbClr val="FF0066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99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43"/>
        <p:guide pos="225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8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0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204" y="1923678"/>
            <a:ext cx="9143796" cy="988258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4800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</a:t>
            </a:r>
            <a:r>
              <a:rPr lang="zh-CN" altLang="en-US" sz="48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数与除法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698966" y="3147814"/>
            <a:ext cx="3746068" cy="58712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8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第</a:t>
            </a:r>
            <a:r>
              <a:rPr lang="en-US" altLang="zh-CN" sz="28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sz="28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课</a:t>
            </a:r>
            <a:r>
              <a:rPr lang="zh-CN" altLang="en-US" sz="2800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时</a:t>
            </a:r>
            <a:endParaRPr lang="zh-CN" altLang="en-US" sz="2800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0" y="953021"/>
            <a:ext cx="9144000" cy="5065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4914" tIns="37457" rIns="74914" bIns="37457">
            <a:spAutoFit/>
          </a:bodyPr>
          <a:lstStyle/>
          <a:p>
            <a:pPr algn="ctr"/>
            <a:r>
              <a:rPr lang="zh-CN" altLang="en-US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五</a:t>
            </a:r>
            <a:r>
              <a:rPr lang="en-US" altLang="zh-CN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 </a:t>
            </a:r>
            <a:r>
              <a:rPr lang="en-US" altLang="zh-CN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分</a:t>
            </a:r>
            <a:r>
              <a:rPr lang="zh-CN" altLang="en-US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数的意义</a:t>
            </a:r>
          </a:p>
        </p:txBody>
      </p:sp>
      <p:sp>
        <p:nvSpPr>
          <p:cNvPr id="5" name="矩形 4"/>
          <p:cNvSpPr/>
          <p:nvPr/>
        </p:nvSpPr>
        <p:spPr>
          <a:xfrm>
            <a:off x="204" y="4299942"/>
            <a:ext cx="9143796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00283" y="3477504"/>
            <a:ext cx="825241" cy="8247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25524" y="3477504"/>
            <a:ext cx="825241" cy="8247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6618" y="3477504"/>
            <a:ext cx="825241" cy="8247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71859" y="3477504"/>
            <a:ext cx="825241" cy="8247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50088" y="3449415"/>
            <a:ext cx="825241" cy="8247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75329" y="3449415"/>
            <a:ext cx="825241" cy="8247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00283" y="2265535"/>
            <a:ext cx="925228" cy="9932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325511" y="2265535"/>
            <a:ext cx="925228" cy="99324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75621" y="2265535"/>
            <a:ext cx="925228" cy="99324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00849" y="2265535"/>
            <a:ext cx="925228" cy="99324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444978" y="716038"/>
            <a:ext cx="6471068" cy="131603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小猫的只数是小鱼只数的（           ），</a:t>
            </a:r>
          </a:p>
          <a:p>
            <a:pPr>
              <a:lnSpc>
                <a:spcPct val="20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小鱼的只数是小猫只数的（           ）。 </a:t>
            </a:r>
          </a:p>
        </p:txBody>
      </p:sp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43382" y="716038"/>
          <a:ext cx="300883" cy="71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43382" y="716038"/>
                        <a:ext cx="300883" cy="71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4964" y="1426550"/>
          <a:ext cx="300883" cy="71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4964" y="1426550"/>
                        <a:ext cx="300883" cy="71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316706"/>
            <a:ext cx="6831369" cy="1279659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回顾分数与除法的关系，会用分数来表示两数相除的商，并解决相关的实际问题。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培养观察、比较、抽象、概括等能力。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703106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会用分数来表示两数相除的商，并解决相关的实际问题。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会用分数来表示两数相除的商，并解决相关的实际问题。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68"/>
          <p:cNvSpPr>
            <a:spLocks noChangeArrowheads="1"/>
          </p:cNvSpPr>
          <p:nvPr/>
        </p:nvSpPr>
        <p:spPr bwMode="auto">
          <a:xfrm>
            <a:off x="1405812" y="1183880"/>
            <a:ext cx="4439068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把下面的假分数化成整数或带分数。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1768670" y="1918337"/>
          <a:ext cx="66811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3" imgW="7620000" imgH="9448800" progId="Equation.DSMT4">
                  <p:embed/>
                </p:oleObj>
              </mc:Choice>
              <mc:Fallback>
                <p:oleObj name="Equation" r:id="rId3" imgW="7620000" imgH="9448800" progId="Equation.DSMT4">
                  <p:embed/>
                  <p:pic>
                    <p:nvPicPr>
                      <p:cNvPr id="0" name="图片 1843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8670" y="1918337"/>
                        <a:ext cx="66811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3246592" y="1918337"/>
          <a:ext cx="66927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5" imgW="7620000" imgH="9448800" progId="Equation.DSMT4">
                  <p:embed/>
                </p:oleObj>
              </mc:Choice>
              <mc:Fallback>
                <p:oleObj name="Equation" r:id="rId5" imgW="7620000" imgH="9448800" progId="Equation.DSMT4">
                  <p:embed/>
                  <p:pic>
                    <p:nvPicPr>
                      <p:cNvPr id="0" name="图片 1843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592" y="1918337"/>
                        <a:ext cx="66927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4889241" y="1918337"/>
          <a:ext cx="72341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7" imgW="8229600" imgH="9448800" progId="Equation.DSMT4">
                  <p:embed/>
                </p:oleObj>
              </mc:Choice>
              <mc:Fallback>
                <p:oleObj name="Equation" r:id="rId7" imgW="8229600" imgH="9448800" progId="Equation.DSMT4">
                  <p:embed/>
                  <p:pic>
                    <p:nvPicPr>
                      <p:cNvPr id="0" name="图片 1843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9241" y="1918337"/>
                        <a:ext cx="72341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2484016" y="2158935"/>
          <a:ext cx="267247" cy="34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9" imgW="3048000" imgH="3962400" progId="Equation.DSMT4">
                  <p:embed/>
                </p:oleObj>
              </mc:Choice>
              <mc:Fallback>
                <p:oleObj name="Equation" r:id="rId9" imgW="3048000" imgH="3962400" progId="Equation.DSMT4">
                  <p:embed/>
                  <p:pic>
                    <p:nvPicPr>
                      <p:cNvPr id="0" name="图片 18435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4016" y="2158935"/>
                        <a:ext cx="267247" cy="34765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3908951" y="1918337"/>
          <a:ext cx="50800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11" imgW="5791200" imgH="9448800" progId="Equation.DSMT4">
                  <p:embed/>
                </p:oleObj>
              </mc:Choice>
              <mc:Fallback>
                <p:oleObj name="Equation" r:id="rId11" imgW="5791200" imgH="9448800" progId="Equation.DSMT4">
                  <p:embed/>
                  <p:pic>
                    <p:nvPicPr>
                      <p:cNvPr id="0" name="图片 18436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08951" y="1918337"/>
                        <a:ext cx="50800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5593069" y="1918337"/>
          <a:ext cx="50800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13" imgW="5791200" imgH="9448800" progId="Equation.DSMT4">
                  <p:embed/>
                </p:oleObj>
              </mc:Choice>
              <mc:Fallback>
                <p:oleObj name="Equation" r:id="rId13" imgW="5791200" imgH="9448800" progId="Equation.DSMT4">
                  <p:embed/>
                  <p:pic>
                    <p:nvPicPr>
                      <p:cNvPr id="0" name="图片 18437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93069" y="1918337"/>
                        <a:ext cx="50800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9" name="Object 9"/>
          <p:cNvGraphicFramePr>
            <a:graphicFrameLocks noChangeAspect="1"/>
          </p:cNvGraphicFramePr>
          <p:nvPr/>
        </p:nvGraphicFramePr>
        <p:xfrm>
          <a:off x="6444343" y="1918337"/>
          <a:ext cx="72341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15" imgW="8229600" imgH="9448800" progId="Equation.DSMT4">
                  <p:embed/>
                </p:oleObj>
              </mc:Choice>
              <mc:Fallback>
                <p:oleObj name="Equation" r:id="rId15" imgW="8229600" imgH="9448800" progId="Equation.DSMT4">
                  <p:embed/>
                  <p:pic>
                    <p:nvPicPr>
                      <p:cNvPr id="0" name="图片 18438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44343" y="1918337"/>
                        <a:ext cx="72341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0" name="Object 10"/>
          <p:cNvGraphicFramePr>
            <a:graphicFrameLocks noChangeAspect="1"/>
          </p:cNvGraphicFramePr>
          <p:nvPr/>
        </p:nvGraphicFramePr>
        <p:xfrm>
          <a:off x="7177661" y="2145121"/>
          <a:ext cx="240752" cy="37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17" imgW="2743200" imgH="4267200" progId="Equation.DSMT4">
                  <p:embed/>
                </p:oleObj>
              </mc:Choice>
              <mc:Fallback>
                <p:oleObj name="Equation" r:id="rId17" imgW="2743200" imgH="4267200" progId="Equation.DSMT4">
                  <p:embed/>
                  <p:pic>
                    <p:nvPicPr>
                      <p:cNvPr id="0" name="图片 18439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77661" y="2145121"/>
                        <a:ext cx="240752" cy="3741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1405812" y="2996999"/>
            <a:ext cx="3664972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把下面的带分数化成假分数。</a:t>
            </a:r>
          </a:p>
        </p:txBody>
      </p:sp>
      <p:graphicFrame>
        <p:nvGraphicFramePr>
          <p:cNvPr id="117772" name="Object 12"/>
          <p:cNvGraphicFramePr>
            <a:graphicFrameLocks noChangeAspect="1"/>
          </p:cNvGraphicFramePr>
          <p:nvPr/>
        </p:nvGraphicFramePr>
        <p:xfrm>
          <a:off x="1729504" y="3731455"/>
          <a:ext cx="747601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19" imgW="8534400" imgH="9448800" progId="Equation.DSMT4">
                  <p:embed/>
                </p:oleObj>
              </mc:Choice>
              <mc:Fallback>
                <p:oleObj name="Equation" r:id="rId19" imgW="8534400" imgH="9448800" progId="Equation.DSMT4">
                  <p:embed/>
                  <p:pic>
                    <p:nvPicPr>
                      <p:cNvPr id="0" name="图片 18440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29504" y="3731455"/>
                        <a:ext cx="747601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3207427" y="3731455"/>
          <a:ext cx="74875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21" imgW="8534400" imgH="9448800" progId="Equation.DSMT4">
                  <p:embed/>
                </p:oleObj>
              </mc:Choice>
              <mc:Fallback>
                <p:oleObj name="Equation" r:id="rId21" imgW="8534400" imgH="9448800" progId="Equation.DSMT4">
                  <p:embed/>
                  <p:pic>
                    <p:nvPicPr>
                      <p:cNvPr id="0" name="图片 18441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207427" y="3731455"/>
                        <a:ext cx="74875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/>
        </p:nvGraphicFramePr>
        <p:xfrm>
          <a:off x="4775201" y="3731455"/>
          <a:ext cx="74990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23" imgW="8534400" imgH="9448800" progId="Equation.DSMT4">
                  <p:embed/>
                </p:oleObj>
              </mc:Choice>
              <mc:Fallback>
                <p:oleObj name="Equation" r:id="rId23" imgW="8534400" imgH="9448800" progId="Equation.DSMT4">
                  <p:embed/>
                  <p:pic>
                    <p:nvPicPr>
                      <p:cNvPr id="0" name="图片 18442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775201" y="3731455"/>
                        <a:ext cx="74990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2404534" y="3731456"/>
          <a:ext cx="427365" cy="83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25" imgW="4876800" imgH="9448800" progId="Equation.DSMT4">
                  <p:embed/>
                </p:oleObj>
              </mc:Choice>
              <mc:Fallback>
                <p:oleObj name="Equation" r:id="rId25" imgW="4876800" imgH="9448800" progId="Equation.DSMT4">
                  <p:embed/>
                  <p:pic>
                    <p:nvPicPr>
                      <p:cNvPr id="0" name="图片 18443"/>
                      <p:cNvPicPr>
                        <a:picLocks noChangeAspect="1"/>
                      </p:cNvPicPr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404534" y="3731456"/>
                        <a:ext cx="427365" cy="8300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6" name="Object 16"/>
          <p:cNvGraphicFramePr>
            <a:graphicFrameLocks noChangeAspect="1"/>
          </p:cNvGraphicFramePr>
          <p:nvPr/>
        </p:nvGraphicFramePr>
        <p:xfrm>
          <a:off x="3949269" y="3731455"/>
          <a:ext cx="427365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27" imgW="4876800" imgH="9448800" progId="Equation.DSMT4">
                  <p:embed/>
                </p:oleObj>
              </mc:Choice>
              <mc:Fallback>
                <p:oleObj name="Equation" r:id="rId27" imgW="4876800" imgH="9448800" progId="Equation.DSMT4">
                  <p:embed/>
                  <p:pic>
                    <p:nvPicPr>
                      <p:cNvPr id="0" name="图片 18444"/>
                      <p:cNvPicPr>
                        <a:picLocks noChangeAspect="1"/>
                      </p:cNvPicPr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949269" y="3731455"/>
                        <a:ext cx="427365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7" name="Object 17"/>
          <p:cNvGraphicFramePr>
            <a:graphicFrameLocks noChangeAspect="1"/>
          </p:cNvGraphicFramePr>
          <p:nvPr/>
        </p:nvGraphicFramePr>
        <p:xfrm>
          <a:off x="5532017" y="3731455"/>
          <a:ext cx="427365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29" imgW="4876800" imgH="9448800" progId="Equation.DSMT4">
                  <p:embed/>
                </p:oleObj>
              </mc:Choice>
              <mc:Fallback>
                <p:oleObj name="Equation" r:id="rId29" imgW="4876800" imgH="9448800" progId="Equation.DSMT4">
                  <p:embed/>
                  <p:pic>
                    <p:nvPicPr>
                      <p:cNvPr id="0" name="图片 18445"/>
                      <p:cNvPicPr>
                        <a:picLocks noChangeAspect="1"/>
                      </p:cNvPicPr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532017" y="3731455"/>
                        <a:ext cx="427365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8" name="Object 18"/>
          <p:cNvGraphicFramePr>
            <a:graphicFrameLocks noChangeAspect="1"/>
          </p:cNvGraphicFramePr>
          <p:nvPr/>
        </p:nvGraphicFramePr>
        <p:xfrm>
          <a:off x="6330303" y="3731455"/>
          <a:ext cx="74990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31" imgW="8534400" imgH="9448800" progId="Equation.DSMT4">
                  <p:embed/>
                </p:oleObj>
              </mc:Choice>
              <mc:Fallback>
                <p:oleObj name="Equation" r:id="rId31" imgW="8534400" imgH="9448800" progId="Equation.DSMT4">
                  <p:embed/>
                  <p:pic>
                    <p:nvPicPr>
                      <p:cNvPr id="0" name="图片 18446"/>
                      <p:cNvPicPr>
                        <a:picLocks noChangeAspect="1"/>
                      </p:cNvPicPr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330303" y="3731455"/>
                        <a:ext cx="74990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9"/>
          <p:cNvGraphicFramePr>
            <a:graphicFrameLocks noChangeAspect="1"/>
          </p:cNvGraphicFramePr>
          <p:nvPr/>
        </p:nvGraphicFramePr>
        <p:xfrm>
          <a:off x="7073295" y="3731455"/>
          <a:ext cx="45501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33" imgW="5181600" imgH="9448800" progId="Equation.DSMT4">
                  <p:embed/>
                </p:oleObj>
              </mc:Choice>
              <mc:Fallback>
                <p:oleObj name="Equation" r:id="rId33" imgW="5181600" imgH="9448800" progId="Equation.DSMT4">
                  <p:embed/>
                  <p:pic>
                    <p:nvPicPr>
                      <p:cNvPr id="0" name="图片 18447"/>
                      <p:cNvPicPr>
                        <a:picLocks noChangeAspect="1"/>
                      </p:cNvPicPr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073295" y="3731455"/>
                        <a:ext cx="45501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4138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rcRect b="-996"/>
          <a:stretch>
            <a:fillRect/>
          </a:stretch>
        </p:blipFill>
        <p:spPr bwMode="auto">
          <a:xfrm>
            <a:off x="736773" y="1060933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012314" y="972522"/>
            <a:ext cx="7251153" cy="467087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蓝纸条的长是红纸条的几分之几？淘气的想法如下，你能看懂吗？</a:t>
            </a:r>
          </a:p>
        </p:txBody>
      </p:sp>
      <p:pic>
        <p:nvPicPr>
          <p:cNvPr id="12297" name="Picture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34841" y="1905674"/>
            <a:ext cx="4236789" cy="324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8" name="Picture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434841" y="2512349"/>
            <a:ext cx="2011265" cy="33844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4.png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 bwMode="auto">
          <a:xfrm flipH="1">
            <a:off x="687471" y="3327849"/>
            <a:ext cx="679637" cy="122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云形标注 8"/>
          <p:cNvSpPr/>
          <p:nvPr/>
        </p:nvSpPr>
        <p:spPr>
          <a:xfrm>
            <a:off x="1544044" y="2955325"/>
            <a:ext cx="3076568" cy="1785720"/>
          </a:xfrm>
          <a:prstGeom prst="cloudCallout">
            <a:avLst>
              <a:gd name="adj1" fmla="val -57217"/>
              <a:gd name="adj2" fmla="val 1123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用蓝纸条去量红纸条，正好量了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次，蓝纸条的长是红纸条的       。</a:t>
            </a:r>
          </a:p>
        </p:txBody>
      </p: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76363" y="4081646"/>
          <a:ext cx="206425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r:id="rId8" imgW="139700" imgH="393700" progId="Equation.KSEE3">
                  <p:embed/>
                </p:oleObj>
              </mc:Choice>
              <mc:Fallback>
                <p:oleObj r:id="rId8" imgW="1397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76363" y="4081646"/>
                        <a:ext cx="206425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图片 9" descr="4.png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 bwMode="auto">
          <a:xfrm>
            <a:off x="7534427" y="3153971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云形标注 13"/>
          <p:cNvSpPr/>
          <p:nvPr/>
        </p:nvSpPr>
        <p:spPr>
          <a:xfrm flipH="1">
            <a:off x="4752392" y="2616416"/>
            <a:ext cx="2782135" cy="1777432"/>
          </a:xfrm>
          <a:prstGeom prst="cloudCallout">
            <a:avLst>
              <a:gd name="adj1" fmla="val -56657"/>
              <a:gd name="adj2" fmla="val 24222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4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这个问题可以直接用除法计算，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3=     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29381" y="3558547"/>
          <a:ext cx="206425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r:id="rId11" imgW="139700" imgH="393700" progId="Equation.KSEE3">
                  <p:embed/>
                </p:oleObj>
              </mc:Choice>
              <mc:Fallback>
                <p:oleObj r:id="rId11" imgW="1397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29381" y="3558547"/>
                        <a:ext cx="206425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ldLvl="0" animBg="1"/>
      <p:bldP spid="1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rcRect b="-996"/>
          <a:stretch>
            <a:fillRect/>
          </a:stretch>
        </p:blipFill>
        <p:spPr bwMode="auto">
          <a:xfrm>
            <a:off x="736773" y="800765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012314" y="712355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黄纸条的长是红纸条的几分之几？</a:t>
            </a:r>
          </a:p>
        </p:txBody>
      </p:sp>
      <p:pic>
        <p:nvPicPr>
          <p:cNvPr id="19464" name="Picture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0371" y="1333304"/>
            <a:ext cx="4236789" cy="324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7" name="Picture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0371" y="1929619"/>
            <a:ext cx="5425578" cy="36607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55685" y="3274434"/>
            <a:ext cx="876847" cy="92877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flipH="1">
            <a:off x="620659" y="2848956"/>
            <a:ext cx="719263" cy="1011662"/>
          </a:xfrm>
          <a:prstGeom prst="rect">
            <a:avLst/>
          </a:prstGeom>
        </p:spPr>
      </p:pic>
      <p:sp>
        <p:nvSpPr>
          <p:cNvPr id="16" name="云形标注 15"/>
          <p:cNvSpPr/>
          <p:nvPr/>
        </p:nvSpPr>
        <p:spPr>
          <a:xfrm>
            <a:off x="1806683" y="3274894"/>
            <a:ext cx="2664639" cy="928317"/>
          </a:xfrm>
          <a:prstGeom prst="cloudCallout">
            <a:avLst>
              <a:gd name="adj1" fmla="val -62796"/>
              <a:gd name="adj2" fmla="val -40476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黄纸条比红纸条长，结果大于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sp>
        <p:nvSpPr>
          <p:cNvPr id="17" name="云形标注 16"/>
          <p:cNvSpPr/>
          <p:nvPr/>
        </p:nvSpPr>
        <p:spPr>
          <a:xfrm>
            <a:off x="4945455" y="3121096"/>
            <a:ext cx="2664639" cy="1235914"/>
          </a:xfrm>
          <a:prstGeom prst="cloudCallout">
            <a:avLst>
              <a:gd name="adj1" fmla="val 59458"/>
              <a:gd name="adj2" fmla="val -652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可以用除法计算，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4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3=     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17184" y="3642354"/>
          <a:ext cx="225317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17184" y="3642354"/>
                        <a:ext cx="225317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9150" y="1194701"/>
            <a:ext cx="2060107" cy="378510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】填一填。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49151" y="1772367"/>
            <a:ext cx="737694" cy="6156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87796" y="1772367"/>
            <a:ext cx="737694" cy="61565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93452" y="1772367"/>
            <a:ext cx="737694" cy="6156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96944" y="1772367"/>
            <a:ext cx="737694" cy="6156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09258" y="1772367"/>
            <a:ext cx="737694" cy="61565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49150" y="2488404"/>
            <a:ext cx="544171" cy="75656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96943" y="2488404"/>
            <a:ext cx="544171" cy="7565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06019" y="2488404"/>
            <a:ext cx="544171" cy="75656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631590" y="3361004"/>
            <a:ext cx="5881281" cy="137820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>
              <a:lnSpc>
                <a:spcPct val="21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小鸭只数是小狗只数的（        ），</a:t>
            </a:r>
          </a:p>
          <a:p>
            <a:pPr>
              <a:lnSpc>
                <a:spcPct val="21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小狗只数是小鸭只数的（        ）。</a:t>
            </a: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58855" y="3398763"/>
          <a:ext cx="275541" cy="71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8855" y="3398763"/>
                        <a:ext cx="275541" cy="71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58855" y="4109275"/>
          <a:ext cx="275541" cy="71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r:id="rId7" imgW="139700" imgH="393700" progId="Equation.KSEE3">
                  <p:embed/>
                </p:oleObj>
              </mc:Choice>
              <mc:Fallback>
                <p:oleObj r:id="rId7" imgW="1397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8855" y="4109275"/>
                        <a:ext cx="275541" cy="71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249841" y="726399"/>
            <a:ext cx="4181036" cy="1316036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】松树的棵数是杨树的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,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杨树的棵数是松树的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309130" y="830004"/>
            <a:ext cx="1626522" cy="696727"/>
            <a:chOff x="3742636" y="3942062"/>
            <a:chExt cx="2242228" cy="961632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041176" y="4410782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836" name="TextBox 4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162837" name="TextBox 5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71757" y="1183650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39721" y="83461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3684324" y="1502988"/>
            <a:ext cx="1626522" cy="696727"/>
            <a:chOff x="3742636" y="3942062"/>
            <a:chExt cx="2242228" cy="961632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4041176" y="4410783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833" name="TextBox 10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162834" name="TextBox 11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13763" y="1856633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4046952" y="145556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</a:t>
            </a:r>
          </a:p>
        </p:txBody>
      </p:sp>
      <p:pic>
        <p:nvPicPr>
          <p:cNvPr id="11" name="bs522.jpg" descr="id:2147518511;FounderCES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8413" y="2736370"/>
            <a:ext cx="4808145" cy="151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23937" y="2943584"/>
            <a:ext cx="64876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松树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023937" y="3772438"/>
            <a:ext cx="64876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杨树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151547" y="2530307"/>
            <a:ext cx="511917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棵</a:t>
            </a: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567393" y="3307358"/>
            <a:ext cx="63309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棵</a:t>
            </a: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3" grpId="0"/>
      <p:bldP spid="6" grpId="0"/>
      <p:bldP spid="1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解决问题的方法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2281652"/>
            <a:ext cx="7169596" cy="1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21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一个数÷另一个数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                  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，即比较量÷标准量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              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</a:p>
          <a:p>
            <a:pPr>
              <a:lnSpc>
                <a:spcPct val="21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得到的商表示的是两个数的关系，没有单位名称。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59443" y="2352564"/>
          <a:ext cx="1093410" cy="68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4" imgW="673100" imgH="419100" progId="Equation.KSEE3">
                  <p:embed/>
                </p:oleObj>
              </mc:Choice>
              <mc:Fallback>
                <p:oleObj r:id="rId4" imgW="6731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9443" y="2352564"/>
                        <a:ext cx="1093410" cy="680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5375" y="2364997"/>
          <a:ext cx="846436" cy="68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6" imgW="520700" imgH="419100" progId="Equation.KSEE3">
                  <p:embed/>
                </p:oleObj>
              </mc:Choice>
              <mc:Fallback>
                <p:oleObj r:id="rId6" imgW="5207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5375" y="2364997"/>
                        <a:ext cx="846436" cy="680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1249611" y="1660011"/>
            <a:ext cx="2890877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用分数表示除法的商。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1403278" y="3006898"/>
            <a:ext cx="80542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2÷5=</a:t>
            </a: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2284502" y="2851487"/>
            <a:ext cx="1626522" cy="696727"/>
            <a:chOff x="3742636" y="3942062"/>
            <a:chExt cx="2242228" cy="96163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4041176" y="4410782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35" name="TextBox 17"/>
          <p:cNvSpPr txBox="1">
            <a:spLocks noChangeArrowheads="1"/>
          </p:cNvSpPr>
          <p:nvPr/>
        </p:nvSpPr>
        <p:spPr bwMode="auto">
          <a:xfrm>
            <a:off x="2746426" y="3153099"/>
            <a:ext cx="47113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</a:p>
        </p:txBody>
      </p:sp>
      <p:sp>
        <p:nvSpPr>
          <p:cNvPr id="36" name="TextBox 18"/>
          <p:cNvSpPr txBox="1">
            <a:spLocks noChangeArrowheads="1"/>
          </p:cNvSpPr>
          <p:nvPr/>
        </p:nvSpPr>
        <p:spPr bwMode="auto">
          <a:xfrm>
            <a:off x="2747578" y="285609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4131042" y="3006898"/>
            <a:ext cx="80542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8÷3=</a:t>
            </a: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5012266" y="2851487"/>
            <a:ext cx="1626522" cy="696727"/>
            <a:chOff x="3742636" y="3942062"/>
            <a:chExt cx="2242228" cy="961632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4041176" y="4410782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2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41" name="TextBox 23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5493772" y="3153099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</a:p>
        </p:txBody>
      </p:sp>
      <p:sp>
        <p:nvSpPr>
          <p:cNvPr id="43" name="TextBox 25"/>
          <p:cNvSpPr txBox="1">
            <a:spLocks noChangeArrowheads="1"/>
          </p:cNvSpPr>
          <p:nvPr/>
        </p:nvSpPr>
        <p:spPr bwMode="auto">
          <a:xfrm>
            <a:off x="5475342" y="285609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23" grpId="0"/>
      <p:bldP spid="35" grpId="0"/>
      <p:bldP spid="36" grpId="0"/>
      <p:bldP spid="37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全屏显示(16:9)</PresentationFormat>
  <Paragraphs>62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2023-01-16T22:17:14Z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373FFD5E644E49C0AB496459AD53B721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