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EE8-26E7-4027-A920-BC53667E26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3AAA-BC60-420F-9FE8-7319F793AE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3AAA-BC60-420F-9FE8-7319F793AE6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4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0" y="885825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15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365104"/>
            <a:ext cx="9144000" cy="1076722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</a:rPr>
              <a:t>What’s 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</a:rPr>
              <a:t>father’s 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</a:rPr>
              <a:t>job</a:t>
            </a:r>
            <a:r>
              <a:rPr lang="en-US" altLang="zh-CN" b="0" dirty="0" smtClean="0">
                <a:solidFill>
                  <a:srgbClr val="0070C0"/>
                </a:solidFill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3645024"/>
            <a:ext cx="172354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Unit 12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up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0838" y="549275"/>
            <a:ext cx="6115051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3b292df5e0fe9925015e87ba35a85edf8cb171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292600"/>
            <a:ext cx="2376488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00563" y="333375"/>
            <a:ext cx="32099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/>
              <a:t>she   </a:t>
            </a:r>
            <a:r>
              <a:rPr lang="zh-CN" altLang="en-US" sz="5400"/>
              <a:t>她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0" y="2133600"/>
            <a:ext cx="29352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</a:rPr>
              <a:t>her </a:t>
            </a:r>
            <a:r>
              <a:rPr lang="en-US" altLang="zh-CN" sz="6600">
                <a:solidFill>
                  <a:srgbClr val="0000CC"/>
                </a:solidFill>
              </a:rPr>
              <a:t>cat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588125" y="3716338"/>
            <a:ext cx="171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她的</a:t>
            </a:r>
            <a:r>
              <a:rPr lang="zh-CN" altLang="en-US" sz="4000">
                <a:solidFill>
                  <a:srgbClr val="0000CC"/>
                </a:solidFill>
              </a:rPr>
              <a:t>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wri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2071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550" y="763588"/>
            <a:ext cx="23304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/>
              <a:t>he</a:t>
            </a:r>
            <a:r>
              <a:rPr lang="en-US" altLang="zh-CN" sz="6600"/>
              <a:t>  </a:t>
            </a:r>
            <a:r>
              <a:rPr lang="zh-CN" altLang="en-US" sz="4800"/>
              <a:t>他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148263" y="2565400"/>
            <a:ext cx="2087562" cy="187325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9750" y="4221163"/>
            <a:ext cx="3943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FF0000"/>
                </a:solidFill>
              </a:rPr>
              <a:t>his</a:t>
            </a:r>
            <a:r>
              <a:rPr lang="en-US" altLang="zh-CN" sz="7200"/>
              <a:t> </a:t>
            </a:r>
            <a:r>
              <a:rPr lang="en-US" altLang="zh-CN" sz="7200">
                <a:solidFill>
                  <a:srgbClr val="0000CC"/>
                </a:solidFill>
              </a:rPr>
              <a:t>book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476375" y="3213100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他的</a:t>
            </a:r>
            <a:r>
              <a:rPr lang="zh-CN" altLang="en-US">
                <a:solidFill>
                  <a:srgbClr val="0000CC"/>
                </a:solidFill>
              </a:rPr>
              <a:t>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/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/>
              <a:t>I </a:t>
            </a:r>
            <a:r>
              <a:rPr lang="en-US" altLang="zh-CN" dirty="0">
                <a:solidFill>
                  <a:srgbClr val="0000CC"/>
                </a:solidFill>
              </a:rPr>
              <a:t>like</a:t>
            </a:r>
            <a:r>
              <a:rPr lang="en-US" altLang="zh-CN" dirty="0"/>
              <a:t> you.</a:t>
            </a:r>
            <a:r>
              <a:rPr lang="en-US" altLang="zh-CN" sz="1800" b="0" dirty="0"/>
              <a:t>  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63938" y="836613"/>
            <a:ext cx="234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dirty="0"/>
              <a:t>我</a:t>
            </a:r>
            <a:r>
              <a:rPr lang="zh-CN" altLang="en-US" sz="3200" dirty="0">
                <a:solidFill>
                  <a:srgbClr val="0000CC"/>
                </a:solidFill>
              </a:rPr>
              <a:t>喜欢</a:t>
            </a:r>
            <a:r>
              <a:rPr lang="zh-CN" altLang="en-US" sz="3200" dirty="0"/>
              <a:t>你。</a:t>
            </a:r>
          </a:p>
          <a:p>
            <a:endParaRPr lang="en-US" altLang="zh-CN" sz="1800" b="0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8313" y="2060575"/>
            <a:ext cx="528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He looks </a:t>
            </a:r>
            <a:r>
              <a:rPr lang="en-US" altLang="zh-CN" dirty="0">
                <a:solidFill>
                  <a:srgbClr val="FF0000"/>
                </a:solidFill>
              </a:rPr>
              <a:t>like</a:t>
            </a:r>
            <a:r>
              <a:rPr lang="en-US" altLang="zh-CN" dirty="0"/>
              <a:t> his father.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67263" y="21193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9750" y="2997200"/>
            <a:ext cx="426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/>
              <a:t>他看起来</a:t>
            </a:r>
            <a:r>
              <a:rPr lang="zh-CN" altLang="en-US" sz="3200" dirty="0">
                <a:solidFill>
                  <a:srgbClr val="FF0000"/>
                </a:solidFill>
              </a:rPr>
              <a:t>像</a:t>
            </a:r>
            <a:r>
              <a:rPr lang="zh-CN" altLang="en-US" sz="3200" dirty="0"/>
              <a:t>他的爸爸。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58788" y="5013325"/>
            <a:ext cx="559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She looks </a:t>
            </a:r>
            <a:r>
              <a:rPr lang="en-US" altLang="zh-CN" dirty="0">
                <a:solidFill>
                  <a:srgbClr val="FF0000"/>
                </a:solidFill>
              </a:rPr>
              <a:t>like</a:t>
            </a:r>
            <a:r>
              <a:rPr lang="en-US" altLang="zh-CN" dirty="0"/>
              <a:t> her father.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9750" y="4076700"/>
            <a:ext cx="426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/>
              <a:t>她看起来</a:t>
            </a:r>
            <a:r>
              <a:rPr lang="zh-CN" altLang="en-US" sz="3200" dirty="0">
                <a:solidFill>
                  <a:srgbClr val="FF0000"/>
                </a:solidFill>
              </a:rPr>
              <a:t>像</a:t>
            </a:r>
            <a:r>
              <a:rPr lang="zh-CN" altLang="en-US" sz="3200" dirty="0"/>
              <a:t>她的爸爸。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5" grpId="0"/>
      <p:bldP spid="14347" grpId="0"/>
      <p:bldP spid="143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242861-121013221022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133600"/>
            <a:ext cx="46085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4572000" y="260350"/>
            <a:ext cx="3240088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machine</a:t>
            </a:r>
            <a:endParaRPr lang="zh-CN" altLang="en-US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451725" y="3500438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机器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23034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make</a:t>
            </a:r>
            <a:endParaRPr lang="zh-CN" altLang="en-US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50825" y="3573463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制造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203575" y="2492375"/>
            <a:ext cx="21590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/>
              <a:t>制造机器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/>
      <p:bldP spid="16393" grpId="1"/>
      <p:bldP spid="16394" grpId="0" animBg="1"/>
      <p:bldP spid="16395" grpId="0"/>
      <p:bldP spid="16395" grpId="1"/>
      <p:bldP spid="163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39975" y="2565400"/>
            <a:ext cx="4176713" cy="11890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7200" dirty="0">
                <a:solidFill>
                  <a:schemeClr val="accent2"/>
                </a:solidFill>
                <a:latin typeface="Arial Black" panose="020B0A04020102020204" pitchFamily="34" charset="0"/>
              </a:rPr>
              <a:t>job </a:t>
            </a:r>
            <a:r>
              <a:rPr lang="zh-CN" altLang="en-US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工作；职业</a:t>
            </a:r>
            <a:r>
              <a:rPr lang="zh-CN" altLang="en-US" sz="6000" dirty="0">
                <a:latin typeface="04b_21"/>
              </a:rPr>
              <a:t> </a:t>
            </a:r>
          </a:p>
        </p:txBody>
      </p:sp>
      <p:grpSp>
        <p:nvGrpSpPr>
          <p:cNvPr id="4099" name="Group 3"/>
          <p:cNvGrpSpPr/>
          <p:nvPr/>
        </p:nvGrpSpPr>
        <p:grpSpPr bwMode="auto">
          <a:xfrm>
            <a:off x="6084888" y="692150"/>
            <a:ext cx="2057400" cy="1663700"/>
            <a:chOff x="0" y="0"/>
            <a:chExt cx="1383" cy="2550"/>
          </a:xfrm>
        </p:grpSpPr>
        <p:pic>
          <p:nvPicPr>
            <p:cNvPr id="4100" name="Picture 4" descr="coo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383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81" y="1662"/>
              <a:ext cx="1087" cy="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CN" altLang="zh-CN" sz="3200" b="0">
                <a:latin typeface="Comic Sans MS" panose="030F0702030302020204" pitchFamily="66" charset="0"/>
              </a:endParaRPr>
            </a:p>
          </p:txBody>
        </p:sp>
      </p:grpSp>
      <p:pic>
        <p:nvPicPr>
          <p:cNvPr id="4102" name="Picture 6" descr="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437063"/>
            <a:ext cx="965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7"/>
          <p:cNvGrpSpPr/>
          <p:nvPr/>
        </p:nvGrpSpPr>
        <p:grpSpPr bwMode="auto">
          <a:xfrm>
            <a:off x="4140200" y="4581525"/>
            <a:ext cx="1295400" cy="1219200"/>
            <a:chOff x="0" y="0"/>
            <a:chExt cx="1429" cy="2069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429" cy="20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105" name="Picture 9" descr="doc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400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" name="Group 10"/>
          <p:cNvGrpSpPr/>
          <p:nvPr/>
        </p:nvGrpSpPr>
        <p:grpSpPr bwMode="auto">
          <a:xfrm>
            <a:off x="6372225" y="4437063"/>
            <a:ext cx="1219200" cy="1371600"/>
            <a:chOff x="0" y="0"/>
            <a:chExt cx="1429" cy="2069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29" cy="20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108" name="Picture 12" descr="nurse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" y="0"/>
              <a:ext cx="1315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9" name="Picture 13" descr="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404813"/>
            <a:ext cx="930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bus driv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2565400"/>
            <a:ext cx="1108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farmer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33375"/>
            <a:ext cx="977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2349500"/>
            <a:ext cx="9334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5" descr="xin_203080707105778121851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27062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4600" y="381000"/>
            <a:ext cx="25622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 dirty="0">
                <a:latin typeface="Comic Sans MS" panose="030F0702030302020204" pitchFamily="66" charset="0"/>
              </a:rPr>
              <a:t>wr</a:t>
            </a:r>
            <a:r>
              <a:rPr lang="en-US" altLang="zh-CN" sz="6600" dirty="0">
                <a:solidFill>
                  <a:srgbClr val="FF33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6600" dirty="0">
                <a:latin typeface="Comic Sans MS" panose="030F0702030302020204" pitchFamily="66" charset="0"/>
              </a:rPr>
              <a:t>te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067175" y="404813"/>
            <a:ext cx="1152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 dirty="0" err="1">
                <a:solidFill>
                  <a:srgbClr val="6600FF"/>
                </a:solidFill>
                <a:latin typeface="Comic Sans MS" panose="030F0702030302020204" pitchFamily="66" charset="0"/>
              </a:rPr>
              <a:t>er</a:t>
            </a:r>
            <a:endParaRPr lang="en-US" altLang="zh-CN" sz="66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67400" y="620713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/>
              <a:t>作家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84888" y="620713"/>
            <a:ext cx="693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/>
              <a:t>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5486400" y="50292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zh-CN" altLang="zh-CN" sz="4000" b="0">
              <a:solidFill>
                <a:srgbClr val="3399FF"/>
              </a:solidFill>
            </a:endParaRPr>
          </a:p>
        </p:txBody>
      </p:sp>
      <p:pic>
        <p:nvPicPr>
          <p:cNvPr id="7171" name="图片 12" descr="u=2741538660,2560531658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916113"/>
            <a:ext cx="53403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38400" y="4572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000" dirty="0">
                <a:latin typeface="Comic Sans MS" panose="030F0702030302020204" pitchFamily="66" charset="0"/>
              </a:rPr>
              <a:t>dr</a:t>
            </a:r>
            <a:r>
              <a:rPr lang="en-US" altLang="zh-CN" sz="6000" dirty="0">
                <a:solidFill>
                  <a:srgbClr val="FF33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6000" dirty="0">
                <a:latin typeface="Comic Sans MS" panose="030F0702030302020204" pitchFamily="66" charset="0"/>
              </a:rPr>
              <a:t>ve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51275" y="47625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000" dirty="0" err="1">
                <a:solidFill>
                  <a:srgbClr val="6600FF"/>
                </a:solidFill>
                <a:latin typeface="Comic Sans MS" panose="030F0702030302020204" pitchFamily="66" charset="0"/>
              </a:rPr>
              <a:t>er</a:t>
            </a:r>
            <a:endParaRPr lang="en-US" altLang="zh-CN" sz="60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651500" y="620713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/>
              <a:t>驾驶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694908" y="1112837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/>
              <a:t>司机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4" grpId="1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5486400" y="50292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zh-CN" altLang="zh-CN" sz="4000" b="0">
              <a:solidFill>
                <a:srgbClr val="3399FF"/>
              </a:solidFill>
            </a:endParaRPr>
          </a:p>
        </p:txBody>
      </p:sp>
      <p:pic>
        <p:nvPicPr>
          <p:cNvPr id="8195" name="图片 9" descr="u=1862192816,1614726217&amp;fm=23&amp;gp=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20938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79838" y="333375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000" dirty="0">
                <a:latin typeface="Comic Sans MS" panose="030F0702030302020204" pitchFamily="66" charset="0"/>
              </a:rPr>
              <a:t>w</a:t>
            </a:r>
            <a:r>
              <a:rPr lang="en-US" altLang="zh-CN" sz="6000" dirty="0">
                <a:solidFill>
                  <a:srgbClr val="FF3300"/>
                </a:solidFill>
                <a:latin typeface="Comic Sans MS" panose="030F0702030302020204" pitchFamily="66" charset="0"/>
              </a:rPr>
              <a:t>or</a:t>
            </a:r>
            <a:r>
              <a:rPr lang="en-US" altLang="zh-CN" sz="6000" dirty="0">
                <a:latin typeface="Comic Sans MS" panose="030F0702030302020204" pitchFamily="66" charset="0"/>
              </a:rPr>
              <a:t>k</a:t>
            </a:r>
            <a:endParaRPr lang="en-US" altLang="zh-CN" sz="60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309602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000" dirty="0">
                <a:latin typeface="Comic Sans MS" panose="030F0702030302020204" pitchFamily="66" charset="0"/>
              </a:rPr>
              <a:t>f</a:t>
            </a:r>
            <a:r>
              <a:rPr lang="en-US" altLang="zh-CN" sz="6000" dirty="0">
                <a:solidFill>
                  <a:srgbClr val="FF33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6000" dirty="0">
                <a:latin typeface="Comic Sans MS" panose="030F0702030302020204" pitchFamily="66" charset="0"/>
              </a:rPr>
              <a:t>ct</a:t>
            </a:r>
            <a:r>
              <a:rPr lang="en-US" altLang="zh-CN" sz="6000" dirty="0">
                <a:solidFill>
                  <a:srgbClr val="FF33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6000" dirty="0">
                <a:latin typeface="Comic Sans MS" panose="030F0702030302020204" pitchFamily="66" charset="0"/>
              </a:rPr>
              <a:t>ry</a:t>
            </a:r>
            <a:endParaRPr lang="en-US" altLang="zh-CN" sz="60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508625" y="333375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000" dirty="0" err="1">
                <a:solidFill>
                  <a:srgbClr val="6600FF"/>
                </a:solidFill>
                <a:latin typeface="Comic Sans MS" panose="030F0702030302020204" pitchFamily="66" charset="0"/>
              </a:rPr>
              <a:t>er</a:t>
            </a:r>
            <a:endParaRPr lang="en-US" altLang="zh-CN" sz="60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77050" y="476250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/>
              <a:t>工作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00563" y="1268413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>
                <a:solidFill>
                  <a:srgbClr val="0000CC"/>
                </a:solidFill>
              </a:rPr>
              <a:t>工人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71550" y="1341438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>
                <a:solidFill>
                  <a:srgbClr val="0000CC"/>
                </a:solidFill>
              </a:rPr>
              <a:t>工厂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84438" y="1412875"/>
            <a:ext cx="222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>
                <a:solidFill>
                  <a:srgbClr val="0000CC"/>
                </a:solidFill>
              </a:rPr>
              <a:t>工厂工人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199" grpId="1"/>
      <p:bldP spid="8200" grpId="0"/>
      <p:bldP spid="8200" grpId="1"/>
      <p:bldP spid="8201" grpId="0"/>
      <p:bldP spid="8201" grpId="1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5486400" y="50292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zh-CN" altLang="zh-CN" sz="4000" b="0">
              <a:solidFill>
                <a:srgbClr val="3399FF"/>
              </a:solidFill>
            </a:endParaRPr>
          </a:p>
        </p:txBody>
      </p:sp>
      <p:sp>
        <p:nvSpPr>
          <p:cNvPr id="9220" name="AutoShape 4" descr="t0124172ff4ebbae1d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00113" y="2205038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000" dirty="0">
                <a:latin typeface="Comic Sans MS" panose="030F0702030302020204" pitchFamily="66" charset="0"/>
              </a:rPr>
              <a:t>f</a:t>
            </a:r>
            <a:r>
              <a:rPr lang="en-US" altLang="zh-CN" sz="6000" dirty="0">
                <a:solidFill>
                  <a:srgbClr val="FF3300"/>
                </a:solidFill>
                <a:latin typeface="Comic Sans MS" panose="030F0702030302020204" pitchFamily="66" charset="0"/>
              </a:rPr>
              <a:t>ar</a:t>
            </a:r>
            <a:r>
              <a:rPr lang="en-US" altLang="zh-CN" sz="6000" dirty="0">
                <a:latin typeface="Comic Sans MS" panose="030F0702030302020204" pitchFamily="66" charset="0"/>
              </a:rPr>
              <a:t>m</a:t>
            </a:r>
            <a:endParaRPr lang="en-US" altLang="zh-CN" sz="60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71775" y="2205038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000" dirty="0" err="1">
                <a:solidFill>
                  <a:srgbClr val="6600FF"/>
                </a:solidFill>
                <a:latin typeface="Comic Sans MS" panose="030F0702030302020204" pitchFamily="66" charset="0"/>
              </a:rPr>
              <a:t>er</a:t>
            </a:r>
            <a:endParaRPr lang="en-US" altLang="zh-CN" sz="60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3" name="Picture 7" descr="far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908050"/>
            <a:ext cx="5616575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71550" y="4005263"/>
            <a:ext cx="2732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/>
              <a:t>种田；务农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19250" y="4005263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dirty="0"/>
              <a:t>农民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4" grpId="0"/>
      <p:bldP spid="9224" grpId="1"/>
      <p:bldP spid="92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=3751405437,1787955584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6096000" cy="4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24907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>
                <a:latin typeface="Comic Sans MS" panose="030F0702030302020204" pitchFamily="66" charset="0"/>
              </a:rPr>
              <a:t>p</a:t>
            </a:r>
            <a:r>
              <a:rPr lang="en-US" altLang="zh-CN" sz="6600">
                <a:solidFill>
                  <a:srgbClr val="FF33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6600">
                <a:solidFill>
                  <a:srgbClr val="6600FF"/>
                </a:solidFill>
                <a:latin typeface="Comic Sans MS" panose="030F0702030302020204" pitchFamily="66" charset="0"/>
              </a:rPr>
              <a:t>pil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859338" y="836613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/>
              <a:t>学生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1547813" y="3716338"/>
            <a:ext cx="1008062" cy="2016125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1403350" y="476250"/>
            <a:ext cx="1008063" cy="2016125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68" name="Picture 4" descr="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69215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77050" y="981075"/>
            <a:ext cx="2411413" cy="5111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26638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man</a:t>
            </a:r>
            <a:endParaRPr lang="zh-CN" altLang="en-US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92500" y="1412875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男人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476375" y="2636838"/>
            <a:ext cx="792163" cy="865187"/>
          </a:xfrm>
          <a:prstGeom prst="downArrow">
            <a:avLst>
              <a:gd name="adj1" fmla="val 50000"/>
              <a:gd name="adj2" fmla="val 273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800"/>
              <a:t>复</a:t>
            </a:r>
          </a:p>
          <a:p>
            <a:r>
              <a:rPr lang="zh-CN" altLang="en-US" sz="1800"/>
              <a:t>数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684213" y="3933825"/>
            <a:ext cx="2592387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men</a:t>
            </a:r>
            <a:endParaRPr lang="zh-CN" altLang="en-US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68313" y="5876925"/>
            <a:ext cx="341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男人（</a:t>
            </a:r>
            <a:r>
              <a:rPr lang="en-US" altLang="zh-CN" sz="2800"/>
              <a:t>man</a:t>
            </a:r>
            <a:r>
              <a:rPr lang="zh-CN" altLang="en-US" sz="2800"/>
              <a:t>的复数）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75" grpId="0" animBg="1"/>
      <p:bldP spid="11269" grpId="0" animBg="1"/>
      <p:bldP spid="11270" grpId="0" animBg="1"/>
      <p:bldP spid="11271" grpId="0"/>
      <p:bldP spid="11272" grpId="0" animBg="1"/>
      <p:bldP spid="11273" grpId="0" animBg="1"/>
      <p:bldP spid="11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o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76517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019925" y="981075"/>
            <a:ext cx="2124075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280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/>
              <a:t>w</a:t>
            </a:r>
            <a:r>
              <a:rPr lang="en-US" altLang="zh-CN" sz="6000">
                <a:solidFill>
                  <a:srgbClr val="FF0000"/>
                </a:solidFill>
              </a:rPr>
              <a:t>o</a:t>
            </a:r>
            <a:r>
              <a:rPr lang="en-US" altLang="zh-CN" sz="6000"/>
              <a:t>m</a:t>
            </a:r>
            <a:r>
              <a:rPr lang="en-US" altLang="zh-CN" sz="6000">
                <a:solidFill>
                  <a:srgbClr val="FF0000"/>
                </a:solidFill>
              </a:rPr>
              <a:t>a</a:t>
            </a:r>
            <a:r>
              <a:rPr lang="en-US" altLang="zh-CN" sz="6000"/>
              <a:t>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19250" y="1989138"/>
            <a:ext cx="100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妇女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763713" y="2924175"/>
            <a:ext cx="792162" cy="865188"/>
          </a:xfrm>
          <a:prstGeom prst="downArrow">
            <a:avLst>
              <a:gd name="adj1" fmla="val 50000"/>
              <a:gd name="adj2" fmla="val 273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800"/>
              <a:t>复</a:t>
            </a:r>
          </a:p>
          <a:p>
            <a:r>
              <a:rPr lang="zh-CN" altLang="en-US" sz="1800"/>
              <a:t>数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27088" y="3860800"/>
            <a:ext cx="280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/>
              <a:t>w</a:t>
            </a:r>
            <a:r>
              <a:rPr lang="en-US" altLang="zh-CN" sz="6000">
                <a:solidFill>
                  <a:srgbClr val="FF0000"/>
                </a:solidFill>
              </a:rPr>
              <a:t>o</a:t>
            </a:r>
            <a:r>
              <a:rPr lang="en-US" altLang="zh-CN" sz="6000"/>
              <a:t>m</a:t>
            </a:r>
            <a:r>
              <a:rPr lang="en-US" altLang="zh-CN" sz="6000">
                <a:solidFill>
                  <a:srgbClr val="0000CC"/>
                </a:solidFill>
              </a:rPr>
              <a:t>e</a:t>
            </a:r>
            <a:r>
              <a:rPr lang="en-US" altLang="zh-CN" sz="6000"/>
              <a:t>n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87375" y="5062538"/>
            <a:ext cx="3910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妇女（</a:t>
            </a:r>
            <a:r>
              <a:rPr lang="en-US" altLang="zh-CN" sz="2800"/>
              <a:t>woman</a:t>
            </a:r>
            <a:r>
              <a:rPr lang="zh-CN" altLang="en-US" sz="2800"/>
              <a:t>的复数）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  <p:bldP spid="2055" grpId="0"/>
      <p:bldP spid="2056" grpId="0" animBg="1"/>
      <p:bldP spid="2057" grpId="0"/>
      <p:bldP spid="2058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114</Words>
  <Application>Microsoft Office PowerPoint</Application>
  <PresentationFormat>全屏显示(4:3)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04b_21</vt:lpstr>
      <vt:lpstr>华文隶书</vt:lpstr>
      <vt:lpstr>华文中宋</vt:lpstr>
      <vt:lpstr>宋体</vt:lpstr>
      <vt:lpstr>微软雅黑</vt:lpstr>
      <vt:lpstr>Arial</vt:lpstr>
      <vt:lpstr>Arial Black</vt:lpstr>
      <vt:lpstr>Calibri</vt:lpstr>
      <vt:lpstr>Comic Sans MS</vt:lpstr>
      <vt:lpstr>WWW.2PPT.COM
</vt:lpstr>
      <vt:lpstr>What’s your father’s job?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2014-12-05T01:05:00Z</dcterms:created>
  <dcterms:modified xsi:type="dcterms:W3CDTF">2023-01-16T22:17:19Z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C4ECE2D779AA4FAFA484B2178E7EA660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