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43" r:id="rId2"/>
    <p:sldId id="519" r:id="rId3"/>
    <p:sldId id="765" r:id="rId4"/>
    <p:sldId id="766" r:id="rId5"/>
    <p:sldId id="767" r:id="rId6"/>
    <p:sldId id="768" r:id="rId7"/>
    <p:sldId id="769" r:id="rId8"/>
    <p:sldId id="770" r:id="rId9"/>
    <p:sldId id="771" r:id="rId10"/>
    <p:sldId id="772" r:id="rId11"/>
    <p:sldId id="773" r:id="rId12"/>
    <p:sldId id="774" r:id="rId13"/>
    <p:sldId id="775" r:id="rId14"/>
    <p:sldId id="776" r:id="rId15"/>
    <p:sldId id="777" r:id="rId16"/>
    <p:sldId id="761" r:id="rId17"/>
    <p:sldId id="762" r:id="rId18"/>
    <p:sldId id="763" r:id="rId19"/>
    <p:sldId id="764" r:id="rId20"/>
    <p:sldId id="602" r:id="rId21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marL="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3429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6858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0287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3716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9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5C191367-3C27-476E-B037-43747C587D4B}" type="datetime1">
              <a:rPr lang="zh-CN" altLang="en-US" sz="1200"/>
              <a:t>2023-01-17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19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29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68458433-49BF-4E71-A533-E3974ADD7F38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endParaRPr lang="en-US" altLang="zh-CN" sz="1200"/>
          </a:p>
        </p:txBody>
      </p:sp>
      <p:sp>
        <p:nvSpPr>
          <p:cNvPr id="3076" name="Rectangle 4"/>
          <p:cNvSpPr>
            <a:spLocks noGrp="1" noRot="1" noChangeAspect="1"/>
          </p:cNvSpPr>
          <p:nvPr>
            <p:ph type="sldImg" idx="19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  <a:miter lim="800000"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2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en-US" altLang="zh-CN" sz="12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2CF0AA07-9A51-4932-8D75-AE157B825EEA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19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2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6146" name="文本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899100" y="2670300"/>
            <a:ext cx="7349400" cy="1104300"/>
          </a:xfrm>
        </p:spPr>
        <p:txBody>
          <a:bodyPr lIns="67500" tIns="35100" rIns="67500" bIns="351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/>
              <a:t>单击此处编辑副标题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algn="ctr">
              <a:defRPr sz="45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 idx="4294967295"/>
            <p:custDataLst>
              <p:tags r:id="rId17"/>
            </p:custDataLst>
          </p:nvPr>
        </p:nvSpPr>
        <p:spPr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628" tIns="35243" rIns="67628" bIns="35243" anchor="ctr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  <p:custDataLst>
              <p:tags r:id="rId18"/>
            </p:custDataLst>
          </p:nvPr>
        </p:nvSpPr>
        <p:spPr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500" tIns="35100" rIns="67500" bIns="35100" anchor="t" anchorCtr="0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/>
            <a:r>
              <a:t>单击此处编辑母版文本样式</a:t>
            </a:r>
          </a:p>
          <a:p>
            <a:pPr marL="514350" lvl="1" indent="-171450"/>
            <a:r>
              <a:t>第二级</a:t>
            </a:r>
          </a:p>
          <a:p>
            <a:pPr marL="857250" lvl="2" indent="-171450"/>
            <a:r>
              <a:t>第三级</a:t>
            </a:r>
          </a:p>
          <a:p>
            <a:pPr marL="1200150" lvl="3" indent="-171450"/>
            <a:r>
              <a:t>第四级</a:t>
            </a:r>
          </a:p>
          <a:p>
            <a:pPr marL="1543050" lvl="4" indent="-171450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19"/>
            <p:custDataLst>
              <p:tags r:id="rId19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895C3B82-70A7-43FF-B805-387726869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29"/>
            <p:custDataLst>
              <p:tags r:id="rId20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39"/>
            <p:custDataLst>
              <p:tags r:id="rId21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D5F3591-EEDF-4BC0-B270-AC05FC9F68D8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700" b="1" u="none" strike="noStrike" kern="1200" cap="none" spc="225" normalizeH="0" baseline="0">
          <a:solidFill>
            <a:srgbClr val="262626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Wingdings" panose="05000000000000000000" charset="0"/>
        <a:buChar char="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Arial" panose="020B0604020202020204" pitchFamily="34" charset="0"/>
        <a:buChar char="•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image.baidu.com/i?ct=503316480&amp;z=0&amp;tn=baiduimagedetail&amp;word=%C2%B3%D1%B8&amp;in=2358&amp;cl=3&amp;cm=1&amp;sc=1&amp;lm=-1&amp;pn=12&amp;rn=1&amp;di=379588768&amp;ln=2000&amp;fr=&amp;ic=0&amp;s=0" TargetMode="External"/><Relationship Id="rId7" Type="http://schemas.openxmlformats.org/officeDocument/2006/relationships/hyperlink" Target="http://image.baidu.com/i?ct=503316480&amp;z=0&amp;tn=baiduimagedetail&amp;word=%CA%AB%B8%E8&amp;in=31002&amp;cl=3&amp;cm=1&amp;sc=1&amp;lm=-1&amp;pn=2&amp;rn=1&amp;di=5725149984&amp;ln=2000&amp;fr=&amp;ic=0&amp;s=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image.baidu.com/i?ct=503316480&amp;z=0&amp;tn=baiduimagedetail&amp;word=%B9%AB%CB%BE%B4%F3%C3%C5%D0%A7%B9%FB%CD%BC&amp;in=14068&amp;cl=2&amp;cm=1&amp;sc=0&amp;lm=-1&amp;pn=13&amp;rn=1&amp;di=3973593344&amp;ln=2000&amp;fr=&amp;ic=0&amp;s=0" TargetMode="External"/><Relationship Id="rId7" Type="http://schemas.openxmlformats.org/officeDocument/2006/relationships/hyperlink" Target="http://image.baidu.com/i?ct=503316480&amp;z=0&amp;tn=baiduimagedetail&amp;word=%B2%CE%BE%FC%C8%EB%CE%E9&amp;in=31226&amp;cl=2&amp;cm=1&amp;sc=0&amp;lm=-1&amp;pn=7&amp;rn=1&amp;di=5177231488&amp;ln=2000&amp;fr=&amp;ic=0&amp;s=0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hyperlink" Target="http://image.baidu.com/i?ct=503316480&amp;z=0&amp;tn=baiduimagedetail&amp;word=%D7%EE%C6%B6%C7%EE%B5%C4%C9%BD%B4%E5%CD%BC%C6%AC&amp;in=12064&amp;cl=2&amp;cm=1&amp;sc=0&amp;lm=-1&amp;pn=3&amp;rn=1&amp;di=4165598128&amp;ln=531&amp;fr=&amp;ic=0&amp;s=0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http://image.baidu.com/i?ct=503316480&amp;z=0&amp;tn=baiduimagedetail&amp;word=%D5%C5%CC%FA%C1%D6&amp;in=3100&amp;cl=3&amp;cm=1&amp;sc=1&amp;lm=-1&amp;pn=0&amp;rn=1&amp;di=9926106880&amp;ln=2000&amp;fr=&amp;ic=0&amp;s=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1"/>
          <p:cNvSpPr>
            <a:spLocks noGrp="1"/>
          </p:cNvSpPr>
          <p:nvPr/>
        </p:nvSpPr>
        <p:spPr>
          <a:xfrm>
            <a:off x="965597" y="843558"/>
            <a:ext cx="7212806" cy="5738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101600" tIns="38100" rIns="76200" bIns="3810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lnSpc>
                <a:spcPct val="9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5E75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Module 9　Life history</a:t>
            </a:r>
          </a:p>
        </p:txBody>
      </p:sp>
      <p:sp>
        <p:nvSpPr>
          <p:cNvPr id="4099" name="文本框 3"/>
          <p:cNvSpPr/>
          <p:nvPr/>
        </p:nvSpPr>
        <p:spPr>
          <a:xfrm>
            <a:off x="0" y="1954836"/>
            <a:ext cx="9144000" cy="68480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decided to be an actor</a:t>
            </a:r>
          </a:p>
        </p:txBody>
      </p:sp>
      <p:sp>
        <p:nvSpPr>
          <p:cNvPr id="5" name="矩形 4"/>
          <p:cNvSpPr/>
          <p:nvPr/>
        </p:nvSpPr>
        <p:spPr>
          <a:xfrm>
            <a:off x="3182036" y="393990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/>
          <p:nvPr/>
        </p:nvSpPr>
        <p:spPr>
          <a:xfrm>
            <a:off x="2702719" y="290513"/>
            <a:ext cx="3317081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8883" tIns="44441" rIns="88883" bIns="44441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en-US" altLang="zh-CN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14338" name="TextBox 2"/>
          <p:cNvSpPr/>
          <p:nvPr/>
        </p:nvSpPr>
        <p:spPr>
          <a:xfrm>
            <a:off x="1444229" y="711994"/>
            <a:ext cx="6255544" cy="39647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8883" tIns="44441" rIns="88883" bIns="44441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4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like doing</a:t>
            </a: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喜欢做</a:t>
            </a: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  <a:ea typeface="Times New Roman" panose="02020603050405020304" pitchFamily="18" charset="0"/>
              </a:rPr>
              <a:t>…</a:t>
            </a: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</a:rPr>
              <a:t>…</a:t>
            </a:r>
            <a:endParaRPr lang="en-US" altLang="zh-CN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e.g. I like playing computer games.  </a:t>
            </a:r>
            <a:r>
              <a:rPr lang="zh-CN" altLang="en-US" b="1" dirty="0">
                <a:latin typeface="Times New Roman" panose="02020603050405020304" pitchFamily="18" charset="0"/>
              </a:rPr>
              <a:t>我喜欢玩电脑游戏。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at the age of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</a:rPr>
              <a:t>在</a:t>
            </a:r>
            <a:r>
              <a:rPr lang="en-US" altLang="zh-CN" b="1" dirty="0">
                <a:latin typeface="宋体" panose="02010600030101010101" pitchFamily="2" charset="-122"/>
                <a:ea typeface="Times New Roman" panose="02020603050405020304" pitchFamily="18" charset="0"/>
              </a:rPr>
              <a:t>…</a:t>
            </a:r>
            <a:r>
              <a:rPr lang="en-US" altLang="zh-CN" b="1" dirty="0">
                <a:latin typeface="宋体" panose="02010600030101010101" pitchFamily="2" charset="-122"/>
              </a:rPr>
              <a:t>…</a:t>
            </a:r>
            <a:r>
              <a:rPr lang="zh-CN" altLang="en-US" b="1" dirty="0">
                <a:latin typeface="Times New Roman" panose="02020603050405020304" pitchFamily="18" charset="0"/>
              </a:rPr>
              <a:t>岁时</a:t>
            </a:r>
            <a:r>
              <a:rPr lang="en-US" altLang="zh-CN" b="1" dirty="0">
                <a:latin typeface="Times New Roman" panose="02020603050405020304" pitchFamily="18" charset="0"/>
              </a:rPr>
              <a:t>(=when </a:t>
            </a:r>
            <a:r>
              <a:rPr lang="en-US" altLang="zh-C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b="1" dirty="0">
                <a:latin typeface="Times New Roman" panose="02020603050405020304" pitchFamily="18" charset="0"/>
              </a:rPr>
              <a:t> was </a:t>
            </a:r>
            <a:r>
              <a:rPr lang="en-US" altLang="zh-C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b="1" dirty="0">
                <a:latin typeface="Times New Roman" panose="02020603050405020304" pitchFamily="18" charset="0"/>
              </a:rPr>
              <a:t>)</a:t>
            </a:r>
          </a:p>
          <a:p>
            <a:pPr lvl="0">
              <a:lnSpc>
                <a:spcPct val="14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e.g. He died at the age of sixty. =He died when he was sixty. </a:t>
            </a:r>
          </a:p>
          <a:p>
            <a:pPr lvl="0">
              <a:lnSpc>
                <a:spcPct val="140000"/>
              </a:lnSpc>
            </a:pPr>
            <a:r>
              <a:rPr lang="en-US" altLang="zh-C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他六十岁时就去世了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finish school 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毕业</a:t>
            </a:r>
          </a:p>
          <a:p>
            <a:pPr lvl="0">
              <a:lnSpc>
                <a:spcPct val="14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e.g. The boy finished school in 2018. </a:t>
            </a:r>
            <a:r>
              <a:rPr lang="zh-CN" altLang="en-US" b="1" dirty="0">
                <a:latin typeface="Times New Roman" panose="02020603050405020304" pitchFamily="18" charset="0"/>
              </a:rPr>
              <a:t>这个男孩</a:t>
            </a:r>
            <a:r>
              <a:rPr lang="en-US" altLang="zh-CN" b="1" dirty="0">
                <a:latin typeface="Times New Roman" panose="02020603050405020304" pitchFamily="18" charset="0"/>
              </a:rPr>
              <a:t>2018</a:t>
            </a:r>
            <a:r>
              <a:rPr lang="zh-CN" altLang="en-US" b="1" dirty="0">
                <a:latin typeface="Times New Roman" panose="02020603050405020304" pitchFamily="18" charset="0"/>
              </a:rPr>
              <a:t>年毕业的。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4.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marry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结婚</a:t>
            </a:r>
            <a:r>
              <a:rPr lang="zh-CN" altLang="en-US" b="1" dirty="0">
                <a:latin typeface="Times New Roman" panose="02020603050405020304" pitchFamily="18" charset="0"/>
              </a:rPr>
              <a:t> </a:t>
            </a:r>
          </a:p>
          <a:p>
            <a:pPr lvl="0">
              <a:lnSpc>
                <a:spcPct val="14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1)marry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结婚</a:t>
            </a:r>
          </a:p>
          <a:p>
            <a:pPr lvl="0">
              <a:lnSpc>
                <a:spcPct val="14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e.g. Mary married Jim last year. </a:t>
            </a:r>
            <a:r>
              <a:rPr lang="zh-CN" altLang="en-US" b="1" dirty="0">
                <a:latin typeface="Times New Roman" panose="02020603050405020304" pitchFamily="18" charset="0"/>
              </a:rPr>
              <a:t>玛丽去年嫁给了吉姆。</a:t>
            </a:r>
            <a:endParaRPr lang="zh-CN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9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/>
          <p:nvPr/>
        </p:nvSpPr>
        <p:spPr>
          <a:xfrm>
            <a:off x="1714500" y="1126332"/>
            <a:ext cx="5837635" cy="423624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3" tIns="44441" rIns="88883" bIns="44441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2) get married</a:t>
            </a: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结婚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They got married in April, 2018. </a:t>
            </a:r>
            <a:r>
              <a:rPr lang="zh-CN" altLang="en-US" b="1" dirty="0">
                <a:latin typeface="Times New Roman" panose="02020603050405020304" pitchFamily="18" charset="0"/>
              </a:rPr>
              <a:t>他们在</a:t>
            </a:r>
            <a:r>
              <a:rPr lang="en-US" altLang="zh-CN" b="1" dirty="0">
                <a:latin typeface="Times New Roman" panose="02020603050405020304" pitchFamily="18" charset="0"/>
              </a:rPr>
              <a:t>2018</a:t>
            </a:r>
            <a:r>
              <a:rPr lang="zh-CN" altLang="en-US" b="1" dirty="0">
                <a:latin typeface="Times New Roman" panose="02020603050405020304" pitchFamily="18" charset="0"/>
              </a:rPr>
              <a:t>年四月结婚。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3) marry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b="1" dirty="0">
                <a:latin typeface="Times New Roman" panose="02020603050405020304" pitchFamily="18" charset="0"/>
              </a:rPr>
              <a:t> 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把</a:t>
            </a: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  <a:ea typeface="Times New Roman" panose="02020603050405020304" pitchFamily="18" charset="0"/>
              </a:rPr>
              <a:t>…</a:t>
            </a: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嫁给</a:t>
            </a: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  <a:ea typeface="Times New Roman" panose="02020603050405020304" pitchFamily="18" charset="0"/>
              </a:rPr>
              <a:t>……</a:t>
            </a:r>
            <a:endParaRPr lang="en-US" altLang="zh-CN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Her father married her to Tony. </a:t>
            </a:r>
            <a:r>
              <a:rPr lang="zh-CN" altLang="en-US" b="1" dirty="0">
                <a:latin typeface="Times New Roman" panose="02020603050405020304" pitchFamily="18" charset="0"/>
              </a:rPr>
              <a:t>她的父亲把她嫁给了托尼。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4) be married to sb.</a:t>
            </a: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  <a:ea typeface="Times New Roman" panose="02020603050405020304" pitchFamily="18" charset="0"/>
              </a:rPr>
              <a:t>……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结婚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She was married to her husband in 2017. </a:t>
            </a:r>
          </a:p>
          <a:p>
            <a:pPr lvl="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</a:rPr>
              <a:t>她在</a:t>
            </a:r>
            <a:r>
              <a:rPr lang="en-US" altLang="zh-CN" b="1" dirty="0">
                <a:latin typeface="Times New Roman" panose="02020603050405020304" pitchFamily="18" charset="0"/>
              </a:rPr>
              <a:t>2017</a:t>
            </a:r>
            <a:r>
              <a:rPr lang="zh-CN" altLang="en-US" b="1" dirty="0">
                <a:latin typeface="Times New Roman" panose="02020603050405020304" pitchFamily="18" charset="0"/>
              </a:rPr>
              <a:t>年与她的丈夫结婚的。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en-US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2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/>
          <p:nvPr/>
        </p:nvSpPr>
        <p:spPr>
          <a:xfrm>
            <a:off x="1645444" y="283369"/>
            <a:ext cx="5853113" cy="423624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3" tIns="44441" rIns="88883" bIns="44441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endParaRPr lang="en-US" altLang="zh-CN" b="1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4. go to</a:t>
            </a: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搬往</a:t>
            </a: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  <a:ea typeface="Times New Roman" panose="02020603050405020304" pitchFamily="18" charset="0"/>
              </a:rPr>
              <a:t>……</a:t>
            </a:r>
            <a:endParaRPr lang="en-US" altLang="zh-CN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The Smiths moved to New York last year. </a:t>
            </a:r>
          </a:p>
          <a:p>
            <a:pPr lvl="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</a:rPr>
              <a:t>史密斯夫妇去年搬往纽约。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5. join</a:t>
            </a: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加入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We’ll go fishing. Do you want to join us?</a:t>
            </a:r>
          </a:p>
          <a:p>
            <a:pPr lvl="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</a:rPr>
              <a:t>我们将要去钓鱼。你想加入我们吗？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The man joined the Party last month.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 err="1">
                <a:latin typeface="Times New Roman" panose="02020603050405020304" pitchFamily="18" charset="0"/>
              </a:rPr>
              <a:t>那个人上个月入党了</a:t>
            </a:r>
            <a:r>
              <a:rPr lang="en-US" altLang="zh-CN" b="1" dirty="0">
                <a:latin typeface="Times New Roman" panose="02020603050405020304" pitchFamily="18" charset="0"/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endParaRPr lang="en-US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6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23906"/>
          <p:cNvSpPr/>
          <p:nvPr/>
        </p:nvSpPr>
        <p:spPr>
          <a:xfrm>
            <a:off x="1657350" y="1189435"/>
            <a:ext cx="4114800" cy="9810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1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CC00FF"/>
                </a:solidFill>
                <a:latin typeface="Times New Roman" panose="02020603050405020304" pitchFamily="18" charset="0"/>
              </a:rPr>
              <a:t>Ask and answer questions about Shakespeare. Use the information in Activity 3.</a:t>
            </a:r>
          </a:p>
        </p:txBody>
      </p:sp>
      <p:pic>
        <p:nvPicPr>
          <p:cNvPr id="17410" name="图片 123907" descr="图片13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72150" y="628650"/>
            <a:ext cx="1714500" cy="161567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7411" name="Picture 55" descr="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51" y="4457700"/>
            <a:ext cx="5870972" cy="2286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7412" name="文本框 123910"/>
          <p:cNvSpPr/>
          <p:nvPr/>
        </p:nvSpPr>
        <p:spPr>
          <a:xfrm>
            <a:off x="1657350" y="2244329"/>
            <a:ext cx="5314950" cy="15918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Was Shakespeare born in 1564?</a:t>
            </a:r>
          </a:p>
          <a:p>
            <a:pPr lvl="0"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B: Yes, he was.</a:t>
            </a:r>
          </a:p>
          <a:p>
            <a:pPr lvl="0"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Did he leave school in 1582?</a:t>
            </a:r>
          </a:p>
          <a:p>
            <a:pPr lvl="0"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B: No, he didn’t. He finished school in 1578.</a:t>
            </a:r>
          </a:p>
        </p:txBody>
      </p:sp>
      <p:sp>
        <p:nvSpPr>
          <p:cNvPr id="17413" name="文本框 123911"/>
          <p:cNvSpPr/>
          <p:nvPr/>
        </p:nvSpPr>
        <p:spPr>
          <a:xfrm>
            <a:off x="1657350" y="684610"/>
            <a:ext cx="2343150" cy="3917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Work in pairs</a:t>
            </a:r>
          </a:p>
        </p:txBody>
      </p:sp>
      <p:sp>
        <p:nvSpPr>
          <p:cNvPr id="17414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04465"/>
          <p:cNvSpPr/>
          <p:nvPr/>
        </p:nvSpPr>
        <p:spPr>
          <a:xfrm>
            <a:off x="1314450" y="2125266"/>
            <a:ext cx="7143750" cy="25860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3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Shakespeare (1) ________ in 1582 and had three children. He</a:t>
            </a:r>
          </a:p>
          <a:p>
            <a:pPr lvl="0" algn="just">
              <a:lnSpc>
                <a:spcPct val="13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became famous around the world for his plays and you can see </a:t>
            </a:r>
          </a:p>
          <a:p>
            <a:pPr lvl="0" algn="just">
              <a:lnSpc>
                <a:spcPct val="13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them in many different (2) _________. Shakespeare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also wrote</a:t>
            </a:r>
          </a:p>
          <a:p>
            <a:pPr lvl="0" algn="just">
              <a:lnSpc>
                <a:spcPct val="13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(3) ______  as well. He was also a  (4) ___________ and (5)____</a:t>
            </a:r>
          </a:p>
          <a:p>
            <a:pPr lvl="0" algn="just">
              <a:lnSpc>
                <a:spcPct val="13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actor. You can see his Globe Theatre in London today, but it’s</a:t>
            </a:r>
          </a:p>
          <a:p>
            <a:pPr lvl="0" algn="just">
              <a:lnSpc>
                <a:spcPct val="13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not the same building. There was a  (6) ____ in the old theatre </a:t>
            </a:r>
          </a:p>
          <a:p>
            <a:pPr lvl="0" algn="just">
              <a:lnSpc>
                <a:spcPct val="13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and they built it again. He (7) ______ at the age of fifty-two.</a:t>
            </a:r>
          </a:p>
        </p:txBody>
      </p:sp>
      <p:sp>
        <p:nvSpPr>
          <p:cNvPr id="18434" name="文本框 104449"/>
          <p:cNvSpPr/>
          <p:nvPr/>
        </p:nvSpPr>
        <p:spPr>
          <a:xfrm>
            <a:off x="1457325" y="711994"/>
            <a:ext cx="6229350" cy="89892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Complete the passage with the correct form of the words from the box.</a:t>
            </a:r>
          </a:p>
        </p:txBody>
      </p:sp>
      <p:sp>
        <p:nvSpPr>
          <p:cNvPr id="18435" name="文本框 104450"/>
          <p:cNvSpPr/>
          <p:nvPr/>
        </p:nvSpPr>
        <p:spPr>
          <a:xfrm>
            <a:off x="1828800" y="1610917"/>
            <a:ext cx="5486400" cy="372665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1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die   fire   language   marry   poem   rich   successful</a:t>
            </a:r>
          </a:p>
        </p:txBody>
      </p:sp>
      <p:sp>
        <p:nvSpPr>
          <p:cNvPr id="18436" name="文本框 104451"/>
          <p:cNvSpPr/>
          <p:nvPr/>
        </p:nvSpPr>
        <p:spPr>
          <a:xfrm>
            <a:off x="2971800" y="2047875"/>
            <a:ext cx="1369219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married</a:t>
            </a:r>
          </a:p>
        </p:txBody>
      </p:sp>
      <p:sp>
        <p:nvSpPr>
          <p:cNvPr id="18437" name="文本框 104452"/>
          <p:cNvSpPr/>
          <p:nvPr/>
        </p:nvSpPr>
        <p:spPr>
          <a:xfrm>
            <a:off x="3943350" y="2733675"/>
            <a:ext cx="1257300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languages</a:t>
            </a:r>
          </a:p>
        </p:txBody>
      </p:sp>
      <p:sp>
        <p:nvSpPr>
          <p:cNvPr id="18438" name="文本框 104453"/>
          <p:cNvSpPr/>
          <p:nvPr/>
        </p:nvSpPr>
        <p:spPr>
          <a:xfrm>
            <a:off x="1714500" y="3099198"/>
            <a:ext cx="1371600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poems</a:t>
            </a:r>
          </a:p>
        </p:txBody>
      </p:sp>
      <p:sp>
        <p:nvSpPr>
          <p:cNvPr id="18439" name="文本框 104454"/>
          <p:cNvSpPr/>
          <p:nvPr/>
        </p:nvSpPr>
        <p:spPr>
          <a:xfrm>
            <a:off x="5237560" y="3842148"/>
            <a:ext cx="2020490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fire</a:t>
            </a:r>
          </a:p>
        </p:txBody>
      </p:sp>
      <p:sp>
        <p:nvSpPr>
          <p:cNvPr id="18440" name="文本框 104455"/>
          <p:cNvSpPr/>
          <p:nvPr/>
        </p:nvSpPr>
        <p:spPr>
          <a:xfrm>
            <a:off x="7063978" y="3133725"/>
            <a:ext cx="1508522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rich</a:t>
            </a:r>
          </a:p>
        </p:txBody>
      </p:sp>
      <p:sp>
        <p:nvSpPr>
          <p:cNvPr id="18441" name="文本框 104457"/>
          <p:cNvSpPr/>
          <p:nvPr/>
        </p:nvSpPr>
        <p:spPr>
          <a:xfrm>
            <a:off x="4229100" y="4185048"/>
            <a:ext cx="1200150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died</a:t>
            </a:r>
          </a:p>
        </p:txBody>
      </p:sp>
      <p:sp>
        <p:nvSpPr>
          <p:cNvPr id="18442" name="文本框 104471"/>
          <p:cNvSpPr/>
          <p:nvPr/>
        </p:nvSpPr>
        <p:spPr>
          <a:xfrm>
            <a:off x="5143500" y="3099198"/>
            <a:ext cx="1371600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successful</a:t>
            </a:r>
          </a:p>
        </p:txBody>
      </p:sp>
      <p:sp>
        <p:nvSpPr>
          <p:cNvPr id="18443" name="矩形 104473"/>
          <p:cNvSpPr/>
          <p:nvPr/>
        </p:nvSpPr>
        <p:spPr>
          <a:xfrm>
            <a:off x="1457325" y="451248"/>
            <a:ext cx="177165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/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Activity 5</a:t>
            </a:r>
          </a:p>
        </p:txBody>
      </p:sp>
      <p:sp>
        <p:nvSpPr>
          <p:cNvPr id="18444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44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9401175" y="7848600"/>
            <a:ext cx="257175" cy="1905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  <p:bldP spid="18440" grpId="0"/>
      <p:bldP spid="18441" grpId="0"/>
      <p:bldP spid="184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124930"/>
          <p:cNvSpPr/>
          <p:nvPr/>
        </p:nvSpPr>
        <p:spPr>
          <a:xfrm>
            <a:off x="1428750" y="2857500"/>
            <a:ext cx="6286500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Now write sentences about events in your life.</a:t>
            </a:r>
          </a:p>
        </p:txBody>
      </p:sp>
      <p:pic>
        <p:nvPicPr>
          <p:cNvPr id="19458" name="Picture 55" descr="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1" y="4686300"/>
            <a:ext cx="5870972" cy="2286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9459" name="文本框 124934"/>
          <p:cNvSpPr/>
          <p:nvPr/>
        </p:nvSpPr>
        <p:spPr>
          <a:xfrm>
            <a:off x="1428750" y="1200150"/>
            <a:ext cx="6457950" cy="33004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Wang Dong was born in Guangzhou.</a:t>
            </a:r>
          </a:p>
          <a:p>
            <a:pPr lvl="0">
              <a:spcBef>
                <a:spcPct val="50000"/>
              </a:spcBef>
            </a:pP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At the age of three, he went to Shenzhen with his parents.</a:t>
            </a:r>
          </a:p>
          <a:p>
            <a:pPr lvl="0">
              <a:spcBef>
                <a:spcPct val="50000"/>
              </a:spcBef>
            </a:pP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At the age of six, he started school.</a:t>
            </a:r>
          </a:p>
          <a:p>
            <a:pPr lvl="0">
              <a:spcBef>
                <a:spcPct val="50000"/>
              </a:spcBef>
            </a:pPr>
            <a:endParaRPr lang="en-US" altLang="zh-CN" sz="2100" b="1" dirty="0">
              <a:latin typeface="Times New Roman" panose="02020603050405020304" pitchFamily="18" charset="0"/>
            </a:endParaRPr>
          </a:p>
          <a:p>
            <a:pPr lvl="0">
              <a:spcBef>
                <a:spcPct val="50000"/>
              </a:spcBef>
            </a:pPr>
            <a:endParaRPr lang="en-US" altLang="zh-CN" sz="2100" b="1" dirty="0">
              <a:latin typeface="Times New Roman" panose="02020603050405020304" pitchFamily="18" charset="0"/>
            </a:endParaRPr>
          </a:p>
          <a:p>
            <a:pPr lvl="0"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was born…</a:t>
            </a:r>
          </a:p>
          <a:p>
            <a:pPr lvl="0"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At the age of…</a:t>
            </a:r>
          </a:p>
        </p:txBody>
      </p:sp>
      <p:sp>
        <p:nvSpPr>
          <p:cNvPr id="19460" name="文本框 124935"/>
          <p:cNvSpPr/>
          <p:nvPr/>
        </p:nvSpPr>
        <p:spPr>
          <a:xfrm>
            <a:off x="1428751" y="685800"/>
            <a:ext cx="3040856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Look at the sentences.</a:t>
            </a:r>
          </a:p>
        </p:txBody>
      </p:sp>
      <p:sp>
        <p:nvSpPr>
          <p:cNvPr id="19461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2"/>
          <p:cNvSpPr/>
          <p:nvPr/>
        </p:nvSpPr>
        <p:spPr>
          <a:xfrm>
            <a:off x="1246585" y="970360"/>
            <a:ext cx="6632972" cy="422423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pitchFamily="18" charset="0"/>
              </a:rPr>
              <a:t>一、根据句意和首字母提示，用单词的适当形式填空。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1.Chinese,English and Russian are all l_________.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2.She wrote many poems and plays.So she is a s_________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writer.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3.The r_________ man has lots of money,but he isn’t happy.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4.My pet dog d_________,so I was sad.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5.They b_________ a bridge over the river.Now we can cross the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river easily.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2" name="Text Box 21"/>
          <p:cNvSpPr/>
          <p:nvPr/>
        </p:nvSpPr>
        <p:spPr>
          <a:xfrm>
            <a:off x="5119688" y="1518048"/>
            <a:ext cx="1149995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anguages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3" name="Text Box 22"/>
          <p:cNvSpPr/>
          <p:nvPr/>
        </p:nvSpPr>
        <p:spPr>
          <a:xfrm>
            <a:off x="2009775" y="2856310"/>
            <a:ext cx="465512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ich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4" name="Text Box 23"/>
          <p:cNvSpPr/>
          <p:nvPr/>
        </p:nvSpPr>
        <p:spPr>
          <a:xfrm>
            <a:off x="6062663" y="2010966"/>
            <a:ext cx="1631156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uccessful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5" name="Text Box 24"/>
          <p:cNvSpPr/>
          <p:nvPr/>
        </p:nvSpPr>
        <p:spPr>
          <a:xfrm>
            <a:off x="2781300" y="3323035"/>
            <a:ext cx="465512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ied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6" name="Text Box 25"/>
          <p:cNvSpPr/>
          <p:nvPr/>
        </p:nvSpPr>
        <p:spPr>
          <a:xfrm>
            <a:off x="2164557" y="3757613"/>
            <a:ext cx="507190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uilt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7" name="文本框 10"/>
          <p:cNvSpPr txBox="1"/>
          <p:nvPr/>
        </p:nvSpPr>
        <p:spPr>
          <a:xfrm>
            <a:off x="414338" y="17026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  <p:bldP spid="204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2"/>
          <p:cNvSpPr/>
          <p:nvPr/>
        </p:nvSpPr>
        <p:spPr>
          <a:xfrm>
            <a:off x="1378744" y="690562"/>
            <a:ext cx="6332935" cy="422423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pitchFamily="18" charset="0"/>
              </a:rPr>
              <a:t>二、根据句意用括号内所给单词的适当形式填空。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1.Now you can read Mark Twain’s _________ (work) in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many other languages.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2.I began _________ (watch) TV at 9:00 last night.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3.She _________ (write) a novel last year.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4.Most people know Jackie Chan is an ____ (act).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5.He is learning _________ (ride) a bike.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6.Darwin was a _________ (success) scientist of England.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7.She decided _________ (live) in London.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6" name="Text Box 21"/>
          <p:cNvSpPr/>
          <p:nvPr/>
        </p:nvSpPr>
        <p:spPr>
          <a:xfrm>
            <a:off x="5091113" y="1256110"/>
            <a:ext cx="1075135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works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7" name="Text Box 22"/>
          <p:cNvSpPr/>
          <p:nvPr/>
        </p:nvSpPr>
        <p:spPr>
          <a:xfrm>
            <a:off x="2268141" y="2611041"/>
            <a:ext cx="829394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wrote 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Text Box 23"/>
          <p:cNvSpPr/>
          <p:nvPr/>
        </p:nvSpPr>
        <p:spPr>
          <a:xfrm>
            <a:off x="2447925" y="2144316"/>
            <a:ext cx="1387079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to watch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9" name="Text Box 24"/>
          <p:cNvSpPr/>
          <p:nvPr/>
        </p:nvSpPr>
        <p:spPr>
          <a:xfrm>
            <a:off x="5214937" y="3025379"/>
            <a:ext cx="771686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actor 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0" name="Text Box 25"/>
          <p:cNvSpPr/>
          <p:nvPr/>
        </p:nvSpPr>
        <p:spPr>
          <a:xfrm>
            <a:off x="3256359" y="3496866"/>
            <a:ext cx="856645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to ride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1" name="Text Box 25"/>
          <p:cNvSpPr/>
          <p:nvPr/>
        </p:nvSpPr>
        <p:spPr>
          <a:xfrm>
            <a:off x="2997994" y="3912394"/>
            <a:ext cx="1218923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successful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2" name="Text Box 25"/>
          <p:cNvSpPr/>
          <p:nvPr/>
        </p:nvSpPr>
        <p:spPr>
          <a:xfrm>
            <a:off x="3034902" y="4388644"/>
            <a:ext cx="1033041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live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3" name="文本框 10"/>
          <p:cNvSpPr txBox="1"/>
          <p:nvPr/>
        </p:nvSpPr>
        <p:spPr>
          <a:xfrm>
            <a:off x="414338" y="17026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  <p:bldP spid="21511" grpId="0"/>
      <p:bldP spid="215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2"/>
          <p:cNvSpPr/>
          <p:nvPr/>
        </p:nvSpPr>
        <p:spPr>
          <a:xfrm>
            <a:off x="1400175" y="650081"/>
            <a:ext cx="6628209" cy="422423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三、单项填空。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(   )1.Yao Ming _________ to his long- term girlfriend Ye Li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in their hometown Shanghai on </a:t>
            </a:r>
            <a:r>
              <a:rPr lang="en-US" altLang="zh-CN" sz="2000" dirty="0" err="1">
                <a:latin typeface="Times New Roman" panose="02020603050405020304" pitchFamily="18" charset="0"/>
              </a:rPr>
              <a:t>Monday,August</a:t>
            </a:r>
            <a:r>
              <a:rPr lang="en-US" altLang="zh-CN" sz="2000" dirty="0">
                <a:latin typeface="Times New Roman" panose="02020603050405020304" pitchFamily="18" charset="0"/>
              </a:rPr>
              <a:t> 6,2007.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A.gets</a:t>
            </a:r>
            <a:r>
              <a:rPr lang="en-US" altLang="zh-CN" sz="2000" dirty="0">
                <a:latin typeface="Times New Roman" panose="02020603050405020304" pitchFamily="18" charset="0"/>
              </a:rPr>
              <a:t> marry   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B.got</a:t>
            </a:r>
            <a:r>
              <a:rPr lang="en-US" altLang="zh-CN" sz="2000" dirty="0">
                <a:latin typeface="Times New Roman" panose="02020603050405020304" pitchFamily="18" charset="0"/>
              </a:rPr>
              <a:t> marry 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C.got</a:t>
            </a:r>
            <a:r>
              <a:rPr lang="en-US" altLang="zh-CN" sz="2000" dirty="0">
                <a:latin typeface="Times New Roman" panose="02020603050405020304" pitchFamily="18" charset="0"/>
              </a:rPr>
              <a:t> married 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D.gets</a:t>
            </a:r>
            <a:r>
              <a:rPr lang="en-US" altLang="zh-CN" sz="2000" dirty="0">
                <a:latin typeface="Times New Roman" panose="02020603050405020304" pitchFamily="18" charset="0"/>
              </a:rPr>
              <a:t> married to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(   )2.The number of students who _________ the English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club is 20.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A.take</a:t>
            </a:r>
            <a:r>
              <a:rPr lang="en-US" altLang="zh-CN" sz="2000" dirty="0">
                <a:latin typeface="Times New Roman" panose="02020603050405020304" pitchFamily="18" charset="0"/>
              </a:rPr>
              <a:t> part      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B.join</a:t>
            </a:r>
            <a:r>
              <a:rPr lang="en-US" altLang="zh-CN" sz="2000" dirty="0">
                <a:latin typeface="Times New Roman" panose="02020603050405020304" pitchFamily="18" charset="0"/>
              </a:rPr>
              <a:t> 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C.join</a:t>
            </a:r>
            <a:r>
              <a:rPr lang="en-US" altLang="zh-CN" sz="2000" dirty="0">
                <a:latin typeface="Times New Roman" panose="02020603050405020304" pitchFamily="18" charset="0"/>
              </a:rPr>
              <a:t> in          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D.live</a:t>
            </a:r>
            <a:endParaRPr lang="en-US" altLang="zh-C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0" name="Text Box 21"/>
          <p:cNvSpPr/>
          <p:nvPr/>
        </p:nvSpPr>
        <p:spPr>
          <a:xfrm>
            <a:off x="1483519" y="1254919"/>
            <a:ext cx="32444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1" name="Text Box 22"/>
          <p:cNvSpPr/>
          <p:nvPr/>
        </p:nvSpPr>
        <p:spPr>
          <a:xfrm>
            <a:off x="1500188" y="3027760"/>
            <a:ext cx="310021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2" name="文本框 10"/>
          <p:cNvSpPr txBox="1"/>
          <p:nvPr/>
        </p:nvSpPr>
        <p:spPr>
          <a:xfrm>
            <a:off x="414338" y="17026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2"/>
          <p:cNvSpPr/>
          <p:nvPr/>
        </p:nvSpPr>
        <p:spPr>
          <a:xfrm>
            <a:off x="1298972" y="563166"/>
            <a:ext cx="6332934" cy="447045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(   )3.Sima Qian wrote a lot of works _________,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especially the historical works.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A.on his life           B.for his life  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C.in his life            D.all his life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(   )4.There _______ a big fire here last year.Many trees died 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in this fire.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A.is          B.was        C.has              D.had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(   )5.There are lots of plays _________ English _________ 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the world.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A.with;around            B.in;around  </a:t>
            </a:r>
          </a:p>
          <a:p>
            <a:pPr lvl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C.by;over                   D.use;all over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4" name="Text Box 21"/>
          <p:cNvSpPr/>
          <p:nvPr/>
        </p:nvSpPr>
        <p:spPr>
          <a:xfrm>
            <a:off x="1358504" y="663179"/>
            <a:ext cx="32444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5" name="Text Box 22"/>
          <p:cNvSpPr/>
          <p:nvPr/>
        </p:nvSpPr>
        <p:spPr>
          <a:xfrm>
            <a:off x="1379935" y="3380185"/>
            <a:ext cx="310021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Text Box 23"/>
          <p:cNvSpPr/>
          <p:nvPr/>
        </p:nvSpPr>
        <p:spPr>
          <a:xfrm>
            <a:off x="1383506" y="2199085"/>
            <a:ext cx="39528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7" name="文本框 10"/>
          <p:cNvSpPr txBox="1"/>
          <p:nvPr/>
        </p:nvSpPr>
        <p:spPr>
          <a:xfrm>
            <a:off x="414338" y="11430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10"/>
          <p:cNvSpPr txBox="1"/>
          <p:nvPr/>
        </p:nvSpPr>
        <p:spPr>
          <a:xfrm>
            <a:off x="301229" y="571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5122" name="文本框 7"/>
          <p:cNvSpPr/>
          <p:nvPr/>
        </p:nvSpPr>
        <p:spPr>
          <a:xfrm>
            <a:off x="1417371" y="905471"/>
            <a:ext cx="6400800" cy="3393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1. New words and phrases: 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play, poem, marry, successful, work, build, on, fire, die, rich, language, around the world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2. New sentences: 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①Like many people four hundred years ago, Shakespeare’s parents 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didn’t learn to read or write.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②He married in 1582 and had three children.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③He became a successful actor and began to write plays.</a:t>
            </a:r>
          </a:p>
        </p:txBody>
      </p:sp>
      <p:sp>
        <p:nvSpPr>
          <p:cNvPr id="5123" name="圆角矩形 21"/>
          <p:cNvSpPr/>
          <p:nvPr/>
        </p:nvSpPr>
        <p:spPr>
          <a:xfrm>
            <a:off x="1119188" y="457201"/>
            <a:ext cx="6603206" cy="4289822"/>
          </a:xfrm>
          <a:prstGeom prst="roundRect">
            <a:avLst/>
          </a:prstGeom>
          <a:noFill/>
          <a:ln w="28575" cmpd="sng">
            <a:solidFill>
              <a:srgbClr val="FFC167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124" name="组合 3"/>
          <p:cNvGrpSpPr/>
          <p:nvPr/>
        </p:nvGrpSpPr>
        <p:grpSpPr>
          <a:xfrm>
            <a:off x="1177528" y="1543051"/>
            <a:ext cx="136922" cy="2060972"/>
            <a:chOff x="2291" y="2995"/>
            <a:chExt cx="286" cy="3736"/>
          </a:xfrm>
        </p:grpSpPr>
        <p:sp>
          <p:nvSpPr>
            <p:cNvPr id="5125" name="椭圆 12"/>
            <p:cNvSpPr/>
            <p:nvPr/>
          </p:nvSpPr>
          <p:spPr>
            <a:xfrm>
              <a:off x="2291" y="2995"/>
              <a:ext cx="286" cy="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26" name="椭圆 16"/>
            <p:cNvSpPr/>
            <p:nvPr/>
          </p:nvSpPr>
          <p:spPr>
            <a:xfrm>
              <a:off x="2291" y="4143"/>
              <a:ext cx="286" cy="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27" name="椭圆 17"/>
            <p:cNvSpPr/>
            <p:nvPr/>
          </p:nvSpPr>
          <p:spPr>
            <a:xfrm>
              <a:off x="2291" y="5250"/>
              <a:ext cx="286" cy="26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28" name="椭圆 18"/>
            <p:cNvSpPr/>
            <p:nvPr/>
          </p:nvSpPr>
          <p:spPr>
            <a:xfrm>
              <a:off x="2291" y="5842"/>
              <a:ext cx="286" cy="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29" name="椭圆 1"/>
            <p:cNvSpPr/>
            <p:nvPr/>
          </p:nvSpPr>
          <p:spPr>
            <a:xfrm>
              <a:off x="2291" y="6433"/>
              <a:ext cx="286" cy="298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5130" name="图片 2" descr="A000220150321B92PPIC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03244" y="3662363"/>
            <a:ext cx="733425" cy="108466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流程图: 终止 33"/>
          <p:cNvSpPr/>
          <p:nvPr/>
        </p:nvSpPr>
        <p:spPr>
          <a:xfrm>
            <a:off x="285750" y="762000"/>
            <a:ext cx="1028700" cy="342900"/>
          </a:xfrm>
          <a:prstGeom prst="flowChartTerminator">
            <a:avLst/>
          </a:prstGeom>
          <a:solidFill>
            <a:srgbClr val="F7BFC7"/>
          </a:solidFill>
          <a:ln w="19050">
            <a:solidFill>
              <a:schemeClr val="bg1"/>
            </a:solidFill>
            <a:prstDash val="sysDash"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4579" name="文本框 30"/>
          <p:cNvSpPr/>
          <p:nvPr/>
        </p:nvSpPr>
        <p:spPr>
          <a:xfrm>
            <a:off x="435769" y="731044"/>
            <a:ext cx="750094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 纳</a:t>
            </a:r>
          </a:p>
        </p:txBody>
      </p:sp>
      <p:sp>
        <p:nvSpPr>
          <p:cNvPr id="24580" name="流程图: 过程 1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4581" name="Rectangle 23"/>
          <p:cNvSpPr/>
          <p:nvPr/>
        </p:nvSpPr>
        <p:spPr>
          <a:xfrm>
            <a:off x="2001441" y="822722"/>
            <a:ext cx="5772150" cy="408503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Unit 2 He decided to be an actor.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1.New words: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play, poem, marry, successful, work, build, on, fire, die, rich, language, around the world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2.Structures: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①Like many people four hundred years ago, Shakespeare’s 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parents didn’t learn to read or write.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②He married in 1582 and had three children.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③He became a successful actor and began to write plays.</a:t>
            </a:r>
          </a:p>
          <a:p>
            <a:pPr lvl="0"/>
            <a:r>
              <a:rPr lang="en-US" altLang="zh-CN" dirty="0"/>
              <a:t>   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8"/>
          <p:cNvSpPr/>
          <p:nvPr/>
        </p:nvSpPr>
        <p:spPr>
          <a:xfrm>
            <a:off x="1631157" y="972741"/>
            <a:ext cx="6084094" cy="1009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spcBef>
                <a:spcPct val="20000"/>
              </a:spcBef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We’ll talk about something of </a:t>
            </a:r>
          </a:p>
          <a:p>
            <a:pPr marL="257175" indent="-257175">
              <a:spcBef>
                <a:spcPct val="20000"/>
              </a:spcBef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Shakespeare. All of us know him, but how</a:t>
            </a:r>
          </a:p>
          <a:p>
            <a:pPr marL="257175" indent="-257175">
              <a:spcBef>
                <a:spcPct val="20000"/>
              </a:spcBef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much do you know him</a:t>
            </a:r>
            <a:r>
              <a:rPr lang="zh-CN" altLang="en-US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？ </a:t>
            </a:r>
          </a:p>
        </p:txBody>
      </p:sp>
      <p:pic>
        <p:nvPicPr>
          <p:cNvPr id="7170" name="图片 118792" descr="s1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943100" y="2514600"/>
            <a:ext cx="1657350" cy="17145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7171" name="图片 118793" descr="罗５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715000" y="2571750"/>
            <a:ext cx="1577579" cy="1600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7172" name="图片 118794" descr="hamlet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714750" y="2743200"/>
            <a:ext cx="1827610" cy="13716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7173" name="文本框 10"/>
          <p:cNvSpPr txBox="1"/>
          <p:nvPr/>
        </p:nvSpPr>
        <p:spPr>
          <a:xfrm>
            <a:off x="358379" y="11430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91140"/>
          <p:cNvSpPr/>
          <p:nvPr/>
        </p:nvSpPr>
        <p:spPr>
          <a:xfrm>
            <a:off x="3040856" y="514350"/>
            <a:ext cx="2743200" cy="4762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play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poem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marry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successful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build (built)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on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fire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die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rich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language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around the world</a:t>
            </a:r>
          </a:p>
          <a:p>
            <a:pPr lvl="0">
              <a:spcBef>
                <a:spcPct val="50000"/>
              </a:spcBef>
            </a:pPr>
            <a:endParaRPr lang="en-US" altLang="zh-CN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文本框 91141"/>
          <p:cNvSpPr/>
          <p:nvPr/>
        </p:nvSpPr>
        <p:spPr>
          <a:xfrm>
            <a:off x="5170885" y="457200"/>
            <a:ext cx="1889522" cy="43469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剧本；戏剧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诗歌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结婚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b="1">
                <a:solidFill>
                  <a:srgbClr val="FF0000"/>
                </a:solidFill>
              </a:rPr>
              <a:t>.  </a:t>
            </a:r>
            <a:r>
              <a:rPr lang="zh-CN" altLang="en-US" b="1">
                <a:solidFill>
                  <a:srgbClr val="FF0000"/>
                </a:solidFill>
              </a:rPr>
              <a:t>成功的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建造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prep.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在……河边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火；火灾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死，去世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b="1">
                <a:solidFill>
                  <a:srgbClr val="FF0000"/>
                </a:solidFill>
              </a:rPr>
              <a:t>  </a:t>
            </a:r>
            <a:r>
              <a:rPr lang="zh-CN" altLang="en-US" b="1">
                <a:solidFill>
                  <a:srgbClr val="FF0000"/>
                </a:solidFill>
              </a:rPr>
              <a:t>富有的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语言</a:t>
            </a:r>
          </a:p>
          <a:p>
            <a:pPr lvl="0">
              <a:lnSpc>
                <a:spcPct val="95000"/>
              </a:lnSpc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世界各地</a:t>
            </a:r>
          </a:p>
        </p:txBody>
      </p:sp>
      <p:sp>
        <p:nvSpPr>
          <p:cNvPr id="8195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 descr="u=4016469345,1763220497&amp;fm=0&amp;gp=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031082"/>
            <a:ext cx="1714500" cy="160734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9218" name="TextBox 7"/>
          <p:cNvSpPr/>
          <p:nvPr/>
        </p:nvSpPr>
        <p:spPr>
          <a:xfrm>
            <a:off x="2141935" y="2637235"/>
            <a:ext cx="907927" cy="484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actor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219" name="Picture 2" descr="http://t2.baidu.com/it/u=2703351322,4183150222&amp;fm=0&amp;gp=18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1185" y="1034653"/>
            <a:ext cx="1739503" cy="173712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9220" name="TextBox 9"/>
          <p:cNvSpPr/>
          <p:nvPr/>
        </p:nvSpPr>
        <p:spPr>
          <a:xfrm>
            <a:off x="4144082" y="2637235"/>
            <a:ext cx="1061815" cy="484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4635" indent="-254635" algn="ctr">
              <a:spcBef>
                <a:spcPct val="2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writer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221" name="Picture 4" descr="http://t1.baidu.com/it/u=558537983,1869753805&amp;fm=0&amp;gp=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1031082"/>
            <a:ext cx="1643063" cy="160734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9222" name="TextBox 11"/>
          <p:cNvSpPr/>
          <p:nvPr/>
        </p:nvSpPr>
        <p:spPr>
          <a:xfrm>
            <a:off x="6240383" y="2637235"/>
            <a:ext cx="773274" cy="484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4635" indent="-254635" algn="ctr">
              <a:spcBef>
                <a:spcPct val="2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play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223" name="Picture 8" descr="http://www.yycqc.com/bbs/1190427249/Mon_0812/18_19248_1a1b99e8b401ab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714500" y="3107531"/>
            <a:ext cx="1714500" cy="147280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9224" name="TextBox 13"/>
          <p:cNvSpPr/>
          <p:nvPr/>
        </p:nvSpPr>
        <p:spPr>
          <a:xfrm>
            <a:off x="3500038" y="3508772"/>
            <a:ext cx="1167614" cy="484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4635" indent="-254635" algn="ctr">
              <a:spcBef>
                <a:spcPct val="2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marry 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225" name="Picture 6" descr="http://t2.baidu.com/it/u=2753432503,636322827&amp;fm=0&amp;gp=34.jpg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59054" y="3164682"/>
            <a:ext cx="1732359" cy="151209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9226" name="TextBox 15"/>
          <p:cNvSpPr/>
          <p:nvPr/>
        </p:nvSpPr>
        <p:spPr>
          <a:xfrm>
            <a:off x="4786388" y="3508772"/>
            <a:ext cx="946399" cy="484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4635" indent="-254635" algn="ctr">
              <a:spcBef>
                <a:spcPct val="2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poem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7" name="文本框 1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 fill="hold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 fill="hold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 fill="hold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 fill="hold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 fill="hold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 fill="hold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/>
      <p:bldP spid="9222" grpId="0"/>
      <p:bldP spid="9224" grpId="0"/>
      <p:bldP spid="9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0" descr="http://mrreal.cn/attachment/200908/13/2427_1250129230533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714500" y="563166"/>
            <a:ext cx="1714500" cy="154066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42" name="TextBox 14"/>
          <p:cNvSpPr/>
          <p:nvPr/>
        </p:nvSpPr>
        <p:spPr>
          <a:xfrm>
            <a:off x="1928813" y="2035969"/>
            <a:ext cx="1013725" cy="484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move </a:t>
            </a:r>
            <a:endParaRPr lang="en-US" altLang="zh-CN" sz="2700" b="1">
              <a:solidFill>
                <a:srgbClr val="FF0000"/>
              </a:solidFill>
            </a:endParaRPr>
          </a:p>
        </p:txBody>
      </p:sp>
      <p:pic>
        <p:nvPicPr>
          <p:cNvPr id="10243" name="Picture 4" descr="http://t1.baidu.com/it/u=3648866239,565423130&amp;fm=0&amp;gp=44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62" y="563166"/>
            <a:ext cx="1785938" cy="154066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44" name="TextBox 16"/>
          <p:cNvSpPr/>
          <p:nvPr/>
        </p:nvSpPr>
        <p:spPr>
          <a:xfrm>
            <a:off x="5829009" y="2035969"/>
            <a:ext cx="1555540" cy="484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4635" indent="-254635" algn="ctr">
              <a:spcBef>
                <a:spcPct val="2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company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2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5" name="Picture 6" descr="http://t3.baidu.com/it/u=3319679878,2850414914&amp;fm=0&amp;gp=28.jpg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875" y="563166"/>
            <a:ext cx="1928813" cy="154066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46" name="TextBox 18"/>
          <p:cNvSpPr/>
          <p:nvPr/>
        </p:nvSpPr>
        <p:spPr>
          <a:xfrm>
            <a:off x="3928783" y="2035969"/>
            <a:ext cx="1388829" cy="484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4635" indent="-254635" algn="ctr">
              <a:spcBef>
                <a:spcPct val="20000"/>
              </a:spcBef>
            </a:pPr>
            <a:r>
              <a:rPr lang="en-US" altLang="zh-CN" sz="2700" b="1">
                <a:latin typeface="Times New Roman" panose="02020603050405020304" pitchFamily="18" charset="0"/>
              </a:rPr>
              <a:t>not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 rich 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7" name="Picture 2" descr="http://t1.baidu.com/it/u=2635089975,3788253334&amp;fm=0&amp;gp=38.jpg">
            <a:hlinkClick r:id="rId7"/>
          </p:cNvPr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1714501" y="2572942"/>
            <a:ext cx="1699022" cy="156448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48" name="TextBox 20"/>
          <p:cNvSpPr/>
          <p:nvPr/>
        </p:nvSpPr>
        <p:spPr>
          <a:xfrm>
            <a:off x="1588731" y="4083844"/>
            <a:ext cx="2225596" cy="484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4635" indent="-254635" algn="ctr">
              <a:spcBef>
                <a:spcPct val="2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join </a:t>
            </a:r>
            <a:r>
              <a:rPr lang="en-US" altLang="zh-CN" sz="2700" b="1">
                <a:latin typeface="Times New Roman" panose="02020603050405020304" pitchFamily="18" charset="0"/>
              </a:rPr>
              <a:t>the army </a:t>
            </a:r>
            <a:endParaRPr lang="en-US" altLang="zh-CN" sz="27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9" name="Picture 8" descr="http://t2.baidu.com/it/u=2970201246,1939870892&amp;fm=0&amp;gp=30.jpg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7625" y="2572941"/>
            <a:ext cx="1534716" cy="191809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50" name="TextBox 22"/>
          <p:cNvSpPr/>
          <p:nvPr/>
        </p:nvSpPr>
        <p:spPr>
          <a:xfrm>
            <a:off x="5500687" y="2638425"/>
            <a:ext cx="1928813" cy="17287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3" tIns="34286" rIns="68573" bIns="34286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700" b="1">
                <a:latin typeface="Times New Roman" panose="02020603050405020304" pitchFamily="18" charset="0"/>
              </a:rPr>
              <a:t>He</a:t>
            </a:r>
            <a:r>
              <a:rPr lang="en-US" altLang="zh-CN" sz="2700" b="1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b="1">
                <a:latin typeface="Times New Roman" panose="02020603050405020304" pitchFamily="18" charset="0"/>
              </a:rPr>
              <a:t>became 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successful</a:t>
            </a:r>
            <a:r>
              <a:rPr lang="en-US" altLang="zh-CN" sz="2700" b="1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at the age</a:t>
            </a:r>
            <a:r>
              <a:rPr lang="en-US" altLang="zh-CN" sz="2700" b="1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  <a:p>
            <a:pPr lvl="0"/>
            <a:r>
              <a:rPr lang="en-US" altLang="zh-CN" sz="2700" b="1">
                <a:latin typeface="Times New Roman" panose="02020603050405020304" pitchFamily="18" charset="0"/>
              </a:rPr>
              <a:t>of 25.</a:t>
            </a:r>
            <a:endParaRPr lang="en-US" altLang="zh-CN" sz="27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51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 fill="hold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 fill="hold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 fill="hold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 fill="hold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 fill="hold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  <p:bldP spid="10246" grpId="0"/>
      <p:bldP spid="10248" grpId="0"/>
      <p:bldP spid="102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"/>
          <p:cNvSpPr/>
          <p:nvPr/>
        </p:nvSpPr>
        <p:spPr>
          <a:xfrm>
            <a:off x="1531144" y="1193006"/>
            <a:ext cx="6337697" cy="131564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700" b="1">
                <a:solidFill>
                  <a:srgbClr val="CC00FF"/>
                </a:solidFill>
                <a:latin typeface="Times New Roman" panose="02020603050405020304" pitchFamily="18" charset="0"/>
              </a:rPr>
              <a:t>Work in pairs. Read the passage and decide what William Shakespeare worte.</a:t>
            </a:r>
          </a:p>
        </p:txBody>
      </p:sp>
      <p:sp>
        <p:nvSpPr>
          <p:cNvPr id="11266" name="TextBox 2"/>
          <p:cNvSpPr/>
          <p:nvPr/>
        </p:nvSpPr>
        <p:spPr>
          <a:xfrm>
            <a:off x="1783556" y="2907506"/>
            <a:ext cx="5724525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en-US" altLang="zh-CN" sz="2100" b="1">
                <a:solidFill>
                  <a:srgbClr val="0073E5"/>
                </a:solidFill>
                <a:latin typeface="Times New Roman" panose="02020603050405020304" pitchFamily="18" charset="0"/>
              </a:rPr>
              <a:t>plays                poems             stories</a:t>
            </a:r>
            <a:endParaRPr lang="zh-CN" altLang="en-US" sz="2100" b="1">
              <a:solidFill>
                <a:srgbClr val="0073E5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文本框 3"/>
          <p:cNvSpPr/>
          <p:nvPr/>
        </p:nvSpPr>
        <p:spPr>
          <a:xfrm>
            <a:off x="3429000" y="3021806"/>
            <a:ext cx="1560910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</a:rPr>
              <a:t>❃</a:t>
            </a:r>
          </a:p>
        </p:txBody>
      </p:sp>
      <p:sp>
        <p:nvSpPr>
          <p:cNvPr id="11268" name="文本框 10"/>
          <p:cNvSpPr txBox="1"/>
          <p:nvPr/>
        </p:nvSpPr>
        <p:spPr>
          <a:xfrm>
            <a:off x="414338" y="22741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86052"/>
          <p:cNvSpPr/>
          <p:nvPr/>
        </p:nvSpPr>
        <p:spPr>
          <a:xfrm>
            <a:off x="1682353" y="1397794"/>
            <a:ext cx="6318647" cy="25610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5800"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 Shakespeare went to London.</a:t>
            </a:r>
          </a:p>
          <a:p>
            <a:pPr defTabSz="685800"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Shakespeare’s company built the Globe Theatre.</a:t>
            </a:r>
          </a:p>
          <a:p>
            <a:pPr defTabSz="685800"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Shakespeare married.</a:t>
            </a:r>
          </a:p>
          <a:p>
            <a:pPr defTabSz="685800"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Shakespeare liked plays at school.</a:t>
            </a:r>
          </a:p>
          <a:p>
            <a:pPr defTabSz="685800"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e. Shakespeare died at the age of fifty-two.</a:t>
            </a:r>
          </a:p>
          <a:p>
            <a:pPr defTabSz="685800"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f.  Shakespeare decided to be an actor.</a:t>
            </a:r>
          </a:p>
        </p:txBody>
      </p:sp>
      <p:sp>
        <p:nvSpPr>
          <p:cNvPr id="12290" name="文本框 86053"/>
          <p:cNvSpPr/>
          <p:nvPr/>
        </p:nvSpPr>
        <p:spPr>
          <a:xfrm>
            <a:off x="3307556" y="4082654"/>
            <a:ext cx="1771650" cy="48339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lnSpc>
                <a:spcPct val="15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d-f-c-a-b-e</a:t>
            </a:r>
          </a:p>
        </p:txBody>
      </p:sp>
      <p:sp>
        <p:nvSpPr>
          <p:cNvPr id="12291" name="文本框 1"/>
          <p:cNvSpPr/>
          <p:nvPr/>
        </p:nvSpPr>
        <p:spPr>
          <a:xfrm>
            <a:off x="1602581" y="913210"/>
            <a:ext cx="5938838" cy="80724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Put the sentences in the correct order.</a:t>
            </a:r>
          </a:p>
          <a:p>
            <a:pPr lvl="0"/>
            <a:endParaRPr lang="en-US" altLang="zh-CN" sz="2400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85028"/>
          <p:cNvSpPr/>
          <p:nvPr/>
        </p:nvSpPr>
        <p:spPr>
          <a:xfrm>
            <a:off x="2982516" y="2502694"/>
            <a:ext cx="1104900" cy="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13314" name="表格 85193"/>
          <p:cNvGraphicFramePr/>
          <p:nvPr/>
        </p:nvGraphicFramePr>
        <p:xfrm>
          <a:off x="1409700" y="1481138"/>
          <a:ext cx="5715001" cy="3074672"/>
        </p:xfrm>
        <a:graphic>
          <a:graphicData uri="http://schemas.openxmlformats.org/drawingml/2006/table">
            <a:tbl>
              <a:tblPr/>
              <a:tblGrid>
                <a:gridCol w="133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2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197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Year</a:t>
                      </a:r>
                      <a:endParaRPr lang="zh-CN" altLang="en-US" sz="2700" b="1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>
                    <a:lnL w="28575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28575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Age</a:t>
                      </a:r>
                      <a:endParaRPr lang="zh-CN" altLang="en-US" sz="2700" b="1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28575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Things</a:t>
                      </a:r>
                      <a:endParaRPr lang="zh-CN" altLang="en-US" sz="2700" b="1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28575">
                      <a:solidFill>
                        <a:prstClr val="black"/>
                      </a:solidFill>
                      <a:miter lim="800000"/>
                    </a:lnR>
                    <a:lnT w="28575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2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1564</a:t>
                      </a:r>
                      <a:endParaRPr lang="zh-CN" altLang="en-US" sz="2700" b="1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>
                    <a:lnL w="28575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was born</a:t>
                      </a:r>
                      <a:endParaRPr lang="zh-CN" altLang="en-US" sz="2700" b="1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28575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1578</a:t>
                      </a: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28575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1582</a:t>
                      </a: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28575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22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About 1592</a:t>
                      </a: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28575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13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1599</a:t>
                      </a: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28575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12700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194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r>
                        <a:rPr lang="en-US" altLang="zh-CN" sz="1800" b="1">
                          <a:solidFill>
                            <a:srgbClr val="0000FF"/>
                          </a:solidFill>
                        </a:rPr>
                        <a:t>1616</a:t>
                      </a: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28575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12700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28575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</a:pPr>
                      <a:endParaRPr lang="zh-CN" altLang="en-US" sz="1800" b="1">
                        <a:solidFill>
                          <a:srgbClr val="0000FF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>
                      <a:solidFill>
                        <a:prstClr val="black"/>
                      </a:solidFill>
                      <a:miter lim="800000"/>
                    </a:lnL>
                    <a:lnR w="28575">
                      <a:solidFill>
                        <a:prstClr val="black"/>
                      </a:solidFill>
                      <a:miter lim="800000"/>
                    </a:lnR>
                    <a:lnT w="12700">
                      <a:solidFill>
                        <a:prstClr val="black"/>
                      </a:solidFill>
                      <a:miter lim="800000"/>
                    </a:lnT>
                    <a:lnB w="28575">
                      <a:solidFill>
                        <a:prstClr val="black"/>
                      </a:solidFill>
                      <a:miter lim="8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48" name="文本框 85064"/>
          <p:cNvSpPr/>
          <p:nvPr/>
        </p:nvSpPr>
        <p:spPr>
          <a:xfrm>
            <a:off x="3074194" y="1913335"/>
            <a:ext cx="756047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endParaRPr lang="en-US" altLang="zh-CN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9" name="文本框 85065"/>
          <p:cNvSpPr/>
          <p:nvPr/>
        </p:nvSpPr>
        <p:spPr>
          <a:xfrm>
            <a:off x="2965847" y="2326482"/>
            <a:ext cx="756047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0" name="文本框 85066"/>
          <p:cNvSpPr/>
          <p:nvPr/>
        </p:nvSpPr>
        <p:spPr>
          <a:xfrm>
            <a:off x="2965847" y="2742010"/>
            <a:ext cx="756047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1" name="文本框 85067"/>
          <p:cNvSpPr/>
          <p:nvPr/>
        </p:nvSpPr>
        <p:spPr>
          <a:xfrm>
            <a:off x="2965847" y="3382567"/>
            <a:ext cx="756047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28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2" name="文本框 85068"/>
          <p:cNvSpPr/>
          <p:nvPr/>
        </p:nvSpPr>
        <p:spPr>
          <a:xfrm>
            <a:off x="2965847" y="3799285"/>
            <a:ext cx="756047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35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3" name="文本框 85069"/>
          <p:cNvSpPr/>
          <p:nvPr/>
        </p:nvSpPr>
        <p:spPr>
          <a:xfrm>
            <a:off x="2870597" y="4212432"/>
            <a:ext cx="756047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  52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4" name="文本框 85070"/>
          <p:cNvSpPr/>
          <p:nvPr/>
        </p:nvSpPr>
        <p:spPr>
          <a:xfrm>
            <a:off x="4295775" y="2345532"/>
            <a:ext cx="2383631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finished school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5" name="文本框 85071"/>
          <p:cNvSpPr/>
          <p:nvPr/>
        </p:nvSpPr>
        <p:spPr>
          <a:xfrm>
            <a:off x="4457700" y="2722960"/>
            <a:ext cx="1995488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married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6" name="文本框 85072"/>
          <p:cNvSpPr/>
          <p:nvPr/>
        </p:nvSpPr>
        <p:spPr>
          <a:xfrm>
            <a:off x="4033837" y="3382567"/>
            <a:ext cx="3090863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went to London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7" name="文本框 85073"/>
          <p:cNvSpPr/>
          <p:nvPr/>
        </p:nvSpPr>
        <p:spPr>
          <a:xfrm>
            <a:off x="3830241" y="3799285"/>
            <a:ext cx="373380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built the Globe Theatre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8" name="文本框 85074"/>
          <p:cNvSpPr/>
          <p:nvPr/>
        </p:nvSpPr>
        <p:spPr>
          <a:xfrm>
            <a:off x="5004198" y="4212432"/>
            <a:ext cx="901303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died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59" name="Rectangle 33"/>
          <p:cNvSpPr/>
          <p:nvPr/>
        </p:nvSpPr>
        <p:spPr>
          <a:xfrm>
            <a:off x="1600200" y="742950"/>
            <a:ext cx="4457700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Complete the timetable.</a:t>
            </a:r>
          </a:p>
        </p:txBody>
      </p:sp>
      <p:sp>
        <p:nvSpPr>
          <p:cNvPr id="13360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9" grpId="0"/>
      <p:bldP spid="13350" grpId="0"/>
      <p:bldP spid="13351" grpId="0"/>
      <p:bldP spid="13352" grpId="0"/>
      <p:bldP spid="13353" grpId="0"/>
      <p:bldP spid="13354" grpId="0"/>
      <p:bldP spid="13355" grpId="0"/>
      <p:bldP spid="13356" grpId="0"/>
      <p:bldP spid="13357" grpId="0"/>
      <p:bldP spid="133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1208</Words>
  <Application>Microsoft Office PowerPoint</Application>
  <PresentationFormat>全屏显示(16:9)</PresentationFormat>
  <Paragraphs>209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2021-02-17T22:00:00Z</cp:lastPrinted>
  <dcterms:created xsi:type="dcterms:W3CDTF">2021-02-17T22:00:00Z</dcterms:created>
  <dcterms:modified xsi:type="dcterms:W3CDTF">2023-01-16T22:17:24Z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9197621792DB4A0FA5A5925DBF8D7E01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