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7" r:id="rId5"/>
    <p:sldId id="269" r:id="rId6"/>
    <p:sldId id="270" r:id="rId7"/>
    <p:sldId id="271" r:id="rId8"/>
    <p:sldId id="273" r:id="rId9"/>
    <p:sldId id="272" r:id="rId10"/>
    <p:sldId id="275" r:id="rId11"/>
    <p:sldId id="276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6D39D-8831-43EE-B801-73162BDFB4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D74B7-8F49-4E4B-83F7-7D5C77C1C7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D74B7-8F49-4E4B-83F7-7D5C77C1C70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4138-C98F-49D8-94E9-CE0E0965200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20947-56F2-46C1-B02B-6EE37EBEA08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46388-10B3-4780-BC41-08135691705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014A2-6458-402F-8A12-6A7C97A6C3C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8C78-56B4-4D54-AA5C-9E2ACA2AE69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D69A9-B8BF-4E37-B52A-7B781E060F1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C8902-F865-4FB6-A3FF-0C5112EE34F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334A-4B60-4E8C-8C86-D700F3A263D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ED85E-EB58-4F13-B9EB-0BC04DAFDE7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B99F-EB99-46D4-B753-EF169C242CD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A6AF5DA-7AC3-4487-9399-9ECC11F03077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90599" y="1987626"/>
            <a:ext cx="7162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8000" b="1" dirty="0">
                <a:latin typeface="黑体" panose="02010609060101010101" pitchFamily="49" charset="-122"/>
                <a:ea typeface="微软雅黑" panose="020B0503020204020204" pitchFamily="34" charset="-122"/>
              </a:rPr>
              <a:t>投  影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4" y="545771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1267" name="AutoShape 3"/>
          <p:cNvSpPr>
            <a:spLocks noChangeAspect="1" noChangeArrowheads="1" noTextEdit="1"/>
          </p:cNvSpPr>
          <p:nvPr/>
        </p:nvSpPr>
        <p:spPr bwMode="auto">
          <a:xfrm>
            <a:off x="609600" y="2286000"/>
            <a:ext cx="8027988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492500" y="2060575"/>
            <a:ext cx="4699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zh-CN" sz="9700">
                <a:solidFill>
                  <a:srgbClr val="000000"/>
                </a:solidFill>
                <a:latin typeface="Symbol" panose="05050102010706020507" pitchFamily="18" charset="2"/>
              </a:rPr>
              <a:t>{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647825" y="2339975"/>
            <a:ext cx="2444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3900">
                <a:solidFill>
                  <a:srgbClr val="000000"/>
                </a:solidFill>
                <a:latin typeface="Symbol" panose="05050102010706020507" pitchFamily="18" charset="2"/>
              </a:rPr>
              <a:t>ì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647825" y="2798763"/>
            <a:ext cx="2444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3900">
                <a:solidFill>
                  <a:srgbClr val="000000"/>
                </a:solidFill>
                <a:latin typeface="Symbol" panose="05050102010706020507" pitchFamily="18" charset="2"/>
              </a:rPr>
              <a:t>ï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647825" y="3170238"/>
            <a:ext cx="2444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3900">
                <a:solidFill>
                  <a:srgbClr val="000000"/>
                </a:solidFill>
                <a:latin typeface="Symbol" panose="05050102010706020507" pitchFamily="18" charset="2"/>
              </a:rPr>
              <a:t>í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647825" y="3643313"/>
            <a:ext cx="2444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3900">
                <a:solidFill>
                  <a:srgbClr val="000000"/>
                </a:solidFill>
                <a:latin typeface="Symbol" panose="05050102010706020507" pitchFamily="18" charset="2"/>
              </a:rPr>
              <a:t>ï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647825" y="4002088"/>
            <a:ext cx="2444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3900">
                <a:solidFill>
                  <a:srgbClr val="000000"/>
                </a:solidFill>
                <a:latin typeface="Symbol" panose="05050102010706020507" pitchFamily="18" charset="2"/>
              </a:rPr>
              <a:t>î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535613" y="2438400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正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962650" y="2438400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投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389688" y="2438400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影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876425" y="26781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平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303463" y="26781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行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730500" y="26781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投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157538" y="26781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影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3927475" y="29575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平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354513" y="29575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行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781550" y="29575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投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5208588" y="29575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影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635625" y="29575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的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6062663" y="29575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画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6489700" y="29575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法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6916738" y="29575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及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7343775" y="29575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应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7770813" y="2957513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用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674688" y="3159125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投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1101725" y="3159125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 dirty="0">
                <a:solidFill>
                  <a:srgbClr val="000000"/>
                </a:solidFill>
                <a:latin typeface="宋体" panose="02010600030101010101" pitchFamily="2" charset="-122"/>
              </a:rPr>
              <a:t>影</a:t>
            </a:r>
            <a:endParaRPr 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1876425" y="3957638"/>
            <a:ext cx="14859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中心投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3348038" y="3933825"/>
            <a:ext cx="4953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sz="3900">
                <a:solidFill>
                  <a:srgbClr val="000000"/>
                </a:solidFill>
                <a:latin typeface="宋体" panose="02010600030101010101" pitchFamily="2" charset="-122"/>
              </a:rPr>
              <a:t>影</a:t>
            </a:r>
            <a:endParaRPr lang="zh-CN" sz="2400">
              <a:latin typeface="Times New Roman" panose="02020603050405020304" pitchFamily="18" charset="0"/>
            </a:endParaRP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685800" y="381000"/>
            <a:ext cx="1096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3600" b="1">
                <a:ea typeface="微软雅黑" panose="020B0503020204020204" pitchFamily="34" charset="-122"/>
              </a:rPr>
              <a:t>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9704" y="990664"/>
            <a:ext cx="7315200" cy="289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sz="3600" b="1" dirty="0"/>
              <a:t>课后作业</a:t>
            </a:r>
          </a:p>
          <a:p>
            <a:pPr algn="ctr" eaLnBrk="1" hangingPunct="1"/>
            <a:endParaRPr lang="zh-CN" altLang="zh-CN" sz="3600" b="1" dirty="0"/>
          </a:p>
          <a:p>
            <a:pPr algn="ctr" eaLnBrk="1" hangingPunct="1"/>
            <a:endParaRPr lang="zh-CN" altLang="zh-CN" sz="2800" b="1" dirty="0"/>
          </a:p>
          <a:p>
            <a:pPr algn="ctr" eaLnBrk="1" hangingPunct="1"/>
            <a:endParaRPr lang="zh-CN" altLang="zh-CN" sz="2800" b="1" dirty="0"/>
          </a:p>
          <a:p>
            <a:pPr algn="ctr" eaLnBrk="1" hangingPunct="1"/>
            <a:r>
              <a:rPr lang="zh-CN" sz="5400" b="1" dirty="0" smtClean="0"/>
              <a:t>课</a:t>
            </a:r>
            <a:r>
              <a:rPr lang="zh-CN" sz="5400" b="1" dirty="0"/>
              <a:t>本Ｐ</a:t>
            </a:r>
            <a:r>
              <a:rPr lang="zh-CN" altLang="zh-CN" sz="5400" b="1" dirty="0"/>
              <a:t>92</a:t>
            </a:r>
            <a:r>
              <a:rPr lang="zh-CN" sz="5400" b="1" dirty="0"/>
              <a:t>Ａ组习</a:t>
            </a:r>
            <a:r>
              <a:rPr lang="zh-CN" sz="5400" b="1" dirty="0" smtClean="0"/>
              <a:t>题</a:t>
            </a:r>
            <a:r>
              <a:rPr lang="en-US" altLang="zh-CN" sz="5400" b="1" dirty="0" smtClean="0"/>
              <a:t> </a:t>
            </a:r>
            <a:endParaRPr lang="zh-CN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ÊÖÓ°1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0787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物体在光线的照射下，会在投影面上形成投影，物体的投影有怎样的特征呢？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905000"/>
            <a:ext cx="22098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1828800"/>
            <a:ext cx="243840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267200"/>
            <a:ext cx="23622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579"/>
          <a:stretch>
            <a:fillRect/>
          </a:stretch>
        </p:blipFill>
        <p:spPr bwMode="auto">
          <a:xfrm>
            <a:off x="5257800" y="4249738"/>
            <a:ext cx="23383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52832" y="312420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" y="4267200"/>
            <a:ext cx="8839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太阳光线和探照灯的光线可以看做是平行的。像这样，由平行光线照射在物体上所形成的投影，叫做</a:t>
            </a:r>
            <a:r>
              <a:rPr 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平行投影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parallet projection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95400" y="609600"/>
            <a:ext cx="1198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4000" b="1" dirty="0">
                <a:latin typeface="黑体" panose="02010609060101010101" pitchFamily="49" charset="-122"/>
                <a:ea typeface="微软雅黑" panose="020B0503020204020204" pitchFamily="34" charset="-122"/>
              </a:rPr>
              <a:t>概念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" y="1905000"/>
            <a:ext cx="899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zh-CN" sz="3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蜡烛、灯泡的光线可以看成从一点发出的。像这样，由一点射出的光线照射在物体上所形成的投影，叫做</a:t>
            </a:r>
            <a:r>
              <a:rPr 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中心投影</a:t>
            </a:r>
            <a:r>
              <a:rPr lang="zh-CN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zh-CN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centralprojection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152400" y="2895600"/>
            <a:ext cx="89154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当投影面和物体的摆放位置不变时，光源距物体的远近与物体投影的大小有什么关系？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当投影面和光源的位置不变时，物体的摆放位置与它的投影形状有什么关系？</a:t>
            </a:r>
          </a:p>
        </p:txBody>
      </p:sp>
      <p:grpSp>
        <p:nvGrpSpPr>
          <p:cNvPr id="6147" name="Group 13"/>
          <p:cNvGrpSpPr/>
          <p:nvPr/>
        </p:nvGrpSpPr>
        <p:grpSpPr bwMode="auto">
          <a:xfrm>
            <a:off x="1981200" y="914400"/>
            <a:ext cx="5078413" cy="1844675"/>
            <a:chOff x="0" y="0"/>
            <a:chExt cx="3199" cy="1161"/>
          </a:xfrm>
        </p:grpSpPr>
        <p:pic>
          <p:nvPicPr>
            <p:cNvPr id="6150" name="Picture 14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08"/>
              <a:ext cx="22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51" name="Group 15"/>
            <p:cNvGrpSpPr/>
            <p:nvPr/>
          </p:nvGrpSpPr>
          <p:grpSpPr bwMode="auto">
            <a:xfrm rot="2487984">
              <a:off x="1722" y="280"/>
              <a:ext cx="496" cy="585"/>
              <a:chOff x="0" y="0"/>
              <a:chExt cx="681" cy="907"/>
            </a:xfrm>
          </p:grpSpPr>
          <p:sp>
            <p:nvSpPr>
              <p:cNvPr id="2" name="AutoShap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1" cy="907"/>
              </a:xfrm>
              <a:prstGeom prst="rtTriangl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6160" name="AutoShape 17"/>
              <p:cNvSpPr>
                <a:spLocks noChangeArrowheads="1"/>
              </p:cNvSpPr>
              <p:nvPr/>
            </p:nvSpPr>
            <p:spPr bwMode="auto">
              <a:xfrm>
                <a:off x="91" y="272"/>
                <a:ext cx="408" cy="544"/>
              </a:xfrm>
              <a:prstGeom prst="rtTriangl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</p:grpSp>
        <p:grpSp>
          <p:nvGrpSpPr>
            <p:cNvPr id="6152" name="Group 18"/>
            <p:cNvGrpSpPr/>
            <p:nvPr/>
          </p:nvGrpSpPr>
          <p:grpSpPr bwMode="auto">
            <a:xfrm>
              <a:off x="154" y="0"/>
              <a:ext cx="3045" cy="1161"/>
              <a:chOff x="0" y="0"/>
              <a:chExt cx="3045" cy="1161"/>
            </a:xfrm>
          </p:grpSpPr>
          <p:grpSp>
            <p:nvGrpSpPr>
              <p:cNvPr id="6153" name="Group 19"/>
              <p:cNvGrpSpPr/>
              <p:nvPr/>
            </p:nvGrpSpPr>
            <p:grpSpPr bwMode="auto">
              <a:xfrm>
                <a:off x="2364" y="129"/>
                <a:ext cx="681" cy="908"/>
                <a:chOff x="0" y="0"/>
                <a:chExt cx="681" cy="908"/>
              </a:xfrm>
            </p:grpSpPr>
            <p:sp>
              <p:nvSpPr>
                <p:cNvPr id="6157" name="AutoShape 20"/>
                <p:cNvSpPr>
                  <a:spLocks noChangeArrowheads="1"/>
                </p:cNvSpPr>
                <p:nvPr/>
              </p:nvSpPr>
              <p:spPr bwMode="auto">
                <a:xfrm rot="2487984">
                  <a:off x="0" y="0"/>
                  <a:ext cx="681" cy="908"/>
                </a:xfrm>
                <a:prstGeom prst="rtTriangle">
                  <a:avLst/>
                </a:prstGeom>
                <a:solidFill>
                  <a:schemeClr val="bg2"/>
                </a:solidFill>
                <a:ln w="2857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zh-CN"/>
                </a:p>
              </p:txBody>
            </p:sp>
            <p:sp>
              <p:nvSpPr>
                <p:cNvPr id="6158" name="AutoShape 21"/>
                <p:cNvSpPr>
                  <a:spLocks noChangeArrowheads="1"/>
                </p:cNvSpPr>
                <p:nvPr/>
              </p:nvSpPr>
              <p:spPr bwMode="auto">
                <a:xfrm rot="2487984">
                  <a:off x="42" y="218"/>
                  <a:ext cx="408" cy="545"/>
                </a:xfrm>
                <a:prstGeom prst="rtTriangl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zh-CN"/>
                </a:p>
              </p:txBody>
            </p:sp>
          </p:grpSp>
          <p:sp>
            <p:nvSpPr>
              <p:cNvPr id="6154" name="Line 22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2758" cy="499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5" name="Line 23"/>
              <p:cNvSpPr>
                <a:spLocks noChangeShapeType="1"/>
              </p:cNvSpPr>
              <p:nvPr/>
            </p:nvSpPr>
            <p:spPr bwMode="auto">
              <a:xfrm>
                <a:off x="36" y="508"/>
                <a:ext cx="2631" cy="65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6" name="Line 24"/>
              <p:cNvSpPr>
                <a:spLocks noChangeShapeType="1"/>
              </p:cNvSpPr>
              <p:nvPr/>
            </p:nvSpPr>
            <p:spPr bwMode="auto">
              <a:xfrm>
                <a:off x="6" y="505"/>
                <a:ext cx="2132" cy="181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6159" name="Picture 25" descr="pic_22111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105400"/>
            <a:ext cx="3240088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457200" y="228600"/>
            <a:ext cx="20113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3600" b="1" dirty="0">
                <a:solidFill>
                  <a:schemeClr val="tx2"/>
                </a:solidFill>
                <a:ea typeface="微软雅黑" panose="020B0503020204020204" pitchFamily="34" charset="-122"/>
              </a:rPr>
              <a:t>大家谈谈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828800"/>
            <a:ext cx="5113338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5900" y="657225"/>
            <a:ext cx="88931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如图，用一束平行光线竖直照射水平放置的三角尺上，三角尺在水平面上的投影是平行投影</a:t>
            </a: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zh-CN" altLang="zh-CN" sz="32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2843213"/>
            <a:ext cx="345598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4000" b="1">
                <a:latin typeface="Times New Roman" panose="02020603050405020304" pitchFamily="18" charset="0"/>
                <a:ea typeface="微软雅黑" panose="020B0503020204020204" pitchFamily="34" charset="-122"/>
              </a:rPr>
              <a:t>光线是</a:t>
            </a:r>
            <a:r>
              <a:rPr lang="zh-CN" sz="4000" b="1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竖直照射</a:t>
            </a:r>
            <a:r>
              <a:rPr lang="zh-CN" sz="4000" b="1">
                <a:latin typeface="Times New Roman" panose="02020603050405020304" pitchFamily="18" charset="0"/>
                <a:ea typeface="微软雅黑" panose="020B0503020204020204" pitchFamily="34" charset="-122"/>
              </a:rPr>
              <a:t>在水平面上的</a:t>
            </a:r>
            <a:r>
              <a:rPr lang="zh-CN" sz="4000" b="1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平行投影</a:t>
            </a:r>
            <a:r>
              <a:rPr lang="zh-CN" sz="4000" b="1">
                <a:latin typeface="Times New Roman" panose="02020603050405020304" pitchFamily="18" charset="0"/>
                <a:ea typeface="微软雅黑" panose="020B0503020204020204" pitchFamily="34" charset="-122"/>
              </a:rPr>
              <a:t>又叫做</a:t>
            </a:r>
            <a:r>
              <a:rPr 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正投影</a:t>
            </a:r>
            <a:r>
              <a:rPr lang="en-US" altLang="zh-CN" sz="4000" b="1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zh-CN" altLang="zh-CN" sz="40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7451725" y="2420938"/>
            <a:ext cx="1368425" cy="503237"/>
          </a:xfrm>
          <a:prstGeom prst="wedgeRectCallout">
            <a:avLst>
              <a:gd name="adj1" fmla="val -85847"/>
              <a:gd name="adj2" fmla="val 168296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2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DEE8E9"/>
              </a:clrFrom>
              <a:clrTo>
                <a:srgbClr val="DEE8E9">
                  <a:alpha val="0"/>
                </a:srgbClr>
              </a:clrTo>
            </a:clrChange>
            <a:lum bright="-24000" contrast="72000"/>
          </a:blip>
          <a:srcRect/>
          <a:stretch>
            <a:fillRect/>
          </a:stretch>
        </p:blipFill>
        <p:spPr bwMode="auto">
          <a:xfrm>
            <a:off x="4670425" y="914400"/>
            <a:ext cx="4321175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52400" y="838200"/>
            <a:ext cx="5292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如图，正方体正面（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面）在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面上的正投影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352800" y="1295400"/>
          <a:ext cx="19446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4" imgW="546100" imgH="177800" progId="Equation.DSMT4">
                  <p:embed/>
                </p:oleObj>
              </mc:Choice>
              <mc:Fallback>
                <p:oleObj r:id="rId4" imgW="546100" imgH="177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295400"/>
                        <a:ext cx="19446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6200" y="4114800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Q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面的正投影是什么图形？与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Q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面相对的面的正投影是什么图形？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3188" y="1981200"/>
            <a:ext cx="4608512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面的正投影是什么图形？与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面相对的面的在正投影是什么图形？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52400" y="5183188"/>
            <a:ext cx="88392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．正方体棱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和棱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AE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的正投影分别是什么图形？正方体的顶点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和顶点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的正投影分别是什么图形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85800" y="3581400"/>
            <a:ext cx="2328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正方形，正方形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962400" y="4724400"/>
            <a:ext cx="171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线段、线段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14600" y="6256338"/>
            <a:ext cx="171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线段、点；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28600" y="152400"/>
            <a:ext cx="20113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3600" b="1" dirty="0">
                <a:ea typeface="微软雅黑" panose="020B0503020204020204" pitchFamily="34" charset="-122"/>
              </a:rPr>
              <a:t>一起探究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96875" y="2781300"/>
            <a:ext cx="77755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zh-CN" sz="4000" b="1" dirty="0">
                <a:latin typeface="Times New Roman" panose="02020603050405020304" pitchFamily="18" charset="0"/>
              </a:rPr>
              <a:t>2</a:t>
            </a:r>
            <a:r>
              <a:rPr lang="zh-CN" sz="4000" b="1" dirty="0">
                <a:latin typeface="Times New Roman" panose="02020603050405020304" pitchFamily="18" charset="0"/>
              </a:rPr>
              <a:t>．点、线段和多边形的正投影可能分别是什么图形？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95288" y="1254125"/>
            <a:ext cx="72723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zh-CN" altLang="zh-CN" sz="4000" b="1" dirty="0">
                <a:latin typeface="Times New Roman" panose="02020603050405020304" pitchFamily="18" charset="0"/>
              </a:rPr>
              <a:t>1</a:t>
            </a:r>
            <a:r>
              <a:rPr lang="zh-CN" sz="4000" b="1" dirty="0">
                <a:latin typeface="Times New Roman" panose="02020603050405020304" pitchFamily="18" charset="0"/>
              </a:rPr>
              <a:t>．一个物体的正投影是立体图形还是平面图形？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4213" y="4149725"/>
            <a:ext cx="74898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zh-CN" altLang="zh-CN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点：点； </a:t>
            </a:r>
          </a:p>
          <a:p>
            <a:pPr marL="457200" indent="-457200" eaLnBrk="0" hangingPunct="0"/>
            <a:r>
              <a:rPr lang="zh-CN" altLang="zh-CN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线段：点、线段</a:t>
            </a:r>
          </a:p>
          <a:p>
            <a:pPr marL="457200" indent="-457200" eaLnBrk="0" hangingPunct="0"/>
            <a:r>
              <a:rPr lang="zh-CN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多边形：多边形、线段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219700" y="1844675"/>
            <a:ext cx="27320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平面图形；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62000" y="228600"/>
            <a:ext cx="1808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3200" b="1" dirty="0">
                <a:solidFill>
                  <a:schemeClr val="tx2"/>
                </a:solidFill>
                <a:ea typeface="微软雅黑" panose="020B0503020204020204" pitchFamily="34" charset="-122"/>
              </a:rPr>
              <a:t>大家谈谈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" y="1676400"/>
            <a:ext cx="8713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如图，小明站在路灯下，以路灯为点光源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228600"/>
            <a:ext cx="1203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4000" b="1" dirty="0">
                <a:solidFill>
                  <a:schemeClr val="tx2"/>
                </a:solidFill>
                <a:latin typeface="宋体" panose="02010600030101010101" pitchFamily="2" charset="-122"/>
              </a:rPr>
              <a:t>练习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2743200"/>
            <a:ext cx="5049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请画出小明的中心投影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2895600"/>
            <a:ext cx="32289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2500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1F5F6"/>
              </a:clrFrom>
              <a:clrTo>
                <a:srgbClr val="F1F5F6">
                  <a:alpha val="0"/>
                </a:srgbClr>
              </a:clrTo>
            </a:clrChange>
            <a:lum bright="-30000" contrast="60000"/>
          </a:blip>
          <a:srcRect/>
          <a:stretch>
            <a:fillRect/>
          </a:stretch>
        </p:blipFill>
        <p:spPr bwMode="auto">
          <a:xfrm>
            <a:off x="1752600" y="3124200"/>
            <a:ext cx="55403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1219200"/>
            <a:ext cx="81359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sz="3600" b="1" dirty="0">
                <a:latin typeface="宋体" panose="02010600030101010101" pitchFamily="2" charset="-122"/>
              </a:rPr>
              <a:t>下图是一棵大树在阳光下的投影，请画出另一棵树的投影（用线段表示）</a:t>
            </a:r>
            <a:r>
              <a:rPr lang="en-US" altLang="zh-CN" sz="3600" b="1" dirty="0">
                <a:latin typeface="宋体" panose="02010600030101010101" pitchFamily="2" charset="-122"/>
              </a:rPr>
              <a:t>.</a:t>
            </a:r>
            <a:endParaRPr lang="zh-CN" altLang="zh-CN" sz="3600" b="1" dirty="0">
              <a:latin typeface="宋体" panose="02010600030101010101" pitchFamily="2" charset="-122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600" y="228600"/>
            <a:ext cx="1203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4000" b="1">
                <a:solidFill>
                  <a:schemeClr val="tx2"/>
                </a:solidFill>
                <a:latin typeface="宋体" panose="02010600030101010101" pitchFamily="2" charset="-122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全屏显示(4:3)</PresentationFormat>
  <Paragraphs>76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黑体</vt:lpstr>
      <vt:lpstr>宋体</vt:lpstr>
      <vt:lpstr>微软雅黑</vt:lpstr>
      <vt:lpstr>Arial</vt:lpstr>
      <vt:lpstr>Calibri</vt:lpstr>
      <vt:lpstr>Symbol</vt:lpstr>
      <vt:lpstr>Times New Roman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2015-03-02T07:57:00Z</dcterms:created>
  <dcterms:modified xsi:type="dcterms:W3CDTF">2023-01-16T22:17:34Z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06312C6977FF4CF391871B077198F056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