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sldIdLst>
    <p:sldId id="309" r:id="rId2"/>
    <p:sldId id="321" r:id="rId3"/>
    <p:sldId id="296" r:id="rId4"/>
    <p:sldId id="285" r:id="rId5"/>
    <p:sldId id="295" r:id="rId6"/>
    <p:sldId id="323" r:id="rId7"/>
    <p:sldId id="324" r:id="rId8"/>
    <p:sldId id="325" r:id="rId9"/>
    <p:sldId id="297" r:id="rId10"/>
    <p:sldId id="314" r:id="rId11"/>
    <p:sldId id="312" r:id="rId12"/>
    <p:sldId id="313" r:id="rId13"/>
    <p:sldId id="298" r:id="rId14"/>
    <p:sldId id="326" r:id="rId15"/>
    <p:sldId id="322" r:id="rId16"/>
    <p:sldId id="327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1pPr>
    <a:lvl2pPr marL="4572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2pPr>
    <a:lvl3pPr marL="9144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3pPr>
    <a:lvl4pPr marL="13716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4pPr>
    <a:lvl5pPr marL="18288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CCFF99"/>
    <a:srgbClr val="CCFFCC"/>
    <a:srgbClr val="FF33CC"/>
    <a:srgbClr val="33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737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200" b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FontTx/>
              <a:buNone/>
              <a:defRPr sz="1200" b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 b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BE362884-9DD9-4562-B6F4-F5BB551F437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F3A70F10-776E-452E-A960-C627E68C020C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C074237F-E3C9-445F-8992-5390A7626B1A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15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895B6F5B-0DD5-4A47-B2DB-429AF2FF5F92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8D1FBD69-0B42-42F4-B348-FC6FEF653620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32563D50-CA24-445A-9C83-BA1C667AC982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EE08B514-6A36-4A13-BE21-BC60B005D94F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84926019-20EE-4B53-86DE-DABC820172A4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62746DA1-D8E4-412B-91A5-F6FCC4D3BAB1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11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A4634C11-8A14-4EBF-9D8C-1B75C8417CAB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12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fld id="{DC37A5FE-09F3-48ED-9D1B-46DB81F9620B}" type="slidenum">
              <a:rPr lang="zh-CN" altLang="en-US" sz="1200" b="0">
                <a:latin typeface="Arial" panose="020B0604020202020204" pitchFamily="34" charset="0"/>
                <a:ea typeface="微软雅黑" panose="020B0503020204020204" pitchFamily="34" charset="-122"/>
              </a:rPr>
              <a:t>13</a:t>
            </a:fld>
            <a:endParaRPr lang="zh-CN" altLang="en-US" sz="1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500">
                <a:ea typeface="微软雅黑" panose="020B0503020204020204" pitchFamily="34" charset="-122"/>
              </a:defRPr>
            </a:lvl4pPr>
            <a:lvl5pPr>
              <a:defRPr sz="1500">
                <a:ea typeface="微软雅黑" panose="020B0503020204020204" pitchFamily="34" charset="-122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78671" y="176689"/>
            <a:ext cx="8036719" cy="46863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4331" y="718663"/>
            <a:ext cx="8471059" cy="399716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FF000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6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51671"/>
            <a:ext cx="9144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4.1  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加权平均数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2" y="9155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kern="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kern="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kern="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章：数据分析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3182487" y="4299943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714375" y="2787775"/>
            <a:ext cx="7302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marL="0"/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ea typeface="微软雅黑" panose="020B0503020204020204" pitchFamily="34" charset="-122"/>
              </a:rPr>
              <a:t>对比</a:t>
            </a:r>
            <a:r>
              <a:rPr lang="zh-CN" altLang="en-US" sz="2000" dirty="0">
                <a:ea typeface="微软雅黑" panose="020B0503020204020204" pitchFamily="34" charset="-122"/>
              </a:rPr>
              <a:t>算术平均数和加权平均数的计算</a:t>
            </a:r>
            <a:r>
              <a:rPr lang="zh-CN" altLang="en-US" sz="2000" dirty="0" smtClean="0">
                <a:ea typeface="微软雅黑" panose="020B0503020204020204" pitchFamily="34" charset="-122"/>
              </a:rPr>
              <a:t>公式 </a:t>
            </a:r>
            <a:r>
              <a:rPr lang="en-US" altLang="zh-CN" sz="2000" dirty="0" smtClean="0">
                <a:ea typeface="微软雅黑" panose="020B0503020204020204" pitchFamily="34" charset="-122"/>
              </a:rPr>
              <a:t>, </a:t>
            </a:r>
            <a:r>
              <a:rPr lang="zh-CN" altLang="en-US" sz="2000" dirty="0" smtClean="0">
                <a:ea typeface="微软雅黑" panose="020B0503020204020204" pitchFamily="34" charset="-122"/>
              </a:rPr>
              <a:t>你</a:t>
            </a:r>
            <a:r>
              <a:rPr lang="zh-CN" altLang="en-US" sz="2000" dirty="0">
                <a:ea typeface="微软雅黑" panose="020B0503020204020204" pitchFamily="34" charset="-122"/>
              </a:rPr>
              <a:t>能说出二者有什么联系吗？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763688" y="838797"/>
            <a:ext cx="6119812" cy="1026319"/>
            <a:chOff x="1202" y="2115"/>
            <a:chExt cx="3855" cy="862"/>
          </a:xfrm>
        </p:grpSpPr>
        <p:graphicFrame>
          <p:nvGraphicFramePr>
            <p:cNvPr id="29699" name="Object 8"/>
            <p:cNvGraphicFramePr/>
            <p:nvPr/>
          </p:nvGraphicFramePr>
          <p:xfrm>
            <a:off x="1202" y="2115"/>
            <a:ext cx="333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20" name="Equation" r:id="rId4" imgW="152400" imgH="393065" progId="Equation.DSMT4">
                    <p:embed/>
                  </p:oleObj>
                </mc:Choice>
                <mc:Fallback>
                  <p:oleObj name="Equation" r:id="rId4" imgW="152400" imgH="393065" progId="Equation.DSMT4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115"/>
                          <a:ext cx="333" cy="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0" name="Text Box 9"/>
            <p:cNvSpPr txBox="1">
              <a:spLocks noChangeArrowheads="1"/>
            </p:cNvSpPr>
            <p:nvPr/>
          </p:nvSpPr>
          <p:spPr bwMode="auto">
            <a:xfrm>
              <a:off x="1429" y="2387"/>
              <a:ext cx="362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dirty="0">
                  <a:latin typeface="Arial" panose="020B0604020202020204" pitchFamily="34" charset="0"/>
                  <a:ea typeface="微软雅黑" panose="020B0503020204020204" pitchFamily="34" charset="-122"/>
                </a:rPr>
                <a:t>（</a:t>
              </a:r>
              <a:r>
                <a:rPr lang="zh-CN" altLang="en-US" sz="1800" dirty="0">
                  <a:latin typeface="Arial" panose="020B0604020202020204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3600" dirty="0">
                  <a:ea typeface="微软雅黑" panose="020B0503020204020204" pitchFamily="34" charset="-122"/>
                </a:rPr>
                <a:t>x</a:t>
              </a:r>
              <a:r>
                <a:rPr lang="en-US" altLang="zh-CN" sz="3600" baseline="-25000" dirty="0">
                  <a:ea typeface="微软雅黑" panose="020B0503020204020204" pitchFamily="34" charset="-122"/>
                </a:rPr>
                <a:t>1 </a:t>
              </a:r>
              <a:r>
                <a:rPr lang="en-US" altLang="zh-CN" sz="3600" dirty="0">
                  <a:latin typeface="Arial" panose="020B0604020202020204" pitchFamily="34" charset="0"/>
                  <a:ea typeface="微软雅黑" panose="020B0503020204020204" pitchFamily="34" charset="-122"/>
                </a:rPr>
                <a:t>+ </a:t>
              </a:r>
              <a:r>
                <a:rPr lang="en-US" altLang="zh-CN" sz="3600" dirty="0">
                  <a:ea typeface="微软雅黑" panose="020B0503020204020204" pitchFamily="34" charset="-122"/>
                </a:rPr>
                <a:t>x</a:t>
              </a:r>
              <a:r>
                <a:rPr lang="en-US" altLang="zh-CN" sz="3600" baseline="-25000" dirty="0">
                  <a:ea typeface="微软雅黑" panose="020B0503020204020204" pitchFamily="34" charset="-122"/>
                </a:rPr>
                <a:t>2  </a:t>
              </a:r>
              <a:r>
                <a:rPr lang="en-US" altLang="zh-CN" sz="3600" dirty="0">
                  <a:latin typeface="Arial" panose="020B0604020202020204" pitchFamily="34" charset="0"/>
                  <a:ea typeface="微软雅黑" panose="020B0503020204020204" pitchFamily="34" charset="-122"/>
                </a:rPr>
                <a:t>+ … + </a:t>
              </a:r>
              <a:r>
                <a:rPr lang="en-US" altLang="zh-CN" sz="3600" dirty="0" err="1">
                  <a:ea typeface="微软雅黑" panose="020B0503020204020204" pitchFamily="34" charset="-122"/>
                </a:rPr>
                <a:t>x</a:t>
              </a:r>
              <a:r>
                <a:rPr lang="en-US" altLang="zh-CN" sz="3600" baseline="-25000" dirty="0" err="1">
                  <a:ea typeface="微软雅黑" panose="020B0503020204020204" pitchFamily="34" charset="-122"/>
                </a:rPr>
                <a:t>n</a:t>
              </a:r>
              <a:r>
                <a:rPr lang="zh-CN" altLang="en-US" sz="3600" dirty="0">
                  <a:ea typeface="微软雅黑" panose="020B0503020204020204" pitchFamily="34" charset="-122"/>
                </a:rPr>
                <a:t>）</a:t>
              </a:r>
            </a:p>
          </p:txBody>
        </p:sp>
      </p:grpSp>
      <p:graphicFrame>
        <p:nvGraphicFramePr>
          <p:cNvPr id="171018" name="Object 10"/>
          <p:cNvGraphicFramePr/>
          <p:nvPr/>
        </p:nvGraphicFramePr>
        <p:xfrm>
          <a:off x="1835696" y="1809157"/>
          <a:ext cx="4191000" cy="940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Equation" r:id="rId6" imgW="1599565" imgH="393700" progId="Equation.DSMT4">
                  <p:embed/>
                </p:oleObj>
              </mc:Choice>
              <mc:Fallback>
                <p:oleObj name="Equation" r:id="rId6" imgW="1599565" imgH="393700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809157"/>
                        <a:ext cx="4191000" cy="940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260350" y="3723879"/>
            <a:ext cx="82105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ea typeface="微软雅黑" panose="020B0503020204020204" pitchFamily="34" charset="-122"/>
              </a:rPr>
              <a:t>     在一组数据中，把每个数据出现的次数都看作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ea typeface="微软雅黑" panose="020B0503020204020204" pitchFamily="34" charset="-122"/>
              </a:rPr>
              <a:t>时，这组数据的加权平均数就是算术平均数。</a:t>
            </a:r>
          </a:p>
        </p:txBody>
      </p:sp>
      <p:sp>
        <p:nvSpPr>
          <p:cNvPr id="29703" name="文本框 2"/>
          <p:cNvSpPr txBox="1">
            <a:spLocks noChangeArrowheads="1"/>
          </p:cNvSpPr>
          <p:nvPr/>
        </p:nvSpPr>
        <p:spPr bwMode="auto">
          <a:xfrm>
            <a:off x="827584" y="123478"/>
            <a:ext cx="3259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ea typeface="微软雅黑" panose="020B0503020204020204" pitchFamily="34" charset="-122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790354" y="378521"/>
            <a:ext cx="794067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ea typeface="微软雅黑" panose="020B0503020204020204" pitchFamily="34" charset="-122"/>
              </a:rPr>
              <a:t>    </a:t>
            </a:r>
            <a:r>
              <a:rPr lang="zh-CN" altLang="en-US" sz="2000" b="0" dirty="0">
                <a:ea typeface="微软雅黑" panose="020B0503020204020204" pitchFamily="34" charset="-122"/>
              </a:rPr>
              <a:t> </a:t>
            </a:r>
            <a:r>
              <a:rPr lang="en-US" altLang="zh-CN" sz="2000" b="0" dirty="0" smtClean="0">
                <a:ea typeface="微软雅黑" panose="020B0503020204020204" pitchFamily="34" charset="-122"/>
              </a:rPr>
              <a:t>1.</a:t>
            </a:r>
            <a:r>
              <a:rPr lang="zh-CN" altLang="en-US" sz="2000" b="0" dirty="0" smtClean="0">
                <a:ea typeface="微软雅黑" panose="020B0503020204020204" pitchFamily="34" charset="-122"/>
              </a:rPr>
              <a:t> </a:t>
            </a:r>
            <a:r>
              <a:rPr lang="zh-CN" altLang="en-US" sz="1800" b="0" dirty="0">
                <a:ea typeface="微软雅黑" panose="020B0503020204020204" pitchFamily="34" charset="-122"/>
              </a:rPr>
              <a:t>某车间工人日加工零件数如下表所示，</a:t>
            </a:r>
            <a:r>
              <a:rPr lang="zh-CN" altLang="en-US" sz="1800" b="0" dirty="0" smtClean="0">
                <a:ea typeface="微软雅黑" panose="020B0503020204020204" pitchFamily="34" charset="-122"/>
              </a:rPr>
              <a:t>仿照下面的式子你</a:t>
            </a:r>
            <a:r>
              <a:rPr lang="zh-CN" altLang="en-US" sz="1800" b="0" dirty="0">
                <a:ea typeface="微软雅黑" panose="020B0503020204020204" pitchFamily="34" charset="-122"/>
              </a:rPr>
              <a:t>能计算出平均每个工人日加工零件的</a:t>
            </a:r>
            <a:r>
              <a:rPr lang="zh-CN" altLang="en-US" sz="1800" b="0" dirty="0" smtClean="0">
                <a:ea typeface="微软雅黑" panose="020B0503020204020204" pitchFamily="34" charset="-122"/>
              </a:rPr>
              <a:t>个数吗</a:t>
            </a:r>
            <a:r>
              <a:rPr lang="zh-CN" altLang="en-US" sz="1800" b="0" dirty="0">
                <a:ea typeface="微软雅黑" panose="020B0503020204020204" pitchFamily="34" charset="-122"/>
              </a:rPr>
              <a:t>？</a:t>
            </a:r>
          </a:p>
        </p:txBody>
      </p:sp>
      <p:graphicFrame>
        <p:nvGraphicFramePr>
          <p:cNvPr id="23554" name="Object 5"/>
          <p:cNvGraphicFramePr/>
          <p:nvPr/>
        </p:nvGraphicFramePr>
        <p:xfrm>
          <a:off x="1854994" y="1059582"/>
          <a:ext cx="5113338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Equation" r:id="rId4" imgW="2259330" imgH="393700" progId="Equation.DSMT4">
                  <p:embed/>
                </p:oleObj>
              </mc:Choice>
              <mc:Fallback>
                <p:oleObj name="Equation" r:id="rId4" imgW="2259330" imgH="3937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994" y="1059582"/>
                        <a:ext cx="5113338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055" name="Group 119"/>
          <p:cNvGraphicFramePr>
            <a:graphicFrameLocks noGrp="1"/>
          </p:cNvGraphicFramePr>
          <p:nvPr/>
        </p:nvGraphicFramePr>
        <p:xfrm>
          <a:off x="1234282" y="1635646"/>
          <a:ext cx="6913562" cy="591740"/>
        </p:xfrm>
        <a:graphic>
          <a:graphicData uri="http://schemas.openxmlformats.org/drawingml/2006/table">
            <a:tbl>
              <a:tblPr/>
              <a:tblGrid>
                <a:gridCol w="172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日加工零件数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个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20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22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 24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25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工人数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人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4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8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  20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8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8037" name="Text Box 101"/>
          <p:cNvSpPr txBox="1">
            <a:spLocks noChangeArrowheads="1"/>
          </p:cNvSpPr>
          <p:nvPr/>
        </p:nvSpPr>
        <p:spPr bwMode="auto">
          <a:xfrm>
            <a:off x="836615" y="2232770"/>
            <a:ext cx="668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1800" b="0" dirty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23576" name="Text Box 103"/>
          <p:cNvSpPr txBox="1">
            <a:spLocks noChangeArrowheads="1"/>
          </p:cNvSpPr>
          <p:nvPr/>
        </p:nvSpPr>
        <p:spPr bwMode="auto">
          <a:xfrm>
            <a:off x="1600202" y="3287316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8041" name="Text Box 105"/>
          <p:cNvSpPr txBox="1">
            <a:spLocks noChangeArrowheads="1"/>
          </p:cNvSpPr>
          <p:nvPr/>
        </p:nvSpPr>
        <p:spPr bwMode="auto">
          <a:xfrm>
            <a:off x="5220074" y="2665016"/>
            <a:ext cx="1646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en-US" altLang="zh-CN" sz="2400" b="0" dirty="0">
                <a:ea typeface="微软雅黑" panose="020B0503020204020204" pitchFamily="34" charset="-122"/>
              </a:rPr>
              <a:t>23.4</a:t>
            </a:r>
            <a:r>
              <a:rPr lang="zh-CN" altLang="en-US" sz="2400" b="0" dirty="0">
                <a:ea typeface="微软雅黑" panose="020B0503020204020204" pitchFamily="34" charset="-122"/>
              </a:rPr>
              <a:t>（个）</a:t>
            </a:r>
          </a:p>
        </p:txBody>
      </p:sp>
      <p:graphicFrame>
        <p:nvGraphicFramePr>
          <p:cNvPr id="23579" name="Object 104"/>
          <p:cNvGraphicFramePr/>
          <p:nvPr/>
        </p:nvGraphicFramePr>
        <p:xfrm>
          <a:off x="1431402" y="2609999"/>
          <a:ext cx="3816350" cy="68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4" name="Equation" r:id="rId6" imgW="2272030" imgH="393700" progId="Equation.DSMT4">
                  <p:embed/>
                </p:oleObj>
              </mc:Choice>
              <mc:Fallback>
                <p:oleObj name="Equation" r:id="rId6" imgW="2272030" imgH="393700" progId="Equation.DSMT4">
                  <p:embed/>
                  <p:pic>
                    <p:nvPicPr>
                      <p:cNvPr id="0" name="Object 10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402" y="2609999"/>
                        <a:ext cx="3816350" cy="680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14"/>
          <p:cNvGrpSpPr/>
          <p:nvPr/>
        </p:nvGrpSpPr>
        <p:grpSpPr bwMode="auto">
          <a:xfrm>
            <a:off x="1552077" y="2265172"/>
            <a:ext cx="2300613" cy="2104363"/>
            <a:chOff x="12" y="-279"/>
            <a:chExt cx="1372" cy="2642"/>
          </a:xfrm>
        </p:grpSpPr>
        <p:sp>
          <p:nvSpPr>
            <p:cNvPr id="23582" name="Text Box 102"/>
            <p:cNvSpPr txBox="1">
              <a:spLocks noChangeArrowheads="1"/>
            </p:cNvSpPr>
            <p:nvPr/>
          </p:nvSpPr>
          <p:spPr bwMode="auto">
            <a:xfrm>
              <a:off x="12" y="-279"/>
              <a:ext cx="137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r>
                <a:rPr lang="zh-CN" altLang="en-US" sz="2000" b="0" dirty="0" smtClean="0">
                  <a:ea typeface="微软雅黑" panose="020B0503020204020204" pitchFamily="34" charset="-122"/>
                </a:rPr>
                <a:t>由</a:t>
              </a:r>
              <a:r>
                <a:rPr lang="en-US" altLang="zh-CN" sz="2000" b="0" dirty="0" smtClean="0">
                  <a:ea typeface="微软雅黑" panose="020B0503020204020204" pitchFamily="34" charset="-122"/>
                </a:rPr>
                <a:t>4+8+20+8=40  </a:t>
              </a:r>
              <a:r>
                <a:rPr lang="zh-CN" altLang="en-US" sz="2000" b="0" dirty="0" smtClean="0">
                  <a:ea typeface="微软雅黑" panose="020B0503020204020204" pitchFamily="34" charset="-122"/>
                </a:rPr>
                <a:t>得</a:t>
              </a:r>
              <a:endParaRPr lang="en-US" altLang="zh-CN" sz="2000" b="0" dirty="0">
                <a:ea typeface="微软雅黑" panose="020B0503020204020204" pitchFamily="34" charset="-122"/>
              </a:endParaRPr>
            </a:p>
          </p:txBody>
        </p:sp>
        <p:sp>
          <p:nvSpPr>
            <p:cNvPr id="23583" name="Text Box 107"/>
            <p:cNvSpPr txBox="1">
              <a:spLocks noChangeArrowheads="1"/>
            </p:cNvSpPr>
            <p:nvPr/>
          </p:nvSpPr>
          <p:spPr bwMode="auto">
            <a:xfrm>
              <a:off x="1020" y="1706"/>
              <a:ext cx="110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68044" name="Text Box 108"/>
          <p:cNvSpPr txBox="1">
            <a:spLocks noChangeArrowheads="1"/>
          </p:cNvSpPr>
          <p:nvPr/>
        </p:nvSpPr>
        <p:spPr bwMode="auto">
          <a:xfrm>
            <a:off x="1320585" y="3364260"/>
            <a:ext cx="503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所以，该车间平均每个工人日加工零件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23.4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8839" y="116375"/>
            <a:ext cx="2040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随</a:t>
            </a:r>
            <a:r>
              <a:rPr lang="zh-CN" altLang="en-US" sz="2000" dirty="0" smtClean="0">
                <a:solidFill>
                  <a:srgbClr val="FF0000"/>
                </a:solidFill>
              </a:rPr>
              <a:t>堂练习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68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68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8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8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68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68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41" grpId="0"/>
      <p:bldP spid="1680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988" name="Object 4"/>
          <p:cNvGraphicFramePr/>
          <p:nvPr/>
        </p:nvGraphicFramePr>
        <p:xfrm>
          <a:off x="1908175" y="411956"/>
          <a:ext cx="4191000" cy="75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5" name="Equation" r:id="rId4" imgW="1599565" imgH="393700" progId="Equation.DSMT4">
                  <p:embed/>
                </p:oleObj>
              </mc:Choice>
              <mc:Fallback>
                <p:oleObj name="Equation" r:id="rId4" imgW="1599565" imgH="3937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1956"/>
                        <a:ext cx="4191000" cy="753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467544" y="1293867"/>
            <a:ext cx="8676456" cy="185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在这个公式中，</a:t>
            </a:r>
            <a:r>
              <a:rPr lang="en-US" altLang="zh-CN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 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一组数据中所有数据的个数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是这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组数据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中所有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不重复的数据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                     分别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是它们在这组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中重复出现的次数。这里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b="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b="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等于 </a:t>
            </a:r>
            <a:r>
              <a:rPr lang="en-US" altLang="zh-CN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169991" name="Object 7"/>
          <p:cNvGraphicFramePr/>
          <p:nvPr/>
        </p:nvGraphicFramePr>
        <p:xfrm>
          <a:off x="1331640" y="4026970"/>
          <a:ext cx="4681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6" name="Equation" r:id="rId6" imgW="2272030" imgH="393700" progId="Equation.DSMT4">
                  <p:embed/>
                </p:oleObj>
              </mc:Choice>
              <mc:Fallback>
                <p:oleObj name="Equation" r:id="rId6" imgW="2272030" imgH="3937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26970"/>
                        <a:ext cx="4681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6012162" y="4091821"/>
            <a:ext cx="1646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en-US" altLang="zh-CN" sz="2400" b="0" dirty="0">
                <a:ea typeface="微软雅黑" panose="020B0503020204020204" pitchFamily="34" charset="-122"/>
              </a:rPr>
              <a:t>23.4</a:t>
            </a:r>
            <a:r>
              <a:rPr lang="zh-CN" altLang="en-US" sz="2400" b="0" dirty="0">
                <a:ea typeface="微软雅黑" panose="020B0503020204020204" pitchFamily="34" charset="-122"/>
              </a:rPr>
              <a:t>（个）</a:t>
            </a: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2627786" y="3525618"/>
            <a:ext cx="1954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en-US" altLang="zh-CN" sz="2400" b="0" dirty="0">
                <a:ea typeface="微软雅黑" panose="020B0503020204020204" pitchFamily="34" charset="-122"/>
              </a:rPr>
              <a:t>4+8+20+8=40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835152" y="2842022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aphicFrame>
        <p:nvGraphicFramePr>
          <p:cNvPr id="169997" name="Group 13"/>
          <p:cNvGraphicFramePr>
            <a:graphicFrameLocks noGrp="1"/>
          </p:cNvGraphicFramePr>
          <p:nvPr/>
        </p:nvGraphicFramePr>
        <p:xfrm>
          <a:off x="1050599" y="2773502"/>
          <a:ext cx="6913562" cy="591740"/>
        </p:xfrm>
        <a:graphic>
          <a:graphicData uri="http://schemas.openxmlformats.org/drawingml/2006/table">
            <a:tbl>
              <a:tblPr/>
              <a:tblGrid>
                <a:gridCol w="174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日加工零件数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个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20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22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 24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25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工人数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人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4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8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  20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         8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67704" y="1713242"/>
          <a:ext cx="13303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7" name="Equation" r:id="rId8" imgW="800100" imgH="228600" progId="Equation.DSMT4">
                  <p:embed/>
                </p:oleObj>
              </mc:Choice>
              <mc:Fallback>
                <p:oleObj name="Equation" r:id="rId8" imgW="800100" imgH="2286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704" y="1713242"/>
                        <a:ext cx="13303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26926" y="1707654"/>
          <a:ext cx="1368425" cy="67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8" name="Equation" r:id="rId10" imgW="736600" imgH="330200" progId="Equation.DSMT4">
                  <p:embed/>
                </p:oleObj>
              </mc:Choice>
              <mc:Fallback>
                <p:oleObj name="Equation" r:id="rId10" imgW="736600" imgH="3302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926" y="1707654"/>
                        <a:ext cx="1368425" cy="671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475447" y="2139702"/>
          <a:ext cx="13303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9" name="Equation" r:id="rId12" imgW="800100" imgH="228600" progId="Equation.DSMT4">
                  <p:embed/>
                </p:oleObj>
              </mc:Choice>
              <mc:Fallback>
                <p:oleObj name="Equation" r:id="rId12" imgW="800100" imgH="2286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447" y="2139702"/>
                        <a:ext cx="13303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23529" y="520816"/>
            <a:ext cx="84604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学校的一次卫生检查中，八年级一班的教室卫生成绩为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分，环境卫生成绩为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，个人卫生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成绩为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如果三项成绩分别按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计入总成绩，求该班这次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卫生检查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的总成绩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1908177" y="1930916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由加权平均数的意义，得</a:t>
            </a:r>
          </a:p>
        </p:txBody>
      </p:sp>
      <p:graphicFrame>
        <p:nvGraphicFramePr>
          <p:cNvPr id="11" name="Object 38"/>
          <p:cNvGraphicFramePr>
            <a:graphicFrameLocks noChangeAspect="1"/>
          </p:cNvGraphicFramePr>
          <p:nvPr/>
        </p:nvGraphicFramePr>
        <p:xfrm>
          <a:off x="1494748" y="2515385"/>
          <a:ext cx="3550679" cy="38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0" name="Equation" r:id="rId4" imgW="1942465" imgH="177800" progId="Equation.DSMT4">
                  <p:embed/>
                </p:oleObj>
              </mc:Choice>
              <mc:Fallback>
                <p:oleObj name="Equation" r:id="rId4" imgW="1942465" imgH="177800" progId="Equation.DSMT4">
                  <p:embed/>
                  <p:pic>
                    <p:nvPicPr>
                      <p:cNvPr id="0" name="图片 318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748" y="2515385"/>
                        <a:ext cx="3550679" cy="383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9"/>
          <p:cNvGraphicFramePr>
            <a:graphicFrameLocks noChangeAspect="1"/>
          </p:cNvGraphicFramePr>
          <p:nvPr/>
        </p:nvGraphicFramePr>
        <p:xfrm>
          <a:off x="5076056" y="2520892"/>
          <a:ext cx="576064" cy="38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1" name="Equation" r:id="rId6" imgW="316865" imgH="177800" progId="Equation.DSMT4">
                  <p:embed/>
                </p:oleObj>
              </mc:Choice>
              <mc:Fallback>
                <p:oleObj name="Equation" r:id="rId6" imgW="316865" imgH="177800" progId="Equation.DSMT4">
                  <p:embed/>
                  <p:pic>
                    <p:nvPicPr>
                      <p:cNvPr id="0" name="图片 318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520892"/>
                        <a:ext cx="576064" cy="383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5724130" y="2540536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1488987" y="3044900"/>
            <a:ext cx="5275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所以，该班这次卫生检查的总成绩是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281239" y="1930916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18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2322" y="123479"/>
            <a:ext cx="237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例题精讲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4888" y="123479"/>
            <a:ext cx="8029400" cy="199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zh-CN" altLang="en-US" sz="1800" b="0" dirty="0">
                <a:latin typeface="Times New Roman Italic" pitchFamily="18" charset="0"/>
                <a:ea typeface="黑体" panose="02010609060101010101" pitchFamily="2" charset="-122"/>
              </a:rPr>
              <a:t>八二班要进行“班级之星”的评选活动，王丽和李坤成为竞争对手。</a:t>
            </a:r>
          </a:p>
          <a:p>
            <a:pPr>
              <a:spcBef>
                <a:spcPts val="0"/>
              </a:spcBef>
            </a:pPr>
            <a:r>
              <a:rPr lang="zh-CN" altLang="en-US" sz="1800" b="0" dirty="0">
                <a:latin typeface="Times New Roman Italic" pitchFamily="18" charset="0"/>
                <a:ea typeface="黑体" panose="02010609060101010101" pitchFamily="2" charset="-122"/>
              </a:rPr>
              <a:t>王丽想：我每次考试成绩都那么好，一定能选上！</a:t>
            </a:r>
          </a:p>
          <a:p>
            <a:pPr>
              <a:spcBef>
                <a:spcPts val="0"/>
              </a:spcBef>
            </a:pPr>
            <a:r>
              <a:rPr lang="zh-CN" altLang="en-US" sz="1800" b="0" dirty="0">
                <a:latin typeface="Times New Roman Italic" pitchFamily="18" charset="0"/>
                <a:ea typeface="黑体" panose="02010609060101010101" pitchFamily="2" charset="-122"/>
              </a:rPr>
              <a:t>李坤想：我没有王丽学习好，估计没希望了……</a:t>
            </a:r>
          </a:p>
          <a:p>
            <a:pPr>
              <a:spcBef>
                <a:spcPts val="0"/>
              </a:spcBef>
            </a:pPr>
            <a:r>
              <a:rPr lang="zh-CN" altLang="en-US" sz="1800" b="0" dirty="0">
                <a:latin typeface="Times New Roman Italic" pitchFamily="18" charset="0"/>
                <a:ea typeface="黑体" panose="02010609060101010101" pitchFamily="2" charset="-122"/>
              </a:rPr>
              <a:t>班级之星要德智体全面发展，要考察综合能力。将学习成绩、团结同学、身体素质分别按照</a:t>
            </a:r>
            <a:r>
              <a:rPr lang="zh-CN" altLang="en-US" sz="1800" b="0" dirty="0">
                <a:latin typeface="Times New Roman Italic" pitchFamily="18" charset="0"/>
                <a:ea typeface="黑体" panose="02010609060101010101" pitchFamily="2" charset="-122"/>
                <a:sym typeface="+mn-ea"/>
              </a:rPr>
              <a:t>30﹪， 40﹪和30﹪计入总成绩。他们俩谁会当选呢？</a:t>
            </a:r>
          </a:p>
          <a:p>
            <a:endParaRPr lang="zh-CN" altLang="en-US" b="0" dirty="0">
              <a:latin typeface="Times New Roman Italic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3" name="Group 119"/>
          <p:cNvGraphicFramePr>
            <a:graphicFrameLocks noGrp="1"/>
          </p:cNvGraphicFramePr>
          <p:nvPr/>
        </p:nvGraphicFramePr>
        <p:xfrm>
          <a:off x="1907704" y="1599655"/>
          <a:ext cx="5112568" cy="1371723"/>
        </p:xfrm>
        <a:graphic>
          <a:graphicData uri="http://schemas.openxmlformats.org/drawingml/2006/table">
            <a:tbl>
              <a:tblPr/>
              <a:tblGrid>
                <a:gridCol w="1063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2" charset="-122"/>
                      </a:endParaRPr>
                    </a:p>
                  </a:txBody>
                  <a:tcPr marL="91437" marR="91437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学习成绩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团结同学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身体素质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王丽</a:t>
                      </a:r>
                    </a:p>
                  </a:txBody>
                  <a:tcPr marL="91437" marR="91437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 95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75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85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李坤</a:t>
                      </a:r>
                    </a:p>
                  </a:txBody>
                  <a:tcPr marL="91437" marR="91437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75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90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2" charset="-122"/>
                        </a:rPr>
                        <a:t>90</a:t>
                      </a:r>
                    </a:p>
                  </a:txBody>
                  <a:tcPr marL="91437" marR="91437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683149" y="3003798"/>
            <a:ext cx="7776864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解析  利用加权平均数计算出每个参赛选手的总分，来进行比较谁的分数最高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altLang="en-US" sz="1800" dirty="0">
              <a:solidFill>
                <a:srgbClr val="FF0000"/>
              </a:solidFill>
              <a:latin typeface="宋体" panose="02010600030101010101" pitchFamily="2" charset="-122"/>
              <a:sym typeface="+mn-ea"/>
            </a:endParaRPr>
          </a:p>
          <a:p>
            <a:r>
              <a:rPr lang="zh-CN" altLang="en-US" sz="1800" dirty="0"/>
              <a:t>  </a:t>
            </a:r>
            <a:r>
              <a:rPr lang="zh-CN" altLang="en-US" sz="1800" dirty="0">
                <a:solidFill>
                  <a:srgbClr val="FF0000"/>
                </a:solidFill>
              </a:rPr>
              <a:t>解：</a:t>
            </a:r>
            <a:r>
              <a:rPr lang="zh-CN" altLang="en-US" sz="1800" dirty="0"/>
              <a:t>王丽：95×30%+75×40%+85×30%=84（分</a:t>
            </a:r>
            <a:r>
              <a:rPr lang="zh-CN" altLang="en-US" sz="1800" dirty="0" smtClean="0"/>
              <a:t>）</a:t>
            </a:r>
            <a:endParaRPr lang="zh-CN" altLang="en-US" sz="1800" dirty="0"/>
          </a:p>
          <a:p>
            <a:r>
              <a:rPr lang="zh-CN" altLang="en-US" sz="1800" dirty="0"/>
              <a:t>        </a:t>
            </a:r>
            <a:r>
              <a:rPr lang="zh-CN" altLang="en-US" sz="1800" dirty="0" smtClean="0"/>
              <a:t>   李坤</a:t>
            </a:r>
            <a:r>
              <a:rPr lang="zh-CN" altLang="en-US" sz="1800" dirty="0"/>
              <a:t>：</a:t>
            </a:r>
            <a:r>
              <a:rPr lang="en-US" altLang="zh-CN" sz="1800" dirty="0"/>
              <a:t>75</a:t>
            </a:r>
            <a:r>
              <a:rPr lang="zh-CN" altLang="en-US" sz="1800" dirty="0">
                <a:sym typeface="+mn-ea"/>
              </a:rPr>
              <a:t>×</a:t>
            </a:r>
            <a:r>
              <a:rPr lang="en-US" altLang="zh-CN" sz="1800" dirty="0">
                <a:sym typeface="+mn-ea"/>
              </a:rPr>
              <a:t>30%+90</a:t>
            </a:r>
            <a:r>
              <a:rPr lang="zh-CN" altLang="en-US" sz="1800" dirty="0">
                <a:sym typeface="+mn-ea"/>
              </a:rPr>
              <a:t>×</a:t>
            </a:r>
            <a:r>
              <a:rPr lang="en-US" altLang="zh-CN" sz="1800" dirty="0">
                <a:sym typeface="+mn-ea"/>
              </a:rPr>
              <a:t>40%+90</a:t>
            </a:r>
            <a:r>
              <a:rPr lang="zh-CN" altLang="en-US" sz="1800" dirty="0">
                <a:sym typeface="+mn-ea"/>
              </a:rPr>
              <a:t>×</a:t>
            </a:r>
            <a:r>
              <a:rPr lang="en-US" altLang="zh-CN" sz="1800" dirty="0">
                <a:sym typeface="+mn-ea"/>
              </a:rPr>
              <a:t>30%=85.5</a:t>
            </a:r>
            <a:r>
              <a:rPr lang="zh-CN" altLang="en-US" sz="1800" dirty="0">
                <a:sym typeface="+mn-ea"/>
              </a:rPr>
              <a:t>（分）</a:t>
            </a:r>
          </a:p>
          <a:p>
            <a:r>
              <a:rPr lang="zh-CN" altLang="en-US" sz="1800" dirty="0" smtClean="0"/>
              <a:t>    </a:t>
            </a:r>
            <a:r>
              <a:rPr lang="zh-CN" altLang="en-US" sz="1800" dirty="0"/>
              <a:t>所以，李坤当选。</a:t>
            </a:r>
          </a:p>
          <a:p>
            <a:r>
              <a:rPr lang="zh-CN" altLang="en-US" sz="1800" dirty="0"/>
              <a:t>    </a:t>
            </a:r>
            <a:r>
              <a:rPr lang="zh-CN" altLang="en-US" sz="1800" dirty="0" smtClean="0"/>
              <a:t>同</a:t>
            </a:r>
            <a:r>
              <a:rPr lang="zh-CN" altLang="en-US" sz="1800" dirty="0"/>
              <a:t>学们，你们对此有什么感受吗？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778" y="761211"/>
            <a:ext cx="677108" cy="27133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练习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347864" y="411510"/>
            <a:ext cx="29718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kumimoji="1"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  结</a:t>
            </a:r>
            <a:endParaRPr kumimoji="1"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27532" y="1871084"/>
            <a:ext cx="8351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400" dirty="0"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ea typeface="微软雅黑" panose="020B0503020204020204" pitchFamily="34" charset="-122"/>
              </a:rPr>
              <a:t>、加权平均数</a:t>
            </a:r>
            <a:r>
              <a:rPr lang="zh-CN" altLang="en-US" sz="2400" dirty="0">
                <a:ea typeface="微软雅黑" panose="020B0503020204020204" pitchFamily="34" charset="-122"/>
              </a:rPr>
              <a:t>的概念。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27530" y="2332749"/>
            <a:ext cx="4665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</a:rPr>
              <a:t>、会求一组数据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的加权平均数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971553" y="3651649"/>
            <a:ext cx="23034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60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427532" y="2794414"/>
            <a:ext cx="75760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</a:rPr>
              <a:t>、能用所学的知识解决一些实际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问题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</a:rPr>
              <a:t>，知道数学来源于生活，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服务于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</a:rPr>
              <a:t>生活。</a:t>
            </a:r>
            <a:endParaRPr lang="zh-CN" altLang="en-US" sz="3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ldLvl="0"/>
      <p:bldP spid="91139" grpId="0" build="allAtOnce"/>
      <p:bldP spid="91140" grpId="0"/>
      <p:bldP spid="911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47864" y="411510"/>
            <a:ext cx="29718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kumimoji="1"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720" y="1851671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课本</a:t>
            </a:r>
            <a:r>
              <a:rPr lang="en-US" altLang="zh-CN" sz="3600" dirty="0" smtClean="0"/>
              <a:t>P116</a:t>
            </a:r>
            <a:r>
              <a:rPr lang="zh-CN" altLang="en-US" sz="3600" dirty="0" smtClean="0"/>
              <a:t>练习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、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59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419623"/>
            <a:ext cx="7488832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掌握加权平均数的概念，利用公式计算加权平均数；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体会算术平均数与加权平均数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的联系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了解平均数是反映一组数据的集中趋势的特征值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69" name="Text Box 77"/>
          <p:cNvSpPr txBox="1">
            <a:spLocks noChangeArrowheads="1"/>
          </p:cNvSpPr>
          <p:nvPr/>
        </p:nvSpPr>
        <p:spPr bwMode="auto">
          <a:xfrm>
            <a:off x="542924" y="1406785"/>
            <a:ext cx="853122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ea typeface="微软雅黑" panose="020B0503020204020204" pitchFamily="34" charset="-122"/>
              </a:rPr>
              <a:t>（</a:t>
            </a:r>
            <a:r>
              <a:rPr lang="en-US" altLang="zh-CN" b="0" dirty="0">
                <a:ea typeface="微软雅黑" panose="020B0503020204020204" pitchFamily="34" charset="-122"/>
              </a:rPr>
              <a:t>1</a:t>
            </a:r>
            <a:r>
              <a:rPr lang="zh-CN" altLang="en-US" b="0" dirty="0">
                <a:ea typeface="微软雅黑" panose="020B0503020204020204" pitchFamily="34" charset="-122"/>
              </a:rPr>
              <a:t>）我们过去已经学过平均数。你能举例</a:t>
            </a:r>
            <a:endParaRPr lang="en-US" altLang="zh-CN" b="0" dirty="0">
              <a:ea typeface="微软雅黑" panose="020B0503020204020204" pitchFamily="34" charset="-122"/>
            </a:endParaRPr>
          </a:p>
          <a:p>
            <a:r>
              <a:rPr lang="zh-CN" altLang="en-US" b="0" dirty="0">
                <a:ea typeface="微软雅黑" panose="020B0503020204020204" pitchFamily="34" charset="-122"/>
              </a:rPr>
              <a:t>说明如何计算一组数据的平均数吗？</a:t>
            </a:r>
          </a:p>
          <a:p>
            <a:r>
              <a:rPr lang="zh-CN" altLang="en-US" dirty="0">
                <a:ea typeface="微软雅黑" panose="020B0503020204020204" pitchFamily="34" charset="-122"/>
              </a:rPr>
              <a:t>          </a:t>
            </a:r>
          </a:p>
          <a:p>
            <a:endParaRPr lang="zh-CN" altLang="en-US" dirty="0">
              <a:ea typeface="微软雅黑" panose="020B0503020204020204" pitchFamily="34" charset="-122"/>
            </a:endParaRPr>
          </a:p>
          <a:p>
            <a:r>
              <a:rPr lang="zh-CN" altLang="en-US" b="0" dirty="0" smtClean="0">
                <a:ea typeface="微软雅黑" panose="020B0503020204020204" pitchFamily="34" charset="-122"/>
              </a:rPr>
              <a:t>（</a:t>
            </a:r>
            <a:r>
              <a:rPr lang="en-US" altLang="zh-CN" b="0" dirty="0">
                <a:ea typeface="微软雅黑" panose="020B0503020204020204" pitchFamily="34" charset="-122"/>
              </a:rPr>
              <a:t>2</a:t>
            </a:r>
            <a:r>
              <a:rPr lang="zh-CN" altLang="en-US" b="0" dirty="0">
                <a:ea typeface="微软雅黑" panose="020B0503020204020204" pitchFamily="34" charset="-122"/>
              </a:rPr>
              <a:t>）如果已知一组数据为</a:t>
            </a:r>
            <a:r>
              <a:rPr lang="en-US" altLang="zh-CN" b="0" i="1" dirty="0">
                <a:ea typeface="微软雅黑" panose="020B0503020204020204" pitchFamily="34" charset="-122"/>
              </a:rPr>
              <a:t>x</a:t>
            </a:r>
            <a:r>
              <a:rPr lang="en-US" altLang="zh-CN" b="0" baseline="-25000" dirty="0">
                <a:ea typeface="微软雅黑" panose="020B0503020204020204" pitchFamily="34" charset="-122"/>
              </a:rPr>
              <a:t>1</a:t>
            </a:r>
            <a:r>
              <a:rPr lang="en-US" altLang="zh-CN" b="0" dirty="0">
                <a:ea typeface="微软雅黑" panose="020B0503020204020204" pitchFamily="34" charset="-122"/>
              </a:rPr>
              <a:t>,   </a:t>
            </a:r>
            <a:r>
              <a:rPr lang="en-US" altLang="zh-CN" b="0" i="1" dirty="0">
                <a:ea typeface="微软雅黑" panose="020B0503020204020204" pitchFamily="34" charset="-122"/>
              </a:rPr>
              <a:t>x</a:t>
            </a:r>
            <a:r>
              <a:rPr lang="en-US" altLang="zh-CN" b="0" baseline="-25000" dirty="0">
                <a:ea typeface="微软雅黑" panose="020B0503020204020204" pitchFamily="34" charset="-122"/>
              </a:rPr>
              <a:t>2</a:t>
            </a:r>
            <a:r>
              <a:rPr lang="en-US" altLang="zh-CN" b="0" dirty="0">
                <a:ea typeface="微软雅黑" panose="020B0503020204020204" pitchFamily="34" charset="-122"/>
              </a:rPr>
              <a:t>,  …,  </a:t>
            </a:r>
            <a:r>
              <a:rPr lang="en-US" altLang="zh-CN" b="0" i="1" dirty="0" err="1" smtClean="0">
                <a:ea typeface="微软雅黑" panose="020B0503020204020204" pitchFamily="34" charset="-122"/>
              </a:rPr>
              <a:t>x</a:t>
            </a:r>
            <a:r>
              <a:rPr lang="en-US" altLang="zh-CN" b="0" i="1" baseline="-25000" dirty="0" err="1" smtClean="0">
                <a:ea typeface="微软雅黑" panose="020B0503020204020204" pitchFamily="34" charset="-122"/>
              </a:rPr>
              <a:t>n</a:t>
            </a:r>
            <a:r>
              <a:rPr lang="en-US" altLang="zh-CN" b="0" i="1" baseline="-25000" dirty="0" smtClean="0">
                <a:ea typeface="微软雅黑" panose="020B0503020204020204" pitchFamily="34" charset="-122"/>
              </a:rPr>
              <a:t>  </a:t>
            </a:r>
            <a:r>
              <a:rPr lang="en-US" altLang="zh-CN" b="0" dirty="0" smtClean="0">
                <a:ea typeface="微软雅黑" panose="020B0503020204020204" pitchFamily="34" charset="-122"/>
              </a:rPr>
              <a:t>,</a:t>
            </a:r>
            <a:endParaRPr lang="en-US" altLang="zh-CN" b="0" dirty="0">
              <a:ea typeface="微软雅黑" panose="020B0503020204020204" pitchFamily="34" charset="-122"/>
            </a:endParaRPr>
          </a:p>
          <a:p>
            <a:r>
              <a:rPr lang="zh-CN" altLang="en-US" b="0" dirty="0">
                <a:ea typeface="微软雅黑" panose="020B0503020204020204" pitchFamily="34" charset="-122"/>
              </a:rPr>
              <a:t>这组数据的平均数应该怎样计算？</a:t>
            </a:r>
          </a:p>
        </p:txBody>
      </p:sp>
      <p:sp>
        <p:nvSpPr>
          <p:cNvPr id="85078" name="Rectangle 86"/>
          <p:cNvSpPr>
            <a:spLocks noChangeArrowheads="1"/>
          </p:cNvSpPr>
          <p:nvPr/>
        </p:nvSpPr>
        <p:spPr bwMode="auto">
          <a:xfrm>
            <a:off x="971602" y="2427735"/>
            <a:ext cx="7094537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数据</a:t>
            </a:r>
            <a:r>
              <a:rPr lang="en-US" altLang="zh-CN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en-US" altLang="zh-CN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en-US" altLang="zh-CN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en-US" altLang="zh-CN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en-US" altLang="zh-CN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3200" b="0" dirty="0">
                <a:latin typeface="Arial" panose="020B0604020202020204" pitchFamily="34" charset="0"/>
                <a:ea typeface="微软雅黑" panose="020B0503020204020204" pitchFamily="34" charset="-122"/>
              </a:rPr>
              <a:t>的平均数</a:t>
            </a:r>
            <a:r>
              <a:rPr lang="en-US" altLang="zh-CN" sz="3200" b="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______,</a:t>
            </a:r>
            <a:endParaRPr lang="en-US" altLang="zh-CN" sz="3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542927" y="698898"/>
            <a:ext cx="2517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4000" dirty="0">
                <a:solidFill>
                  <a:srgbClr val="FF0000"/>
                </a:solidFill>
                <a:ea typeface="微软雅黑" panose="020B0503020204020204" pitchFamily="34" charset="-122"/>
              </a:rPr>
              <a:t>复习导入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38664" y="242764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2.4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39752" y="2643189"/>
            <a:ext cx="6985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叫做这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个数的</a:t>
            </a:r>
            <a:r>
              <a:rPr lang="zh-CN" altLang="en-US" b="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算术平均数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，简称</a:t>
            </a:r>
            <a:r>
              <a:rPr lang="zh-CN" altLang="en-US" b="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平均数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，记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   </a:t>
            </a:r>
            <a:r>
              <a:rPr lang="en-US" altLang="zh-CN" b="0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读作</a:t>
            </a:r>
            <a:r>
              <a:rPr lang="en-US" altLang="zh-CN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</a:t>
            </a:r>
            <a:r>
              <a:rPr lang="en-US" altLang="zh-CN" b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2265" y="3704035"/>
            <a:ext cx="864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日常生活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</a:rPr>
              <a:t>中，我们常用平均数表示一组数据的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 b="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平均水平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3200" b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92115" y="1341836"/>
            <a:ext cx="914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一般地，对于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个数 </a:t>
            </a:r>
            <a:r>
              <a:rPr lang="en-US" altLang="zh-CN" sz="2400" dirty="0" smtClean="0">
                <a:latin typeface="Times New Roman Italic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aseline="-25000" dirty="0" smtClean="0">
                <a:latin typeface="Times New Roman Italic" pitchFamily="18" charset="0"/>
                <a:ea typeface="黑体" panose="02010609060101010101" pitchFamily="2" charset="-122"/>
              </a:rPr>
              <a:t>1 </a:t>
            </a:r>
            <a:r>
              <a:rPr lang="zh-CN" altLang="en-US" sz="2400" dirty="0">
                <a:latin typeface="Times New Roman Italic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400" dirty="0">
                <a:latin typeface="Times New Roman Italic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aseline="-25000" dirty="0">
                <a:latin typeface="Times New Roman Italic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latin typeface="Times New Roman Italic" pitchFamily="18" charset="0"/>
                <a:ea typeface="黑体" panose="02010609060101010101" pitchFamily="2" charset="-122"/>
              </a:rPr>
              <a:t> </a:t>
            </a:r>
            <a:r>
              <a:rPr lang="zh-CN" altLang="en-US" sz="2400" dirty="0">
                <a:latin typeface="Times New Roman Italic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400" dirty="0">
                <a:latin typeface="Times New Roman Italic" pitchFamily="18" charset="0"/>
                <a:ea typeface="黑体" panose="02010609060101010101" pitchFamily="2" charset="-122"/>
              </a:rPr>
              <a:t>… </a:t>
            </a:r>
            <a:r>
              <a:rPr lang="zh-CN" altLang="en-US" sz="2400" dirty="0">
                <a:latin typeface="Times New Roman Italic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400" dirty="0" err="1">
                <a:latin typeface="Times New Roman Italic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aseline="-25000" dirty="0" err="1">
                <a:latin typeface="Times New Roman Italic" pitchFamily="18" charset="0"/>
                <a:ea typeface="黑体" panose="02010609060101010101" pitchFamily="2" charset="-122"/>
              </a:rPr>
              <a:t>n</a:t>
            </a:r>
            <a:r>
              <a:rPr lang="en-US" altLang="zh-CN" sz="2400" baseline="-25000" dirty="0">
                <a:latin typeface="Times New Roman Italic" pitchFamily="18" charset="0"/>
                <a:ea typeface="黑体" panose="02010609060101010101" pitchFamily="2" charset="-122"/>
              </a:rPr>
              <a:t> </a:t>
            </a:r>
            <a:r>
              <a:rPr lang="en-US" altLang="zh-CN" sz="2400" baseline="-25000" dirty="0" smtClean="0">
                <a:latin typeface="Times New Roman Italic" pitchFamily="18" charset="0"/>
                <a:ea typeface="黑体" panose="02010609060101010101" pitchFamily="2" charset="-122"/>
              </a:rPr>
              <a:t>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我们把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37173" y="572395"/>
            <a:ext cx="52774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4400" dirty="0">
                <a:solidFill>
                  <a:srgbClr val="CC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概念</a:t>
            </a:r>
            <a:r>
              <a:rPr lang="zh-CN" altLang="en-US" sz="4400" dirty="0" smtClean="0">
                <a:solidFill>
                  <a:srgbClr val="CC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一：</a:t>
            </a:r>
            <a:r>
              <a:rPr lang="zh-CN" altLang="en-US" sz="44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算术平均数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Equation" r:id="rId4" imgW="2743200" imgH="4267200" progId="Equation.DSMT4">
                  <p:embed/>
                </p:oleObj>
              </mc:Choice>
              <mc:Fallback>
                <p:oleObj name="Equation" r:id="rId4" imgW="2743200" imgH="4267200" progId="Equation.DSMT4">
                  <p:embed/>
                  <p:pic>
                    <p:nvPicPr>
                      <p:cNvPr id="0" name="图片 196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331640" y="3120033"/>
          <a:ext cx="288032" cy="47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Equation" r:id="rId6" imgW="127000" imgH="215265" progId="Equation.DSMT4">
                  <p:embed/>
                </p:oleObj>
              </mc:Choice>
              <mc:Fallback>
                <p:oleObj name="Equation" r:id="rId6" imgW="127000" imgH="215265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120033"/>
                        <a:ext cx="288032" cy="47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547666" y="1856558"/>
          <a:ext cx="4344727" cy="78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Equation" r:id="rId8" imgW="1651000" imgH="406400" progId="Equation.DSMT4">
                  <p:embed/>
                </p:oleObj>
              </mc:Choice>
              <mc:Fallback>
                <p:oleObj name="Equation" r:id="rId8" imgW="1651000" imgH="406400" progId="Equation.DSMT4">
                  <p:embed/>
                  <p:pic>
                    <p:nvPicPr>
                      <p:cNvPr id="0" name="图片 196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6" y="1856558"/>
                        <a:ext cx="4344727" cy="78663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9"/>
          <p:cNvSpPr txBox="1">
            <a:spLocks noChangeArrowheads="1"/>
          </p:cNvSpPr>
          <p:nvPr/>
        </p:nvSpPr>
        <p:spPr bwMode="auto">
          <a:xfrm>
            <a:off x="372168" y="1466062"/>
            <a:ext cx="7728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满足顾客的需要，某商场将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千克奶糖、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千克稣心糖和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千克话梅糖混合成什锦糖出售。已知奶糖的售价为每千克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元，酥 心糖为每千克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元，话梅糖为每千克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元。混合后什锦糖的售价应为每千克多少元？</a:t>
            </a:r>
          </a:p>
        </p:txBody>
      </p:sp>
      <p:sp>
        <p:nvSpPr>
          <p:cNvPr id="21506" name="Text Box 40"/>
          <p:cNvSpPr txBox="1">
            <a:spLocks noChangeArrowheads="1"/>
          </p:cNvSpPr>
          <p:nvPr/>
        </p:nvSpPr>
        <p:spPr bwMode="auto">
          <a:xfrm>
            <a:off x="1312865" y="2909888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509" name="Text Box 44"/>
          <p:cNvSpPr txBox="1">
            <a:spLocks noChangeArrowheads="1"/>
          </p:cNvSpPr>
          <p:nvPr/>
        </p:nvSpPr>
        <p:spPr bwMode="auto">
          <a:xfrm>
            <a:off x="879477" y="3557588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511" name="Text Box 46"/>
          <p:cNvSpPr txBox="1">
            <a:spLocks noChangeArrowheads="1"/>
          </p:cNvSpPr>
          <p:nvPr/>
        </p:nvSpPr>
        <p:spPr bwMode="auto">
          <a:xfrm>
            <a:off x="971552" y="4623197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879475" y="843558"/>
            <a:ext cx="7284366" cy="4001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黑体" panose="02010609060101010101" pitchFamily="2" charset="-122"/>
              </a:rPr>
              <a:t>认真阅读课本第</a:t>
            </a:r>
            <a:r>
              <a:rPr lang="en-US" altLang="zh-CN" sz="2000" b="1" dirty="0">
                <a:latin typeface="黑体" panose="02010609060101010101" pitchFamily="2" charset="-122"/>
              </a:rPr>
              <a:t>114</a:t>
            </a:r>
            <a:r>
              <a:rPr lang="zh-CN" altLang="en-US" sz="2000" b="1" dirty="0">
                <a:latin typeface="黑体" panose="02010609060101010101" pitchFamily="2" charset="-122"/>
              </a:rPr>
              <a:t>页</a:t>
            </a:r>
            <a:r>
              <a:rPr lang="zh-CN" altLang="en-US" sz="2000" b="1" dirty="0">
                <a:latin typeface="Arial" panose="020B0604020202020204"/>
              </a:rPr>
              <a:t>“</a:t>
            </a:r>
            <a:r>
              <a:rPr lang="zh-CN" altLang="en-US" sz="2000" b="1" dirty="0">
                <a:latin typeface="黑体" panose="02010609060101010101" pitchFamily="2" charset="-122"/>
              </a:rPr>
              <a:t>交流与发现</a:t>
            </a:r>
            <a:r>
              <a:rPr lang="zh-CN" altLang="en-US" sz="2000" b="1" dirty="0">
                <a:latin typeface="Arial" panose="020B0604020202020204"/>
              </a:rPr>
              <a:t>”</a:t>
            </a:r>
            <a:r>
              <a:rPr lang="zh-CN" altLang="en-US" sz="2000" b="1" dirty="0">
                <a:latin typeface="黑体" panose="02010609060101010101" pitchFamily="2" charset="-122"/>
              </a:rPr>
              <a:t>的内容，完成下列问题：</a:t>
            </a:r>
            <a:endParaRPr lang="en-US" altLang="zh-CN" sz="2000" b="1" dirty="0">
              <a:latin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2"/>
          <p:cNvGraphicFramePr>
            <a:graphicFrameLocks noChangeAspect="1"/>
          </p:cNvGraphicFramePr>
          <p:nvPr/>
        </p:nvGraphicFramePr>
        <p:xfrm>
          <a:off x="2970821" y="3076352"/>
          <a:ext cx="3608387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r:id="rId3" imgW="1524000" imgH="393700" progId="Equation.DSMT4">
                  <p:embed/>
                </p:oleObj>
              </mc:Choice>
              <mc:Fallback>
                <p:oleObj r:id="rId3" imgW="1524000" imgH="393700" progId="Equation.DSMT4">
                  <p:embed/>
                  <p:pic>
                    <p:nvPicPr>
                      <p:cNvPr id="0" name="图片 3893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0821" y="3076352"/>
                        <a:ext cx="3608387" cy="931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630844" y="1857153"/>
            <a:ext cx="1619250" cy="1993807"/>
            <a:chOff x="410246" y="1037342"/>
            <a:chExt cx="1618669" cy="1992681"/>
          </a:xfrm>
        </p:grpSpPr>
        <p:sp>
          <p:nvSpPr>
            <p:cNvPr id="4" name="Text Box 43"/>
            <p:cNvSpPr txBox="1"/>
            <p:nvPr/>
          </p:nvSpPr>
          <p:spPr>
            <a:xfrm>
              <a:off x="816783" y="2384057"/>
              <a:ext cx="898525" cy="64596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Times New Roman Italic" pitchFamily="18" charset="0"/>
                  <a:ea typeface="黑体" panose="02010609060101010101" pitchFamily="2" charset="-122"/>
                  <a:sym typeface="Wingdings" panose="05000000000000000000" pitchFamily="2" charset="2"/>
                </a:rPr>
                <a:t>小亮</a:t>
              </a:r>
            </a:p>
          </p:txBody>
        </p:sp>
        <p:pic>
          <p:nvPicPr>
            <p:cNvPr id="5" name="图片 2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0246" y="1037342"/>
              <a:ext cx="1618669" cy="165274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6" name="组合 5"/>
          <p:cNvGrpSpPr/>
          <p:nvPr/>
        </p:nvGrpSpPr>
        <p:grpSpPr>
          <a:xfrm>
            <a:off x="3256571" y="339502"/>
            <a:ext cx="4802187" cy="1531938"/>
            <a:chOff x="2103571" y="1181271"/>
            <a:chExt cx="4802868" cy="1533002"/>
          </a:xfrm>
        </p:grpSpPr>
        <p:sp>
          <p:nvSpPr>
            <p:cNvPr id="7" name="云形标注 6"/>
            <p:cNvSpPr/>
            <p:nvPr/>
          </p:nvSpPr>
          <p:spPr>
            <a:xfrm>
              <a:off x="2103571" y="1181271"/>
              <a:ext cx="4802868" cy="1533002"/>
            </a:xfrm>
            <a:prstGeom prst="cloudCallout">
              <a:avLst>
                <a:gd name="adj1" fmla="val -69509"/>
                <a:gd name="adj2" fmla="val 79417"/>
              </a:avLst>
            </a:prstGeom>
            <a:gradFill flip="none" rotWithShape="1">
              <a:gsLst>
                <a:gs pos="0">
                  <a:srgbClr val="CC00FF">
                    <a:tint val="66000"/>
                    <a:satMod val="160000"/>
                  </a:srgbClr>
                </a:gs>
                <a:gs pos="50000">
                  <a:srgbClr val="CC00FF">
                    <a:tint val="44500"/>
                    <a:satMod val="160000"/>
                  </a:srgbClr>
                </a:gs>
                <a:gs pos="100000">
                  <a:srgbClr val="CC00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矩形 4"/>
            <p:cNvSpPr/>
            <p:nvPr/>
          </p:nvSpPr>
          <p:spPr>
            <a:xfrm>
              <a:off x="2299522" y="1254276"/>
              <a:ext cx="4410967" cy="12011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latin typeface="Calibri" panose="020F0502020204030204" charset="0"/>
                  <a:ea typeface="宋体" panose="02010600030101010101" pitchFamily="2" charset="-122"/>
                </a:rPr>
                <a:t>        混合后每千克什锦糖的售价是</a:t>
              </a:r>
              <a:r>
                <a:rPr lang="en-US" altLang="zh-CN" sz="2400" b="1" dirty="0">
                  <a:latin typeface="Calibri" panose="020F0502020204030204" charset="0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latin typeface="Calibri" panose="020F0502020204030204" charset="0"/>
                  <a:ea typeface="宋体" panose="02010600030101010101" pitchFamily="2" charset="-122"/>
                </a:rPr>
                <a:t>种糖单价的平均数</a:t>
              </a:r>
              <a:r>
                <a:rPr lang="en-US" altLang="zh-CN" sz="2400" b="1" dirty="0">
                  <a:latin typeface="Calibri" panose="020F0502020204030204" charset="0"/>
                  <a:ea typeface="宋体" panose="02010600030101010101" pitchFamily="2" charset="-122"/>
                </a:rPr>
                <a:t>.</a:t>
              </a:r>
              <a:endParaRPr lang="zh-CN" altLang="en-US" sz="2400" b="1" dirty="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 rot="20657658">
            <a:off x="6094291" y="3363180"/>
            <a:ext cx="22542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6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  <a:sym typeface="+mn-ea"/>
              </a:rPr>
              <a:t>对吗？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69372" y="147405"/>
            <a:ext cx="5298972" cy="1887342"/>
            <a:chOff x="1830715" y="1246375"/>
            <a:chExt cx="5009006" cy="2143511"/>
          </a:xfrm>
        </p:grpSpPr>
        <p:sp>
          <p:nvSpPr>
            <p:cNvPr id="3" name="云形标注 2"/>
            <p:cNvSpPr/>
            <p:nvPr/>
          </p:nvSpPr>
          <p:spPr>
            <a:xfrm>
              <a:off x="1830715" y="1246375"/>
              <a:ext cx="5009006" cy="2143511"/>
            </a:xfrm>
            <a:prstGeom prst="cloudCallout">
              <a:avLst>
                <a:gd name="adj1" fmla="val -59263"/>
                <a:gd name="adj2" fmla="val 20504"/>
              </a:avLst>
            </a:prstGeom>
            <a:gradFill flip="none" rotWithShape="1">
              <a:gsLst>
                <a:gs pos="0">
                  <a:srgbClr val="CC00FF">
                    <a:tint val="66000"/>
                    <a:satMod val="160000"/>
                  </a:srgbClr>
                </a:gs>
                <a:gs pos="50000">
                  <a:srgbClr val="CC00FF">
                    <a:tint val="44500"/>
                    <a:satMod val="160000"/>
                  </a:srgbClr>
                </a:gs>
                <a:gs pos="100000">
                  <a:srgbClr val="CC00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矩形 7"/>
            <p:cNvSpPr/>
            <p:nvPr/>
          </p:nvSpPr>
          <p:spPr>
            <a:xfrm>
              <a:off x="2255525" y="1480733"/>
              <a:ext cx="4283162" cy="16778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Calibri" panose="020F0502020204030204" charset="0"/>
                  <a:ea typeface="宋体" panose="02010600030101010101" pitchFamily="2" charset="-122"/>
                </a:rPr>
                <a:t>        总体中三种糖的质量不相等，计算什锦糖的单价时，应求出混合后</a:t>
              </a:r>
              <a:r>
                <a:rPr lang="en-US" altLang="zh-CN" sz="2000" b="1" dirty="0">
                  <a:latin typeface="Calibri" panose="020F0502020204030204" charset="0"/>
                  <a:ea typeface="宋体" panose="02010600030101010101" pitchFamily="2" charset="-122"/>
                </a:rPr>
                <a:t>3</a:t>
              </a:r>
              <a:r>
                <a:rPr lang="zh-CN" altLang="en-US" sz="2000" b="1" dirty="0">
                  <a:latin typeface="Calibri" panose="020F0502020204030204" charset="0"/>
                  <a:ea typeface="宋体" panose="02010600030101010101" pitchFamily="2" charset="-122"/>
                </a:rPr>
                <a:t>种糖的总价格，再除以总质量数</a:t>
              </a:r>
              <a:r>
                <a:rPr lang="en-US" altLang="zh-CN" sz="2000" b="1" dirty="0">
                  <a:latin typeface="Calibri" panose="020F0502020204030204" charset="0"/>
                  <a:ea typeface="宋体" panose="02010600030101010101" pitchFamily="2" charset="-122"/>
                </a:rPr>
                <a:t>.</a:t>
              </a:r>
              <a:endParaRPr lang="zh-CN" altLang="en-US" sz="2000" b="1" dirty="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1360" y="1151779"/>
            <a:ext cx="1547374" cy="2065961"/>
            <a:chOff x="585157" y="2372272"/>
            <a:chExt cx="1725105" cy="2610867"/>
          </a:xfrm>
        </p:grpSpPr>
        <p:sp>
          <p:nvSpPr>
            <p:cNvPr id="6" name="Text Box 43"/>
            <p:cNvSpPr txBox="1"/>
            <p:nvPr/>
          </p:nvSpPr>
          <p:spPr>
            <a:xfrm>
              <a:off x="862378" y="4166335"/>
              <a:ext cx="898525" cy="8168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Times New Roman Italic" pitchFamily="18" charset="0"/>
                  <a:ea typeface="黑体" panose="02010609060101010101" pitchFamily="2" charset="-122"/>
                  <a:sym typeface="Wingdings" panose="05000000000000000000" pitchFamily="2" charset="2"/>
                </a:rPr>
                <a:t>小莹</a:t>
              </a:r>
            </a:p>
          </p:txBody>
        </p:sp>
        <p:pic>
          <p:nvPicPr>
            <p:cNvPr id="7" name="图片 8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BCD7E0"/>
                </a:clrFrom>
                <a:clrTo>
                  <a:srgbClr val="BCD7E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H="1">
              <a:off x="585157" y="2372272"/>
              <a:ext cx="1725105" cy="226243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" name="矩形 8"/>
          <p:cNvSpPr/>
          <p:nvPr/>
        </p:nvSpPr>
        <p:spPr>
          <a:xfrm>
            <a:off x="5987796" y="3967262"/>
            <a:ext cx="2673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  <a:sym typeface="+mn-ea"/>
              </a:rPr>
              <a:t>小莹的理解对吗？</a:t>
            </a:r>
          </a:p>
        </p:txBody>
      </p:sp>
      <p:graphicFrame>
        <p:nvGraphicFramePr>
          <p:cNvPr id="10" name="对象 9"/>
          <p:cNvGraphicFramePr/>
          <p:nvPr/>
        </p:nvGraphicFramePr>
        <p:xfrm>
          <a:off x="2200275" y="2500313"/>
          <a:ext cx="53863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5" name="Equation" r:id="rId5" imgW="54559200" imgH="9448800" progId="Equation.DSMT4">
                  <p:embed/>
                </p:oleObj>
              </mc:Choice>
              <mc:Fallback>
                <p:oleObj name="Equation" r:id="rId5" imgW="54559200" imgH="9448800" progId="Equation.DSMT4">
                  <p:embed/>
                  <p:pic>
                    <p:nvPicPr>
                      <p:cNvPr id="0" name="Object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2500313"/>
                        <a:ext cx="53863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/>
          <p:nvPr/>
        </p:nvGraphicFramePr>
        <p:xfrm>
          <a:off x="2048608" y="3283228"/>
          <a:ext cx="57483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7" imgW="60960000" imgH="9448800" progId="Equation.DSMT4">
                  <p:embed/>
                </p:oleObj>
              </mc:Choice>
              <mc:Fallback>
                <p:oleObj name="Equation" r:id="rId7" imgW="60960000" imgH="9448800" progId="Equation.DSMT4">
                  <p:embed/>
                  <p:pic>
                    <p:nvPicPr>
                      <p:cNvPr id="0" name="Objec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608" y="3283228"/>
                        <a:ext cx="57483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7"/>
          <p:cNvSpPr txBox="1"/>
          <p:nvPr/>
        </p:nvSpPr>
        <p:spPr>
          <a:xfrm>
            <a:off x="755576" y="2067693"/>
            <a:ext cx="7416824" cy="175432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什锦糖的单价不仅与混合前的奶糖、酥心糖以及话梅糖的单价有关，也与混合后这三种糖的质量在什锦糖质量中所占的比值有关。 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graphicFrame>
        <p:nvGraphicFramePr>
          <p:cNvPr id="3" name="对象 2"/>
          <p:cNvGraphicFramePr/>
          <p:nvPr/>
        </p:nvGraphicFramePr>
        <p:xfrm>
          <a:off x="1763690" y="843559"/>
          <a:ext cx="51165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3" imgW="54254400" imgH="9448800" progId="Equation.DSMT4">
                  <p:embed/>
                </p:oleObj>
              </mc:Choice>
              <mc:Fallback>
                <p:oleObj name="Equation" r:id="rId3" imgW="54254400" imgH="9448800" progId="Equation.DSMT4">
                  <p:embed/>
                  <p:pic>
                    <p:nvPicPr>
                      <p:cNvPr id="0" name="对象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90" y="843559"/>
                        <a:ext cx="51165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827586" y="267495"/>
            <a:ext cx="4354077" cy="646331"/>
          </a:xfrm>
          <a:prstGeom prst="rect">
            <a:avLst/>
          </a:prstGeom>
          <a:noFill/>
          <a:ln w="5715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kumimoji="1" lang="zh-CN" alt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概念二：</a:t>
            </a:r>
            <a:r>
              <a:rPr kumimoji="1" lang="zh-CN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加权平均数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-108520" y="913825"/>
            <a:ext cx="925252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地，在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个数据                      中</a:t>
            </a:r>
            <a:r>
              <a:rPr lang="en-US" altLang="zh-CN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如果各个数据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出现的次数分别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记                                那么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比值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分别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叫做这 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个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数据的＿＿＿＿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 把                                                   叫做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   </a:t>
            </a:r>
            <a:r>
              <a:rPr lang="zh-CN" altLang="en-US" sz="1800" b="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个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数据的＿＿＿＿＿＿＿＿＿；</a:t>
            </a:r>
          </a:p>
          <a:p>
            <a:pPr>
              <a:lnSpc>
                <a:spcPct val="200000"/>
              </a:lnSpc>
            </a:pP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4" name="Object 51"/>
          <p:cNvGraphicFramePr>
            <a:graphicFrameLocks noChangeAspect="1"/>
          </p:cNvGraphicFramePr>
          <p:nvPr/>
        </p:nvGraphicFramePr>
        <p:xfrm>
          <a:off x="1836588" y="1713584"/>
          <a:ext cx="2014538" cy="40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1" name="Equation" r:id="rId4" imgW="1270000" imgH="228600" progId="Equation.DSMT4">
                  <p:embed/>
                </p:oleObj>
              </mc:Choice>
              <mc:Fallback>
                <p:oleObj name="Equation" r:id="rId4" imgW="1270000" imgH="228600" progId="Equation.DSMT4">
                  <p:embed/>
                  <p:pic>
                    <p:nvPicPr>
                      <p:cNvPr id="0" name="图片 260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588" y="1713584"/>
                        <a:ext cx="2014538" cy="409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0"/>
          <p:cNvGraphicFramePr>
            <a:graphicFrameLocks noChangeAspect="1"/>
          </p:cNvGraphicFramePr>
          <p:nvPr/>
        </p:nvGraphicFramePr>
        <p:xfrm>
          <a:off x="4860032" y="1540113"/>
          <a:ext cx="1598340" cy="67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2" name="Equation" r:id="rId6" imgW="926465" imgH="393700" progId="Equation.DSMT4">
                  <p:embed/>
                </p:oleObj>
              </mc:Choice>
              <mc:Fallback>
                <p:oleObj name="Equation" r:id="rId6" imgW="926465" imgH="393700" progId="Equation.DSMT4">
                  <p:embed/>
                  <p:pic>
                    <p:nvPicPr>
                      <p:cNvPr id="0" name="图片 26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540113"/>
                        <a:ext cx="1598340" cy="671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8"/>
          <p:cNvGraphicFramePr>
            <a:graphicFrameLocks noChangeAspect="1"/>
          </p:cNvGraphicFramePr>
          <p:nvPr/>
        </p:nvGraphicFramePr>
        <p:xfrm>
          <a:off x="1667680" y="2042968"/>
          <a:ext cx="3072234" cy="79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3" name="Equation" r:id="rId8" imgW="1778000" imgH="419100" progId="Equation.DSMT4">
                  <p:embed/>
                </p:oleObj>
              </mc:Choice>
              <mc:Fallback>
                <p:oleObj name="Equation" r:id="rId8" imgW="1778000" imgH="419100" progId="Equation.DSMT4">
                  <p:embed/>
                  <p:pic>
                    <p:nvPicPr>
                      <p:cNvPr id="0" name="图片 26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680" y="2042968"/>
                        <a:ext cx="3072234" cy="790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0"/>
          <p:cNvGraphicFramePr>
            <a:graphicFrameLocks noChangeAspect="1"/>
          </p:cNvGraphicFramePr>
          <p:nvPr/>
        </p:nvGraphicFramePr>
        <p:xfrm>
          <a:off x="2753964" y="987575"/>
          <a:ext cx="13684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4" name="Equation" r:id="rId10" imgW="736600" imgH="330200" progId="Equation.DSMT4">
                  <p:embed/>
                </p:oleObj>
              </mc:Choice>
              <mc:Fallback>
                <p:oleObj name="Equation" r:id="rId10" imgW="736600" imgH="330200" progId="Equation.DSMT4">
                  <p:embed/>
                  <p:pic>
                    <p:nvPicPr>
                      <p:cNvPr id="0" name="图片 26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964" y="987575"/>
                        <a:ext cx="13684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1"/>
          <p:cNvGraphicFramePr>
            <a:graphicFrameLocks noChangeAspect="1"/>
          </p:cNvGraphicFramePr>
          <p:nvPr/>
        </p:nvGraphicFramePr>
        <p:xfrm>
          <a:off x="34641" y="1561849"/>
          <a:ext cx="1330325" cy="5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5" name="Equation" r:id="rId12" imgW="800100" imgH="228600" progId="Equation.DSMT4">
                  <p:embed/>
                </p:oleObj>
              </mc:Choice>
              <mc:Fallback>
                <p:oleObj name="Equation" r:id="rId12" imgW="800100" imgH="228600" progId="Equation.DSMT4">
                  <p:embed/>
                  <p:pic>
                    <p:nvPicPr>
                      <p:cNvPr id="0" name="图片 26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1" y="1561849"/>
                        <a:ext cx="1330325" cy="506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179512" y="2176509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0" dirty="0">
                <a:solidFill>
                  <a:srgbClr val="FF0000"/>
                </a:solidFill>
                <a:ea typeface="微软雅黑" panose="020B0503020204020204" pitchFamily="34" charset="-122"/>
              </a:rPr>
              <a:t>权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6948264" y="2194633"/>
            <a:ext cx="1338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0" dirty="0">
                <a:solidFill>
                  <a:srgbClr val="FF0000"/>
                </a:solidFill>
                <a:ea typeface="微软雅黑" panose="020B0503020204020204" pitchFamily="34" charset="-122"/>
              </a:rPr>
              <a:t>加权平均数</a:t>
            </a:r>
          </a:p>
        </p:txBody>
      </p:sp>
      <p:graphicFrame>
        <p:nvGraphicFramePr>
          <p:cNvPr id="31" name="Object 66"/>
          <p:cNvGraphicFramePr>
            <a:graphicFrameLocks noChangeAspect="1"/>
          </p:cNvGraphicFramePr>
          <p:nvPr/>
        </p:nvGraphicFramePr>
        <p:xfrm>
          <a:off x="1181999" y="3046606"/>
          <a:ext cx="5470525" cy="825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6" name="Equation" r:id="rId14" imgW="1955800" imgH="393700" progId="Equation.DSMT4">
                  <p:embed/>
                </p:oleObj>
              </mc:Choice>
              <mc:Fallback>
                <p:oleObj name="Equation" r:id="rId14" imgW="1955800" imgH="393700" progId="Equation.DSMT4">
                  <p:embed/>
                  <p:pic>
                    <p:nvPicPr>
                      <p:cNvPr id="0" name="图片 26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999" y="3046606"/>
                        <a:ext cx="5470525" cy="825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68"/>
          <p:cNvSpPr>
            <a:spLocks noChangeArrowheads="1"/>
          </p:cNvSpPr>
          <p:nvPr/>
        </p:nvSpPr>
        <p:spPr bwMode="auto">
          <a:xfrm>
            <a:off x="2195736" y="4375766"/>
            <a:ext cx="1008063" cy="377429"/>
          </a:xfrm>
          <a:prstGeom prst="wedgeRoundRectCallout">
            <a:avLst>
              <a:gd name="adj1" fmla="val -1023"/>
              <a:gd name="adj2" fmla="val -1758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sz="1800" b="0" baseline="-25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的权</a:t>
            </a:r>
          </a:p>
        </p:txBody>
      </p:sp>
      <p:sp>
        <p:nvSpPr>
          <p:cNvPr id="33" name="AutoShape 70"/>
          <p:cNvSpPr>
            <a:spLocks noChangeArrowheads="1"/>
          </p:cNvSpPr>
          <p:nvPr/>
        </p:nvSpPr>
        <p:spPr bwMode="auto">
          <a:xfrm>
            <a:off x="3707904" y="4374725"/>
            <a:ext cx="1008062" cy="378469"/>
          </a:xfrm>
          <a:prstGeom prst="wedgeRoundRectCallout">
            <a:avLst>
              <a:gd name="adj1" fmla="val -6238"/>
              <a:gd name="adj2" fmla="val -1722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sz="1800" b="0" baseline="-25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的权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>
            <a:off x="5831756" y="4364869"/>
            <a:ext cx="1008063" cy="432047"/>
          </a:xfrm>
          <a:prstGeom prst="wedgeRoundRectCallout">
            <a:avLst>
              <a:gd name="adj1" fmla="val -5981"/>
              <a:gd name="adj2" fmla="val -1591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18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sz="1800" b="0" baseline="-25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的权</a:t>
            </a:r>
          </a:p>
        </p:txBody>
      </p:sp>
      <p:sp>
        <p:nvSpPr>
          <p:cNvPr id="35" name="Rectangle 67"/>
          <p:cNvSpPr>
            <a:spLocks noChangeArrowheads="1"/>
          </p:cNvSpPr>
          <p:nvPr/>
        </p:nvSpPr>
        <p:spPr bwMode="auto">
          <a:xfrm>
            <a:off x="2447356" y="3120205"/>
            <a:ext cx="504825" cy="756047"/>
          </a:xfrm>
          <a:prstGeom prst="rect">
            <a:avLst/>
          </a:prstGeom>
          <a:solidFill>
            <a:schemeClr val="accent1">
              <a:alpha val="32001"/>
            </a:schemeClr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800" b="0" dirty="0">
              <a:ea typeface="微软雅黑" panose="020B0503020204020204" pitchFamily="34" charset="-122"/>
            </a:endParaRPr>
          </a:p>
        </p:txBody>
      </p:sp>
      <p:sp>
        <p:nvSpPr>
          <p:cNvPr id="36" name="Rectangle 67"/>
          <p:cNvSpPr>
            <a:spLocks noChangeArrowheads="1"/>
          </p:cNvSpPr>
          <p:nvPr/>
        </p:nvSpPr>
        <p:spPr bwMode="auto">
          <a:xfrm>
            <a:off x="3851128" y="3120205"/>
            <a:ext cx="504825" cy="756047"/>
          </a:xfrm>
          <a:prstGeom prst="rect">
            <a:avLst/>
          </a:prstGeom>
          <a:solidFill>
            <a:schemeClr val="accent1">
              <a:alpha val="32001"/>
            </a:schemeClr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800" b="0" dirty="0">
              <a:ea typeface="微软雅黑" panose="020B0503020204020204" pitchFamily="34" charset="-122"/>
            </a:endParaRPr>
          </a:p>
        </p:txBody>
      </p:sp>
      <p:sp>
        <p:nvSpPr>
          <p:cNvPr id="37" name="Rectangle 67"/>
          <p:cNvSpPr>
            <a:spLocks noChangeArrowheads="1"/>
          </p:cNvSpPr>
          <p:nvPr/>
        </p:nvSpPr>
        <p:spPr bwMode="auto">
          <a:xfrm>
            <a:off x="6083376" y="3115663"/>
            <a:ext cx="504825" cy="756047"/>
          </a:xfrm>
          <a:prstGeom prst="rect">
            <a:avLst/>
          </a:prstGeom>
          <a:solidFill>
            <a:schemeClr val="accent1">
              <a:alpha val="32001"/>
            </a:schemeClr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800" b="0" dirty="0"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835696" y="1131590"/>
          <a:ext cx="1968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7" name="Equation" r:id="rId16" imgW="127000" imgH="165100" progId="Equation.DSMT4">
                  <p:embed/>
                </p:oleObj>
              </mc:Choice>
              <mc:Fallback>
                <p:oleObj name="Equation" r:id="rId16" imgW="127000" imgH="1651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31590"/>
                        <a:ext cx="1968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634904" y="2316732"/>
          <a:ext cx="1968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8" name="Equation" r:id="rId18" imgW="127000" imgH="165100" progId="Equation.DSMT4">
                  <p:embed/>
                </p:oleObj>
              </mc:Choice>
              <mc:Fallback>
                <p:oleObj name="Equation" r:id="rId18" imgW="127000" imgH="1651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904" y="2316732"/>
                        <a:ext cx="1968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668344" y="1779662"/>
          <a:ext cx="1968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9" name="Equation" r:id="rId19" imgW="127000" imgH="165100" progId="Equation.DSMT4">
                  <p:embed/>
                </p:oleObj>
              </mc:Choice>
              <mc:Fallback>
                <p:oleObj name="Equation" r:id="rId19" imgW="127000" imgH="1651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1779662"/>
                        <a:ext cx="1968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北辰学校课件模板</Template>
  <TotalTime>0</TotalTime>
  <Words>926</Words>
  <Application>Microsoft Office PowerPoint</Application>
  <PresentationFormat>全屏显示(16:9)</PresentationFormat>
  <Paragraphs>115</Paragraphs>
  <Slides>16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楷体</vt:lpstr>
      <vt:lpstr>隶书</vt:lpstr>
      <vt:lpstr>宋体</vt:lpstr>
      <vt:lpstr>微软雅黑</vt:lpstr>
      <vt:lpstr>Arial</vt:lpstr>
      <vt:lpstr>Calibri</vt:lpstr>
      <vt:lpstr>Times New Roman</vt:lpstr>
      <vt:lpstr>Times New Roman Italic</vt:lpstr>
      <vt:lpstr>Wingdings</vt:lpstr>
      <vt:lpstr>WWW.2PPT.COM
</vt:lpstr>
      <vt:lpstr>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2014-11-03T01:48:00Z</dcterms:created>
  <dcterms:modified xsi:type="dcterms:W3CDTF">2023-01-16T22:17:44Z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5F3E730952DF486789EFF67F05EAB187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