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93" r:id="rId3"/>
    <p:sldId id="400" r:id="rId4"/>
    <p:sldId id="346" r:id="rId5"/>
    <p:sldId id="358" r:id="rId6"/>
    <p:sldId id="404" r:id="rId7"/>
    <p:sldId id="401" r:id="rId8"/>
    <p:sldId id="381" r:id="rId9"/>
    <p:sldId id="405" r:id="rId10"/>
    <p:sldId id="399" r:id="rId11"/>
    <p:sldId id="406" r:id="rId12"/>
    <p:sldId id="402" r:id="rId13"/>
    <p:sldId id="408" r:id="rId14"/>
    <p:sldId id="403" r:id="rId15"/>
    <p:sldId id="407" r:id="rId16"/>
    <p:sldId id="409" r:id="rId17"/>
    <p:sldId id="410" r:id="rId18"/>
    <p:sldId id="412" r:id="rId19"/>
    <p:sldId id="411" r:id="rId20"/>
    <p:sldId id="391" r:id="rId21"/>
    <p:sldId id="413" r:id="rId22"/>
    <p:sldId id="378" r:id="rId23"/>
    <p:sldId id="360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ED"/>
    <a:srgbClr val="CFEEFD"/>
    <a:srgbClr val="BAE6F8"/>
    <a:srgbClr val="DC52DF"/>
    <a:srgbClr val="0000FF"/>
    <a:srgbClr val="0066FF"/>
    <a:srgbClr val="E4F5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3" autoAdjust="0"/>
    <p:restoredTop sz="94281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260"/>
    </p:cViewPr>
  </p:sorterViewPr>
  <p:notesViewPr>
    <p:cSldViewPr>
      <p:cViewPr varScale="1">
        <p:scale>
          <a:sx n="85" d="100"/>
          <a:sy n="85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15084B-C8CD-43C6-A7B2-CC8DBC0FFD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7CE33C1-24E5-4F1D-B1C2-D1318915F6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BC84D0-8241-4985-ADEA-D36564904C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418082-A26E-44B0-9740-5A65046DE3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1B41D3-068D-40FC-9DD9-A3D3E6DC0E31}" type="slidenum">
              <a:rPr lang="zh-CN" altLang="en-US">
                <a:latin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7EE2AF8-A24F-419B-ADEF-37283D534D4C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E1EB1A-B9CA-4213-80DB-EA76D017123B}" type="slidenum">
              <a:rPr lang="zh-CN" altLang="en-US">
                <a:latin typeface="Calibri" panose="020F0502020204030204" pitchFamily="34" charset="0"/>
              </a:rPr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71E583-3F21-499D-9248-55E87FA74DE6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C7826B1-EBDA-4ACD-B165-E3913D2BBC80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65F2F-25E8-4374-8F19-057B10EB9440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4657E5-8ECD-433C-9C45-B16258DADBC0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D2905A9-28BE-46FC-976C-00156253DC03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64893B-6D6F-4B7F-B87D-111A360EC2AB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8082-A26E-44B0-9740-5A65046DE3D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4E1EEC-65ED-4244-B70C-AE81A19FC89B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 userDrawn="1"/>
        </p:nvSpPr>
        <p:spPr bwMode="auto">
          <a:xfrm>
            <a:off x="3157538" y="331788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Homework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084763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>
            <a:hlinkClick r:id="" action="ppaction://hlinkshowjump?jump=endshow"/>
          </p:cNvPr>
          <p:cNvSpPr/>
          <p:nvPr userDrawn="1"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/>
          <p:nvPr userDrawn="1"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</a:t>
            </a:r>
            <a:r>
              <a:rPr lang="en-US" altLang="zh-CN" sz="2800" i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Practise</a:t>
            </a:r>
            <a:endParaRPr lang="en-US" altLang="zh-CN" sz="2800" i="1" dirty="0" smtClean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258888" y="144463"/>
            <a:ext cx="11969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Review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SO_目录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16013" y="98425"/>
            <a:ext cx="1439862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Warm-up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5"/>
          <p:cNvSpPr txBox="1">
            <a:spLocks noChangeArrowheads="1"/>
          </p:cNvSpPr>
          <p:nvPr userDrawn="1"/>
        </p:nvSpPr>
        <p:spPr bwMode="auto">
          <a:xfrm>
            <a:off x="1116013" y="98425"/>
            <a:ext cx="12985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Lead-in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Consolidation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4"/>
          <p:cNvSpPr txBox="1"/>
          <p:nvPr userDrawn="1"/>
        </p:nvSpPr>
        <p:spPr bwMode="auto">
          <a:xfrm>
            <a:off x="3302000" y="341313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Summary 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bedroom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bedroom_128k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kitchen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kitchen_128k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bathroom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bathroom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livingroom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livingroom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dining-room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dining-room_128k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&#27468;&#26354;&#21160;&#30011;In_a_nature_park_There_be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Unit1PartCListenandmatch&#35838;&#25991;&#24405;&#38899;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Unit1PartCListenandmatch&#35838;&#25991;&#24405;&#38899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house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house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study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1&#35838;&#26102;&#25945;&#23398;&#35838;&#20214;\study_128k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9"/>
          <p:cNvSpPr>
            <a:spLocks noChangeArrowheads="1"/>
          </p:cNvSpPr>
          <p:nvPr/>
        </p:nvSpPr>
        <p:spPr bwMode="auto">
          <a:xfrm>
            <a:off x="22498" y="2060848"/>
            <a:ext cx="9086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5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Unit1 Our New House</a:t>
            </a:r>
          </a:p>
        </p:txBody>
      </p:sp>
      <p:sp>
        <p:nvSpPr>
          <p:cNvPr id="3076" name="TextBox 16"/>
          <p:cNvSpPr txBox="1">
            <a:spLocks noChangeArrowheads="1"/>
          </p:cNvSpPr>
          <p:nvPr/>
        </p:nvSpPr>
        <p:spPr bwMode="auto">
          <a:xfrm>
            <a:off x="3059832" y="838671"/>
            <a:ext cx="5572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陕旅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984750" y="494103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2825" y="908050"/>
            <a:ext cx="2963863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908050"/>
            <a:ext cx="2914650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2825" y="3429000"/>
            <a:ext cx="305435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11413" y="554355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study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>
          <a:xfrm>
            <a:off x="2195513" y="266700"/>
            <a:ext cx="5111750" cy="59055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33988" y="3481388"/>
            <a:ext cx="2946400" cy="212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QQ截图201402251430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1052513"/>
            <a:ext cx="6581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droo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24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2519363" y="552450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bedroom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9325" y="1031875"/>
            <a:ext cx="3033713" cy="196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8913" y="1041400"/>
            <a:ext cx="3159125" cy="1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9325" y="3552825"/>
            <a:ext cx="2811463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4163" y="3552825"/>
            <a:ext cx="2924175" cy="176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9"/>
          <p:cNvSpPr txBox="1">
            <a:spLocks noChangeArrowheads="1"/>
          </p:cNvSpPr>
          <p:nvPr/>
        </p:nvSpPr>
        <p:spPr>
          <a:xfrm>
            <a:off x="2195513" y="266700"/>
            <a:ext cx="5111750" cy="59055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3090863" y="981075"/>
            <a:ext cx="316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40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503238" y="2413000"/>
            <a:ext cx="8640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6000">
                <a:solidFill>
                  <a:srgbClr val="000000"/>
                </a:solidFill>
                <a:cs typeface="Arial" panose="020B0604020202020204" pitchFamily="34" charset="0"/>
              </a:rPr>
              <a:t>house   study   bedroom</a:t>
            </a:r>
            <a:endParaRPr kumimoji="1" lang="zh-CN" altLang="en-US" sz="6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79912" y="3478421"/>
            <a:ext cx="1154491" cy="13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2200" y="3521638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592" y="3521638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2339975" y="4365625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kitchen</a:t>
            </a:r>
          </a:p>
        </p:txBody>
      </p:sp>
      <p:pic>
        <p:nvPicPr>
          <p:cNvPr id="3891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1600200"/>
            <a:ext cx="32178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1598613"/>
            <a:ext cx="30686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itch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5143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89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QQ截图201402251431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125538"/>
            <a:ext cx="61928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throo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394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QQ截图201402251431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125538"/>
            <a:ext cx="63373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ivingro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QQ截图201402251431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765175"/>
            <a:ext cx="684212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ning-roo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rot="21120000">
            <a:off x="5661025" y="3271838"/>
            <a:ext cx="3032125" cy="1681162"/>
          </a:xfrm>
          <a:prstGeom prst="flowChartPunchedTape">
            <a:avLst/>
          </a:prstGeom>
          <a:solidFill>
            <a:srgbClr val="5BC4ED"/>
          </a:solidFill>
          <a:ln w="9525" cap="flat" cmpd="sng">
            <a:solidFill>
              <a:srgbClr val="FFC000"/>
            </a:solidFill>
            <a:beve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4050" dirty="0"/>
              <a:t>dinning room</a:t>
            </a:r>
            <a:endParaRPr lang="zh-CN" altLang="en-US" sz="405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-480000">
            <a:off x="6075363" y="1452563"/>
            <a:ext cx="2203450" cy="1681162"/>
          </a:xfrm>
          <a:prstGeom prst="flowChartPunchedTape">
            <a:avLst/>
          </a:prstGeom>
          <a:solidFill>
            <a:srgbClr val="5BC4ED"/>
          </a:solidFill>
          <a:ln w="952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/>
              <a:t>kitchen</a:t>
            </a:r>
            <a:endParaRPr lang="zh-CN" altLang="en-US" sz="48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-480000">
            <a:off x="3117850" y="1625600"/>
            <a:ext cx="2341563" cy="1587500"/>
          </a:xfrm>
          <a:prstGeom prst="flowChartPunchedTape">
            <a:avLst/>
          </a:prstGeom>
          <a:solidFill>
            <a:srgbClr val="BAE6F8"/>
          </a:solidFill>
          <a:ln w="952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500"/>
              <a:t>bedroom</a:t>
            </a:r>
            <a:endParaRPr lang="zh-CN" altLang="en-US" sz="450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-480000">
            <a:off x="3124200" y="3557588"/>
            <a:ext cx="2305050" cy="1681162"/>
          </a:xfrm>
          <a:prstGeom prst="flowChartPunchedTape">
            <a:avLst/>
          </a:prstGeom>
          <a:solidFill>
            <a:srgbClr val="CFEEFD"/>
          </a:solidFill>
          <a:ln w="9525">
            <a:solidFill>
              <a:srgbClr val="FFC000"/>
            </a:solidFill>
            <a:bevel/>
          </a:ln>
        </p:spPr>
        <p:txBody>
          <a:bodyPr wrap="none" anchor="ctr"/>
          <a:lstStyle/>
          <a:p>
            <a:pPr algn="ctr"/>
            <a:r>
              <a:rPr lang="en-US" altLang="zh-CN" sz="3300"/>
              <a:t>living room</a:t>
            </a:r>
            <a:endParaRPr lang="zh-CN" altLang="en-US" sz="33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21120000">
            <a:off x="419100" y="3787775"/>
            <a:ext cx="2457450" cy="1681163"/>
          </a:xfrm>
          <a:prstGeom prst="flowChartPunchedTape">
            <a:avLst/>
          </a:prstGeom>
          <a:solidFill>
            <a:srgbClr val="5BC4ED"/>
          </a:solidFill>
          <a:ln w="9525" cap="flat" cmpd="sng">
            <a:solidFill>
              <a:srgbClr val="FFC000"/>
            </a:solidFill>
            <a:beve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4050" dirty="0"/>
              <a:t>bathroom</a:t>
            </a:r>
            <a:endParaRPr lang="zh-CN" altLang="en-US" sz="4050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-480000">
            <a:off x="627063" y="1808163"/>
            <a:ext cx="2058987" cy="1681162"/>
          </a:xfrm>
          <a:prstGeom prst="flowChartPunchedTape">
            <a:avLst/>
          </a:prstGeom>
          <a:solidFill>
            <a:srgbClr val="5BC4ED"/>
          </a:solidFill>
          <a:ln w="9525">
            <a:solidFill>
              <a:srgbClr val="FFC000"/>
            </a:solidFill>
            <a:bevel/>
          </a:ln>
        </p:spPr>
        <p:txBody>
          <a:bodyPr wrap="none" anchor="ctr"/>
          <a:lstStyle/>
          <a:p>
            <a:pPr algn="ctr"/>
            <a:r>
              <a:rPr lang="en-US" altLang="zh-CN" sz="4400"/>
              <a:t>study</a:t>
            </a:r>
            <a:endParaRPr lang="zh-CN" altLang="en-US" sz="440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39975" y="700088"/>
            <a:ext cx="4105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Magic Eyes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" grpId="1" bldLvl="0" animBg="1" autoUpdateAnimBg="0"/>
      <p:bldP spid="4" grpId="0" bldLvl="0" animBg="1" autoUpdateAnimBg="0"/>
      <p:bldP spid="4" grpId="1" bldLvl="0" animBg="1" autoUpdateAnimBg="0"/>
      <p:bldP spid="5" grpId="0" bldLvl="0" animBg="1" autoUpdateAnimBg="0"/>
      <p:bldP spid="5" grpId="1" bldLvl="0" animBg="1" autoUpdateAnimBg="0"/>
      <p:bldP spid="6" grpId="0" bldLvl="0" animBg="1" autoUpdateAnimBg="0"/>
      <p:bldP spid="6" grpId="1" bldLvl="0" animBg="1" autoUpdateAnimBg="0"/>
      <p:bldP spid="7" grpId="0" bldLvl="0" animBg="1" autoUpdateAnimBg="0"/>
      <p:bldP spid="7" grpId="1" bldLvl="0" animBg="1" autoUpdateAnimBg="0"/>
      <p:bldP spid="8" grpId="0" bldLvl="0" animBg="1" autoUpdateAnimBg="0"/>
      <p:bldP spid="8" grpId="1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/>
          <p:cNvSpPr txBox="1"/>
          <p:nvPr/>
        </p:nvSpPr>
        <p:spPr>
          <a:xfrm>
            <a:off x="3492500" y="911225"/>
            <a:ext cx="352742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是小小描述家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59" name="组合 22"/>
          <p:cNvGrpSpPr/>
          <p:nvPr/>
        </p:nvGrpSpPr>
        <p:grpSpPr bwMode="auto">
          <a:xfrm>
            <a:off x="2014538" y="1916113"/>
            <a:ext cx="2989262" cy="1484312"/>
            <a:chOff x="2051878" y="2533301"/>
            <a:chExt cx="5448471" cy="2579243"/>
          </a:xfrm>
        </p:grpSpPr>
        <p:sp>
          <p:nvSpPr>
            <p:cNvPr id="20" name="云形标注 19"/>
            <p:cNvSpPr/>
            <p:nvPr/>
          </p:nvSpPr>
          <p:spPr>
            <a:xfrm>
              <a:off x="2051878" y="2533301"/>
              <a:ext cx="5448471" cy="2579243"/>
            </a:xfrm>
            <a:prstGeom prst="cloudCallout">
              <a:avLst>
                <a:gd name="adj1" fmla="val -42664"/>
                <a:gd name="adj2" fmla="val 72402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6507" name="文本框 21"/>
            <p:cNvSpPr txBox="1">
              <a:spLocks noChangeArrowheads="1"/>
            </p:cNvSpPr>
            <p:nvPr/>
          </p:nvSpPr>
          <p:spPr bwMode="auto">
            <a:xfrm>
              <a:off x="2529306" y="3137422"/>
              <a:ext cx="4166649" cy="81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40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I have…</a:t>
              </a:r>
              <a:endPara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512888" y="949325"/>
            <a:ext cx="1585912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Game1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5061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0" y="3400425"/>
            <a:ext cx="15128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02" y="1558925"/>
            <a:ext cx="3356511" cy="417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1186656"/>
            <a:ext cx="702945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>
          <a:xfrm>
            <a:off x="3132138" y="469900"/>
            <a:ext cx="2879725" cy="59055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Sing a song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21509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7863" y="4932363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889000"/>
            <a:ext cx="76977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3492500" y="908050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42875" y="1992313"/>
            <a:ext cx="2898775" cy="687387"/>
          </a:xfrm>
          <a:prstGeom prst="wedgeRoundRectCallout">
            <a:avLst>
              <a:gd name="adj1" fmla="val 25949"/>
              <a:gd name="adj2" fmla="val 112880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2888" y="949325"/>
            <a:ext cx="1690687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Game2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550" y="2095500"/>
            <a:ext cx="3019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Hello,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There is ...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3090863" y="1992313"/>
            <a:ext cx="2489200" cy="792162"/>
          </a:xfrm>
          <a:prstGeom prst="wedgeRoundRectCallout">
            <a:avLst>
              <a:gd name="adj1" fmla="val -18588"/>
              <a:gd name="adj2" fmla="val 90145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32125" y="2095500"/>
            <a:ext cx="2538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Hi,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There is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68760"/>
            <a:ext cx="810920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直接连接符 2"/>
          <p:cNvCxnSpPr/>
          <p:nvPr/>
        </p:nvCxnSpPr>
        <p:spPr>
          <a:xfrm>
            <a:off x="1763713" y="3429000"/>
            <a:ext cx="3240087" cy="10080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9"/>
          <p:cNvSpPr txBox="1">
            <a:spLocks noChangeArrowheads="1"/>
          </p:cNvSpPr>
          <p:nvPr/>
        </p:nvSpPr>
        <p:spPr>
          <a:xfrm>
            <a:off x="2016125" y="677863"/>
            <a:ext cx="5111750" cy="59055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Listen and match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Unit1PartCListenandmatch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7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887788" y="3213100"/>
            <a:ext cx="3240087" cy="11525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692275" y="3248025"/>
            <a:ext cx="3652838" cy="17081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140200" y="3282950"/>
            <a:ext cx="3194050" cy="12795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850" y="1890713"/>
            <a:ext cx="1053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study  bedroom  kitchen  bathroom </a:t>
            </a:r>
          </a:p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living room          dining room</a:t>
            </a:r>
          </a:p>
        </p:txBody>
      </p:sp>
      <p:sp>
        <p:nvSpPr>
          <p:cNvPr id="14" name="矩形 13"/>
          <p:cNvSpPr/>
          <p:nvPr/>
        </p:nvSpPr>
        <p:spPr>
          <a:xfrm>
            <a:off x="949325" y="1182688"/>
            <a:ext cx="7366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如何用以下单词介绍自己的家：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3063" y="4241800"/>
            <a:ext cx="696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There is ... in my house.</a:t>
            </a:r>
            <a:endParaRPr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5825" y="3400425"/>
            <a:ext cx="76215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怎样向别人介绍家里的房间设施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373063" y="1284288"/>
            <a:ext cx="577850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373063" y="3533775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928688" y="796925"/>
            <a:ext cx="8196262" cy="44005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听课文录音并跟读，按照正确的语音、语调朗读并表演课文对话。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用本节课所学单词向家人介绍自己的住所。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10" name="五角星 9"/>
          <p:cNvSpPr/>
          <p:nvPr/>
        </p:nvSpPr>
        <p:spPr>
          <a:xfrm>
            <a:off x="557213" y="13954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266700" y="351472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596900" y="351472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31750" y="458152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349250" y="458152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700088" y="4581525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52" y="1484784"/>
            <a:ext cx="7669321" cy="500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11413" y="908050"/>
            <a:ext cx="4105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There is/are …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>
          <a:xfrm>
            <a:off x="2700338" y="260350"/>
            <a:ext cx="3816350" cy="59055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count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 bwMode="auto">
          <a:xfrm>
            <a:off x="1115616" y="1148682"/>
            <a:ext cx="5544616" cy="2736304"/>
            <a:chOff x="-734833" y="1857102"/>
            <a:chExt cx="6758648" cy="3562679"/>
          </a:xfrm>
          <a:solidFill>
            <a:srgbClr val="E4F5FC"/>
          </a:solidFill>
        </p:grpSpPr>
        <p:sp>
          <p:nvSpPr>
            <p:cNvPr id="16" name="AutoShape 53"/>
            <p:cNvSpPr>
              <a:spLocks noChangeArrowheads="1"/>
            </p:cNvSpPr>
            <p:nvPr/>
          </p:nvSpPr>
          <p:spPr bwMode="auto">
            <a:xfrm>
              <a:off x="-734833" y="1857102"/>
              <a:ext cx="6758648" cy="3562679"/>
            </a:xfrm>
            <a:prstGeom prst="wedgeEllipseCallout">
              <a:avLst>
                <a:gd name="adj1" fmla="val 48287"/>
                <a:gd name="adj2" fmla="val 43583"/>
              </a:avLst>
            </a:prstGeom>
            <a:grpFill/>
            <a:ln w="57150" cmpd="thickThin">
              <a:solidFill>
                <a:srgbClr val="5BC4ED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kumimoji="0"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-295960" y="2575972"/>
              <a:ext cx="5994369" cy="1937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Hello/Hi,</a:t>
              </a:r>
              <a:r>
                <a:rPr kumimoji="0" lang="en-US" altLang="zh-CN" dirty="0" smtClean="0"/>
                <a:t> </a:t>
              </a:r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boys and girls! Welcome back to school!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5603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852738"/>
            <a:ext cx="2390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1616228"/>
            <a:ext cx="891422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2555875" y="225425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Look, think and match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9363" y="893763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Whose home is it?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71550" y="3068638"/>
            <a:ext cx="1908175" cy="9985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987675" y="3068638"/>
            <a:ext cx="2952750" cy="9366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116013" y="2960688"/>
            <a:ext cx="3240087" cy="14763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279900" y="2714625"/>
            <a:ext cx="3676650" cy="15779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72225" y="2852738"/>
            <a:ext cx="1595438" cy="12144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Q截图20140225143030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755576" y="980728"/>
            <a:ext cx="7626946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ou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788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076325"/>
            <a:ext cx="334803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319213"/>
            <a:ext cx="3086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9363" y="4581525"/>
            <a:ext cx="4105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8000">
                <a:solidFill>
                  <a:srgbClr val="0000FF"/>
                </a:solidFill>
                <a:latin typeface="Comic Sans MS" panose="030F0702030302020204" pitchFamily="66" charset="0"/>
              </a:rPr>
              <a:t>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332" y="1045437"/>
            <a:ext cx="4104456" cy="510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7088" y="609600"/>
            <a:ext cx="748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is in the house?</a:t>
            </a:r>
          </a:p>
        </p:txBody>
      </p:sp>
      <p:sp>
        <p:nvSpPr>
          <p:cNvPr id="3" name="椭圆 2"/>
          <p:cNvSpPr/>
          <p:nvPr/>
        </p:nvSpPr>
        <p:spPr>
          <a:xfrm>
            <a:off x="3276600" y="2476500"/>
            <a:ext cx="790575" cy="431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72050" y="2460625"/>
            <a:ext cx="792163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290888" y="4002088"/>
            <a:ext cx="792162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916488" y="3946525"/>
            <a:ext cx="928687" cy="3635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095625" y="5624513"/>
            <a:ext cx="1081088" cy="379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651375" y="5624513"/>
            <a:ext cx="1181100" cy="379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 rot="10800000">
            <a:off x="2233613" y="2501900"/>
            <a:ext cx="936625" cy="431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49313" y="2368550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study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816725" y="2319338"/>
            <a:ext cx="246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bedroom</a:t>
            </a:r>
          </a:p>
        </p:txBody>
      </p:sp>
      <p:sp>
        <p:nvSpPr>
          <p:cNvPr id="19" name="右箭头 18"/>
          <p:cNvSpPr/>
          <p:nvPr/>
        </p:nvSpPr>
        <p:spPr>
          <a:xfrm>
            <a:off x="5888038" y="2424113"/>
            <a:ext cx="936625" cy="431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0800000">
            <a:off x="2254250" y="3997325"/>
            <a:ext cx="936625" cy="431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8638" y="385762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kitchen</a:t>
            </a:r>
          </a:p>
        </p:txBody>
      </p:sp>
      <p:sp>
        <p:nvSpPr>
          <p:cNvPr id="22" name="右箭头 21"/>
          <p:cNvSpPr/>
          <p:nvPr/>
        </p:nvSpPr>
        <p:spPr>
          <a:xfrm>
            <a:off x="5911850" y="3946525"/>
            <a:ext cx="936625" cy="431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810375" y="3838575"/>
            <a:ext cx="246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bathroom</a:t>
            </a:r>
          </a:p>
        </p:txBody>
      </p:sp>
      <p:sp>
        <p:nvSpPr>
          <p:cNvPr id="24" name="右箭头 23"/>
          <p:cNvSpPr/>
          <p:nvPr/>
        </p:nvSpPr>
        <p:spPr>
          <a:xfrm rot="10800000">
            <a:off x="2182813" y="5619750"/>
            <a:ext cx="935037" cy="431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5491163"/>
            <a:ext cx="223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living room</a:t>
            </a:r>
          </a:p>
        </p:txBody>
      </p:sp>
      <p:sp>
        <p:nvSpPr>
          <p:cNvPr id="26" name="右箭头 25"/>
          <p:cNvSpPr/>
          <p:nvPr/>
        </p:nvSpPr>
        <p:spPr>
          <a:xfrm>
            <a:off x="5881688" y="5580063"/>
            <a:ext cx="935037" cy="431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02438" y="5521325"/>
            <a:ext cx="24685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dining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6" grpId="0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Q截图2014022514304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259632" y="1052736"/>
            <a:ext cx="669674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ud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5140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564ad11024211ecdbf1d81c4f385f933d46387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171</Words>
  <Application>Microsoft Office PowerPoint</Application>
  <PresentationFormat>全屏显示(4:3)</PresentationFormat>
  <Paragraphs>59</Paragraphs>
  <Slides>23</Slides>
  <Notes>11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33294E52D2614755983C19E55178528D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