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C6D9B-E482-4C13-AB70-05AA1E4C39C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1B944-0FB2-454C-8E2D-0BA2087398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D9EB88E4-6083-4EE1-8BD5-1EA51BCCC476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045E56C8-F9B2-4EB4-9C75-25C79D3F1FF2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7AD14F1D-3621-4670-A556-1ACBBB6AAA0A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FD66F699-6891-440D-993A-3FA0D20BDB67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5F8BBD87-A5A8-493A-9142-D7FB45E171D5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131714B7-7A0D-46E6-9819-9843C1CDAD5D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A8AD0E01-3A1D-402A-B708-DA904AE523D9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27AD8023-AC42-43BE-8835-A056C044ACAB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72240C8C-06E5-473E-B0C0-FF6F9B4F5AC5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F5C0E209-29FD-4645-A66B-E03A78A271D9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4C294D7A-B222-473B-A51C-B931AAB74B22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9E43-5221-451D-BF6C-D0BB8927EA4A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9263F-D293-47DC-9E2E-C13F92185DC7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14207-DA4F-4985-9B7C-A89E29383D4B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/>
          </p:nvPr>
        </p:nvSpPr>
        <p:spPr bwMode="auto">
          <a:xfrm>
            <a:off x="1292139" y="2602141"/>
            <a:ext cx="6333104" cy="58018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/>
          </p:nvPr>
        </p:nvSpPr>
        <p:spPr>
          <a:xfrm>
            <a:off x="685903" y="1288435"/>
            <a:ext cx="7545579" cy="99441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2180564" y="2000265"/>
            <a:ext cx="5181600" cy="1257300"/>
          </a:xfrm>
          <a:prstGeom prst="rect">
            <a:avLst/>
          </a:prstGeo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2419476-6D00-4BE8-97F4-AD004D65B6F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BD5D698-3401-4D8E-90D4-246138520B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4E350-8B48-4771-95D9-8FFE717277EA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0CCB-DCF0-4B8D-BE8C-6CC51C121FEE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88672-DECB-489B-B1E3-DBCE1C0B7601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D21B6-1489-497B-B1E2-E4D59AF1C038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95A2-D698-4D3D-94EF-EB1E5F78E78F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EEF82-38F3-436B-BD66-6702DB721AC5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8DE28-6879-412D-853D-A5D331439A8D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5AE88-CA2B-453A-8345-30FFEB81A3C1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96FA8F0-AA03-4295-A76C-ECED1D5A9522}" type="slidenum">
              <a:rPr lang="zh-CN" altLang="en-US"/>
              <a:t>‹#›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内容占位符 1"/>
          <p:cNvSpPr>
            <a:spLocks noGrp="1"/>
          </p:cNvSpPr>
          <p:nvPr>
            <p:ph idx="1"/>
          </p:nvPr>
        </p:nvSpPr>
        <p:spPr>
          <a:xfrm>
            <a:off x="0" y="1851670"/>
            <a:ext cx="9144000" cy="57983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6000" b="1" dirty="0" smtClean="0"/>
              <a:t>You </a:t>
            </a:r>
            <a:r>
              <a:rPr lang="en-US" altLang="zh-CN" sz="6000" b="1" dirty="0"/>
              <a:t>look worried</a:t>
            </a:r>
            <a:endParaRPr lang="zh-CN" altLang="en-US" sz="6000" dirty="0" smtClean="0"/>
          </a:p>
        </p:txBody>
      </p:sp>
      <p:sp>
        <p:nvSpPr>
          <p:cNvPr id="5123" name="标题 2"/>
          <p:cNvSpPr>
            <a:spLocks noGrp="1"/>
          </p:cNvSpPr>
          <p:nvPr>
            <p:ph type="title"/>
          </p:nvPr>
        </p:nvSpPr>
        <p:spPr>
          <a:xfrm>
            <a:off x="683568" y="555526"/>
            <a:ext cx="7545388" cy="994172"/>
          </a:xfrm>
        </p:spPr>
        <p:txBody>
          <a:bodyPr/>
          <a:lstStyle/>
          <a:p>
            <a:r>
              <a:rPr lang="en-US" altLang="zh-CN" sz="3200" dirty="0" smtClean="0"/>
              <a:t>Unit 2 Feelings</a:t>
            </a:r>
            <a:endParaRPr lang="zh-CN" altLang="en-US" sz="3200" dirty="0" smtClean="0"/>
          </a:p>
        </p:txBody>
      </p:sp>
      <p:sp>
        <p:nvSpPr>
          <p:cNvPr id="4" name="矩形 3"/>
          <p:cNvSpPr/>
          <p:nvPr/>
        </p:nvSpPr>
        <p:spPr>
          <a:xfrm>
            <a:off x="0" y="401191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矩形 8198"/>
          <p:cNvSpPr>
            <a:spLocks noChangeArrowheads="1" noChangeShapeType="1" noTextEdit="1"/>
          </p:cNvSpPr>
          <p:nvPr/>
        </p:nvSpPr>
        <p:spPr bwMode="auto">
          <a:xfrm>
            <a:off x="1295401" y="107139"/>
            <a:ext cx="3919542" cy="521511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389"/>
              </a:avLst>
            </a:prstTxWarp>
          </a:bodyPr>
          <a:lstStyle/>
          <a:p>
            <a:pPr algn="ctr">
              <a:defRPr/>
            </a:pPr>
            <a:r>
              <a:rPr lang="en-US" altLang="zh-CN" sz="3600" b="1" kern="10" dirty="0" smtClean="0">
                <a:ln w="9525">
                  <a:solidFill>
                    <a:srgbClr val="CC99FF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+mj-lt"/>
                <a:ea typeface="宋体" panose="02010600030101010101" pitchFamily="2" charset="-122"/>
              </a:rPr>
              <a:t>Let’s </a:t>
            </a:r>
            <a:r>
              <a:rPr lang="en-US" altLang="zh-CN" sz="3600" b="1" kern="10" dirty="0">
                <a:ln w="9525">
                  <a:solidFill>
                    <a:srgbClr val="CC99FF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+mj-lt"/>
                <a:ea typeface="宋体" panose="02010600030101010101" pitchFamily="2" charset="-122"/>
              </a:rPr>
              <a:t>write.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15364" name="流程图: 终止 8199"/>
          <p:cNvSpPr>
            <a:spLocks noChangeArrowheads="1"/>
          </p:cNvSpPr>
          <p:nvPr/>
        </p:nvSpPr>
        <p:spPr bwMode="auto">
          <a:xfrm>
            <a:off x="1219200" y="742950"/>
            <a:ext cx="6781800" cy="514350"/>
          </a:xfrm>
          <a:prstGeom prst="flowChartTerminator">
            <a:avLst/>
          </a:prstGeom>
          <a:noFill/>
          <a:ln w="15875"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3557" name="文本框 8200"/>
          <p:cNvSpPr txBox="1">
            <a:spLocks noChangeArrowheads="1"/>
          </p:cNvSpPr>
          <p:nvPr/>
        </p:nvSpPr>
        <p:spPr bwMode="auto">
          <a:xfrm>
            <a:off x="1752601" y="800101"/>
            <a:ext cx="536877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dirty="0">
                <a:latin typeface="+mj-lt"/>
              </a:rPr>
              <a:t>worry  happy  find  excited  worried</a:t>
            </a:r>
          </a:p>
        </p:txBody>
      </p:sp>
      <p:sp>
        <p:nvSpPr>
          <p:cNvPr id="23558" name="文本框 8201"/>
          <p:cNvSpPr txBox="1">
            <a:spLocks noChangeArrowheads="1"/>
          </p:cNvSpPr>
          <p:nvPr/>
        </p:nvSpPr>
        <p:spPr bwMode="auto">
          <a:xfrm>
            <a:off x="2667001" y="1522810"/>
            <a:ext cx="5083379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dirty="0">
                <a:latin typeface="+mj-lt"/>
              </a:rPr>
              <a:t>I can’t _______my English book.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dirty="0">
                <a:latin typeface="+mj-lt"/>
              </a:rPr>
              <a:t>I’m _______.</a:t>
            </a:r>
          </a:p>
        </p:txBody>
      </p:sp>
      <p:pic>
        <p:nvPicPr>
          <p:cNvPr id="15367" name="图片 8202" descr="3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00200" y="1428750"/>
            <a:ext cx="8953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图片 8203" descr="2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00200" y="2400300"/>
            <a:ext cx="94138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图片 8204" descr="2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00200" y="3314700"/>
            <a:ext cx="990600" cy="559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图片 8205" descr="2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524000" y="4000501"/>
            <a:ext cx="1066800" cy="76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3" name="文本框 8206"/>
          <p:cNvSpPr txBox="1">
            <a:spLocks noChangeArrowheads="1"/>
          </p:cNvSpPr>
          <p:nvPr/>
        </p:nvSpPr>
        <p:spPr bwMode="auto">
          <a:xfrm>
            <a:off x="2667000" y="2457450"/>
            <a:ext cx="4584012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dirty="0">
                <a:latin typeface="+mj-lt"/>
              </a:rPr>
              <a:t>I saw it on the desk yesterday.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dirty="0">
                <a:latin typeface="+mj-lt"/>
              </a:rPr>
              <a:t>Don’t _______.</a:t>
            </a:r>
          </a:p>
        </p:txBody>
      </p:sp>
      <p:sp>
        <p:nvSpPr>
          <p:cNvPr id="23564" name="文本框 8207"/>
          <p:cNvSpPr txBox="1">
            <a:spLocks noChangeArrowheads="1"/>
          </p:cNvSpPr>
          <p:nvPr/>
        </p:nvSpPr>
        <p:spPr bwMode="auto">
          <a:xfrm>
            <a:off x="2667001" y="3257550"/>
            <a:ext cx="4620176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dirty="0">
                <a:latin typeface="+mj-lt"/>
              </a:rPr>
              <a:t>Huanhuan is ____     . She has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dirty="0">
                <a:latin typeface="+mj-lt"/>
              </a:rPr>
              <a:t>the book in her mouth.</a:t>
            </a:r>
          </a:p>
        </p:txBody>
      </p:sp>
      <p:sp>
        <p:nvSpPr>
          <p:cNvPr id="23565" name="文本框 8208"/>
          <p:cNvSpPr txBox="1">
            <a:spLocks noChangeArrowheads="1"/>
          </p:cNvSpPr>
          <p:nvPr/>
        </p:nvSpPr>
        <p:spPr bwMode="auto">
          <a:xfrm>
            <a:off x="2743200" y="4171951"/>
            <a:ext cx="565892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dirty="0">
                <a:latin typeface="+mj-lt"/>
              </a:rPr>
              <a:t>Now I’m _____. Huanhuan is helpful.</a:t>
            </a:r>
          </a:p>
        </p:txBody>
      </p:sp>
      <p:sp>
        <p:nvSpPr>
          <p:cNvPr id="8210" name="文本框 8209"/>
          <p:cNvSpPr txBox="1">
            <a:spLocks noChangeArrowheads="1"/>
          </p:cNvSpPr>
          <p:nvPr/>
        </p:nvSpPr>
        <p:spPr bwMode="auto">
          <a:xfrm>
            <a:off x="4114801" y="1485900"/>
            <a:ext cx="76335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dirty="0">
                <a:solidFill>
                  <a:srgbClr val="FF3300"/>
                </a:solidFill>
                <a:latin typeface="+mn-lt"/>
              </a:rPr>
              <a:t>find</a:t>
            </a:r>
          </a:p>
        </p:txBody>
      </p:sp>
      <p:sp>
        <p:nvSpPr>
          <p:cNvPr id="8211" name="文本框 8210"/>
          <p:cNvSpPr txBox="1">
            <a:spLocks noChangeArrowheads="1"/>
          </p:cNvSpPr>
          <p:nvPr/>
        </p:nvSpPr>
        <p:spPr bwMode="auto">
          <a:xfrm>
            <a:off x="3352800" y="1828801"/>
            <a:ext cx="130195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dirty="0">
                <a:solidFill>
                  <a:srgbClr val="FF3300"/>
                </a:solidFill>
                <a:latin typeface="+mj-lt"/>
              </a:rPr>
              <a:t>worried</a:t>
            </a:r>
          </a:p>
        </p:txBody>
      </p:sp>
      <p:sp>
        <p:nvSpPr>
          <p:cNvPr id="8212" name="文本框 8211"/>
          <p:cNvSpPr txBox="1">
            <a:spLocks noChangeArrowheads="1"/>
          </p:cNvSpPr>
          <p:nvPr/>
        </p:nvSpPr>
        <p:spPr bwMode="auto">
          <a:xfrm>
            <a:off x="3810000" y="2743200"/>
            <a:ext cx="104387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dirty="0">
                <a:solidFill>
                  <a:srgbClr val="FF3300"/>
                </a:solidFill>
                <a:latin typeface="+mj-lt"/>
              </a:rPr>
              <a:t>worry</a:t>
            </a:r>
          </a:p>
        </p:txBody>
      </p:sp>
      <p:sp>
        <p:nvSpPr>
          <p:cNvPr id="8213" name="文本框 8212"/>
          <p:cNvSpPr txBox="1">
            <a:spLocks noChangeArrowheads="1"/>
          </p:cNvSpPr>
          <p:nvPr/>
        </p:nvSpPr>
        <p:spPr bwMode="auto">
          <a:xfrm>
            <a:off x="4495800" y="3200401"/>
            <a:ext cx="12954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dirty="0">
                <a:solidFill>
                  <a:srgbClr val="FF3300"/>
                </a:solidFill>
                <a:latin typeface="+mj-lt"/>
              </a:rPr>
              <a:t>excited             </a:t>
            </a:r>
          </a:p>
        </p:txBody>
      </p:sp>
      <p:sp>
        <p:nvSpPr>
          <p:cNvPr id="8214" name="文本框 8213"/>
          <p:cNvSpPr txBox="1">
            <a:spLocks noChangeArrowheads="1"/>
          </p:cNvSpPr>
          <p:nvPr/>
        </p:nvSpPr>
        <p:spPr bwMode="auto">
          <a:xfrm>
            <a:off x="4191000" y="4114801"/>
            <a:ext cx="106150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dirty="0">
                <a:solidFill>
                  <a:srgbClr val="FF3300"/>
                </a:solidFill>
                <a:latin typeface="+mj-lt"/>
              </a:rPr>
              <a:t>happy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/>
      <p:bldP spid="8211" grpId="0"/>
      <p:bldP spid="8212" grpId="0"/>
      <p:bldP spid="8213" grpId="0"/>
      <p:bldP spid="82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</a:t>
            </a:r>
            <a:endParaRPr lang="zh-CN" altLang="en-US" dirty="0" smtClean="0"/>
          </a:p>
          <a:p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矩形 6146"/>
          <p:cNvSpPr>
            <a:spLocks noChangeArrowheads="1" noChangeShapeType="1" noTextEdit="1"/>
          </p:cNvSpPr>
          <p:nvPr/>
        </p:nvSpPr>
        <p:spPr bwMode="auto">
          <a:xfrm>
            <a:off x="1979712" y="699542"/>
            <a:ext cx="4381500" cy="571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en-US" altLang="zh-CN" sz="3600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000080"/>
                </a:solidFill>
                <a:latin typeface="+mj-lt"/>
                <a:ea typeface="+mj-lt"/>
                <a:cs typeface="+mj-lt"/>
              </a:rPr>
              <a:t>My feeling dairy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000080"/>
              </a:solidFill>
              <a:latin typeface="+mj-lt"/>
              <a:ea typeface="+mj-lt"/>
              <a:cs typeface="+mj-lt"/>
            </a:endParaRPr>
          </a:p>
        </p:txBody>
      </p:sp>
      <p:sp>
        <p:nvSpPr>
          <p:cNvPr id="6148" name="AutoShape 10"/>
          <p:cNvSpPr>
            <a:spLocks noChangeArrowheads="1"/>
          </p:cNvSpPr>
          <p:nvPr/>
        </p:nvSpPr>
        <p:spPr bwMode="auto">
          <a:xfrm>
            <a:off x="5029200" y="2800350"/>
            <a:ext cx="3429000" cy="9144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00"/>
            </a:solidFill>
            <a:round/>
          </a:ln>
        </p:spPr>
        <p:txBody>
          <a:bodyPr anchor="ctr"/>
          <a:lstStyle/>
          <a:p>
            <a:pPr algn="just" eaLnBrk="1" hangingPunct="1">
              <a:buFont typeface="Arial" panose="020B0604020202020204" pitchFamily="34" charset="0"/>
              <a:buNone/>
            </a:pPr>
            <a:endParaRPr lang="en-US" altLang="zh-CN" sz="1200" b="1" dirty="0">
              <a:latin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zh-CN" sz="1200" b="1" dirty="0"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600" b="1" dirty="0">
                <a:latin typeface="Times New Roman" panose="02020603050405020304" pitchFamily="18" charset="0"/>
              </a:rPr>
              <a:t>played basketball, played football, played computer games, played the piano, played the erhu, played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600" b="1" dirty="0">
                <a:latin typeface="Times New Roman" panose="02020603050405020304" pitchFamily="18" charset="0"/>
              </a:rPr>
              <a:t>games, cleaned the </a:t>
            </a:r>
            <a:r>
              <a:rPr lang="en-US" altLang="zh-CN" sz="1600" b="1" dirty="0" smtClean="0">
                <a:latin typeface="Times New Roman" panose="02020603050405020304" pitchFamily="18" charset="0"/>
              </a:rPr>
              <a:t>floor…</a:t>
            </a:r>
            <a:endParaRPr lang="en-US" altLang="zh-CN" sz="1600" b="1" dirty="0">
              <a:latin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zh-CN" sz="1600" b="1" dirty="0">
              <a:latin typeface="Times New Roman" panose="02020603050405020304" pitchFamily="18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zh-CN" dirty="0"/>
          </a:p>
        </p:txBody>
      </p:sp>
      <p:sp>
        <p:nvSpPr>
          <p:cNvPr id="14341" name="文本框 6149"/>
          <p:cNvSpPr txBox="1">
            <a:spLocks noChangeArrowheads="1"/>
          </p:cNvSpPr>
          <p:nvPr/>
        </p:nvSpPr>
        <p:spPr bwMode="auto">
          <a:xfrm>
            <a:off x="609600" y="1485900"/>
            <a:ext cx="54864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It was__________.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zh-CN" sz="3600" b="1" dirty="0"/>
          </a:p>
        </p:txBody>
      </p:sp>
      <p:sp>
        <p:nvSpPr>
          <p:cNvPr id="6151" name="文本框 6150"/>
          <p:cNvSpPr txBox="1">
            <a:spLocks noChangeArrowheads="1"/>
          </p:cNvSpPr>
          <p:nvPr/>
        </p:nvSpPr>
        <p:spPr bwMode="auto">
          <a:xfrm>
            <a:off x="2209800" y="1435894"/>
            <a:ext cx="22098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Saturday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/>
          </a:p>
        </p:txBody>
      </p:sp>
      <p:sp>
        <p:nvSpPr>
          <p:cNvPr id="2" name="AutoShape 10"/>
          <p:cNvSpPr>
            <a:spLocks noChangeArrowheads="1"/>
          </p:cNvSpPr>
          <p:nvPr/>
        </p:nvSpPr>
        <p:spPr bwMode="auto">
          <a:xfrm>
            <a:off x="5029200" y="3886200"/>
            <a:ext cx="3276600" cy="445294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00"/>
            </a:solidFill>
            <a:round/>
          </a:ln>
        </p:spPr>
        <p:txBody>
          <a:bodyPr anchor="ctr"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Excited, sad, angry, happy, worried…</a:t>
            </a:r>
            <a:endParaRPr lang="en-US" altLang="zh-CN" dirty="0"/>
          </a:p>
        </p:txBody>
      </p:sp>
      <p:sp>
        <p:nvSpPr>
          <p:cNvPr id="6152" name="AutoShape 10"/>
          <p:cNvSpPr>
            <a:spLocks noChangeArrowheads="1"/>
          </p:cNvSpPr>
          <p:nvPr/>
        </p:nvSpPr>
        <p:spPr bwMode="auto">
          <a:xfrm>
            <a:off x="5029200" y="2228850"/>
            <a:ext cx="3352800" cy="445294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00"/>
            </a:solidFill>
            <a:round/>
          </a:ln>
        </p:spPr>
        <p:txBody>
          <a:bodyPr anchor="ctr"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cloudy, windy, sunny,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rainy…</a:t>
            </a:r>
            <a:endParaRPr lang="en-US" altLang="zh-CN" dirty="0"/>
          </a:p>
        </p:txBody>
      </p:sp>
      <p:sp>
        <p:nvSpPr>
          <p:cNvPr id="6153" name="AutoShape 10"/>
          <p:cNvSpPr>
            <a:spLocks noChangeArrowheads="1"/>
          </p:cNvSpPr>
          <p:nvPr/>
        </p:nvSpPr>
        <p:spPr bwMode="auto">
          <a:xfrm>
            <a:off x="4876800" y="1428750"/>
            <a:ext cx="3429000" cy="62865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00"/>
            </a:solidFill>
            <a:round/>
          </a:ln>
        </p:spPr>
        <p:txBody>
          <a:bodyPr anchor="ctr"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Sunday, Monday, Tuesday, Wednesday, Thursday, Friday,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Saturday…</a:t>
            </a:r>
            <a:endParaRPr lang="en-US" altLang="zh-CN" dirty="0"/>
          </a:p>
        </p:txBody>
      </p:sp>
      <p:sp>
        <p:nvSpPr>
          <p:cNvPr id="14346" name="文本框 6154"/>
          <p:cNvSpPr txBox="1">
            <a:spLocks noChangeArrowheads="1"/>
          </p:cNvSpPr>
          <p:nvPr/>
        </p:nvSpPr>
        <p:spPr bwMode="auto">
          <a:xfrm>
            <a:off x="609600" y="2171700"/>
            <a:ext cx="42672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It was__________.</a:t>
            </a:r>
          </a:p>
        </p:txBody>
      </p:sp>
      <p:sp>
        <p:nvSpPr>
          <p:cNvPr id="6156" name="文本框 6155"/>
          <p:cNvSpPr txBox="1">
            <a:spLocks noChangeArrowheads="1"/>
          </p:cNvSpPr>
          <p:nvPr/>
        </p:nvSpPr>
        <p:spPr bwMode="auto">
          <a:xfrm>
            <a:off x="2286001" y="2171700"/>
            <a:ext cx="177006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cloudy</a:t>
            </a:r>
          </a:p>
        </p:txBody>
      </p:sp>
      <p:sp>
        <p:nvSpPr>
          <p:cNvPr id="14348" name="文本框 6156"/>
          <p:cNvSpPr txBox="1">
            <a:spLocks noChangeArrowheads="1"/>
          </p:cNvSpPr>
          <p:nvPr/>
        </p:nvSpPr>
        <p:spPr bwMode="auto">
          <a:xfrm>
            <a:off x="685800" y="2857500"/>
            <a:ext cx="48006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I_______________.</a:t>
            </a:r>
          </a:p>
        </p:txBody>
      </p:sp>
      <p:sp>
        <p:nvSpPr>
          <p:cNvPr id="6158" name="文本框 6157"/>
          <p:cNvSpPr txBox="1">
            <a:spLocks noChangeArrowheads="1"/>
          </p:cNvSpPr>
          <p:nvPr/>
        </p:nvSpPr>
        <p:spPr bwMode="auto">
          <a:xfrm>
            <a:off x="990600" y="2857500"/>
            <a:ext cx="45720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played basketball</a:t>
            </a:r>
          </a:p>
        </p:txBody>
      </p:sp>
      <p:sp>
        <p:nvSpPr>
          <p:cNvPr id="14350" name="文本框 6158"/>
          <p:cNvSpPr txBox="1">
            <a:spLocks noChangeArrowheads="1"/>
          </p:cNvSpPr>
          <p:nvPr/>
        </p:nvSpPr>
        <p:spPr bwMode="auto">
          <a:xfrm>
            <a:off x="609600" y="3543300"/>
            <a:ext cx="447833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I was__________.</a:t>
            </a:r>
          </a:p>
        </p:txBody>
      </p:sp>
      <p:sp>
        <p:nvSpPr>
          <p:cNvPr id="6160" name="文本框 6159"/>
          <p:cNvSpPr txBox="1">
            <a:spLocks noChangeArrowheads="1"/>
          </p:cNvSpPr>
          <p:nvPr/>
        </p:nvSpPr>
        <p:spPr bwMode="auto">
          <a:xfrm>
            <a:off x="2133601" y="3486150"/>
            <a:ext cx="185737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excited</a:t>
            </a:r>
          </a:p>
        </p:txBody>
      </p:sp>
      <p:pic>
        <p:nvPicPr>
          <p:cNvPr id="3" name="图片 6160" descr="4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4000500"/>
            <a:ext cx="13716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3" name="文本框 6161"/>
          <p:cNvSpPr txBox="1">
            <a:spLocks noChangeArrowheads="1"/>
          </p:cNvSpPr>
          <p:nvPr/>
        </p:nvSpPr>
        <p:spPr bwMode="auto">
          <a:xfrm>
            <a:off x="0" y="1"/>
            <a:ext cx="4724435" cy="52322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Talk about your feeling dairy.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6" grpId="0"/>
      <p:bldP spid="6158" grpId="0"/>
      <p:bldP spid="61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7169"/>
          <p:cNvSpPr txBox="1">
            <a:spLocks noChangeArrowheads="1"/>
          </p:cNvSpPr>
          <p:nvPr/>
        </p:nvSpPr>
        <p:spPr bwMode="auto">
          <a:xfrm>
            <a:off x="625629" y="800099"/>
            <a:ext cx="6695616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 smtClean="0">
                <a:latin typeface="+mj-lt"/>
              </a:rPr>
              <a:t>    Yesterday </a:t>
            </a:r>
            <a:r>
              <a:rPr lang="en-US" altLang="zh-CN" sz="3200" b="1" dirty="0">
                <a:latin typeface="+mj-lt"/>
              </a:rPr>
              <a:t>Wanghong was ___.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 smtClean="0">
                <a:latin typeface="+mj-lt"/>
              </a:rPr>
              <a:t>Her mum </a:t>
            </a:r>
            <a:r>
              <a:rPr lang="en-US" altLang="zh-CN" sz="3200" b="1" dirty="0">
                <a:latin typeface="+mj-lt"/>
              </a:rPr>
              <a:t>was _______. She was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____ that Wanghong was back.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Wanghong was</a:t>
            </a:r>
            <a:r>
              <a:rPr lang="en-US" altLang="zh-CN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altLang="zh-CN" sz="3200" b="1" dirty="0">
                <a:latin typeface="+mj-lt"/>
              </a:rPr>
              <a:t>in the _____ with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Liming, Danny,and Jenny. Danny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danced in the____ . They______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games. Wanghong was ______.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But Danny was very ____ </a:t>
            </a:r>
            <a:r>
              <a:rPr lang="en-US" altLang="zh-CN" sz="3200" b="1" dirty="0" smtClean="0">
                <a:latin typeface="+mj-lt"/>
              </a:rPr>
              <a:t>.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 smtClean="0">
                <a:latin typeface="+mj-lt"/>
              </a:rPr>
              <a:t>He  ____ his cap.  </a:t>
            </a:r>
            <a:endParaRPr lang="zh-CN" altLang="en-US" sz="3200" b="1" dirty="0">
              <a:latin typeface="+mj-lt"/>
            </a:endParaRPr>
          </a:p>
        </p:txBody>
      </p:sp>
      <p:sp>
        <p:nvSpPr>
          <p:cNvPr id="15363" name="矩形 7170"/>
          <p:cNvSpPr>
            <a:spLocks noChangeArrowheads="1" noChangeShapeType="1" noTextEdit="1"/>
          </p:cNvSpPr>
          <p:nvPr/>
        </p:nvSpPr>
        <p:spPr bwMode="auto">
          <a:xfrm>
            <a:off x="214282" y="214296"/>
            <a:ext cx="4891118" cy="46434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>
              <a:defRPr/>
            </a:pPr>
            <a:r>
              <a:rPr lang="en-US" altLang="zh-CN" sz="3600" kern="10" dirty="0" smtClean="0">
                <a:ln w="9525">
                  <a:round/>
                </a:ln>
                <a:solidFill>
                  <a:srgbClr val="FF0000"/>
                </a:solidFill>
                <a:latin typeface="+mj-lt"/>
                <a:ea typeface="宋体" panose="02010600030101010101" pitchFamily="2" charset="-122"/>
              </a:rPr>
              <a:t>Let’s </a:t>
            </a:r>
            <a:r>
              <a:rPr lang="en-US" altLang="zh-CN" sz="3600" kern="10" dirty="0">
                <a:ln w="9525">
                  <a:round/>
                </a:ln>
                <a:solidFill>
                  <a:srgbClr val="FF0000"/>
                </a:solidFill>
                <a:latin typeface="+mj-lt"/>
                <a:ea typeface="宋体" panose="02010600030101010101" pitchFamily="2" charset="-122"/>
              </a:rPr>
              <a:t>fill and read.</a:t>
            </a:r>
            <a:endParaRPr lang="zh-CN" altLang="en-US" sz="3600" kern="10" dirty="0">
              <a:ln w="9525">
                <a:round/>
              </a:ln>
              <a:solidFill>
                <a:srgbClr val="FF0000"/>
              </a:solidFill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7172" name="文本框 7171"/>
          <p:cNvSpPr txBox="1">
            <a:spLocks noChangeArrowheads="1"/>
          </p:cNvSpPr>
          <p:nvPr/>
        </p:nvSpPr>
        <p:spPr bwMode="auto">
          <a:xfrm>
            <a:off x="6572265" y="803660"/>
            <a:ext cx="889987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j-lt"/>
              </a:rPr>
              <a:t>late</a:t>
            </a:r>
          </a:p>
        </p:txBody>
      </p:sp>
      <p:sp>
        <p:nvSpPr>
          <p:cNvPr id="7173" name="文本框 7172"/>
          <p:cNvSpPr txBox="1">
            <a:spLocks noChangeArrowheads="1"/>
          </p:cNvSpPr>
          <p:nvPr/>
        </p:nvSpPr>
        <p:spPr bwMode="auto">
          <a:xfrm>
            <a:off x="5334000" y="2114551"/>
            <a:ext cx="1050288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j-lt"/>
              </a:rPr>
              <a:t>park</a:t>
            </a:r>
          </a:p>
        </p:txBody>
      </p:sp>
      <p:sp>
        <p:nvSpPr>
          <p:cNvPr id="7174" name="文本框 7173"/>
          <p:cNvSpPr txBox="1">
            <a:spLocks noChangeArrowheads="1"/>
          </p:cNvSpPr>
          <p:nvPr/>
        </p:nvSpPr>
        <p:spPr bwMode="auto">
          <a:xfrm>
            <a:off x="3505200" y="3086100"/>
            <a:ext cx="936475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j-lt"/>
              </a:rPr>
              <a:t>rain</a:t>
            </a:r>
          </a:p>
        </p:txBody>
      </p:sp>
      <p:sp>
        <p:nvSpPr>
          <p:cNvPr id="7175" name="文本框 7174"/>
          <p:cNvSpPr txBox="1">
            <a:spLocks noChangeArrowheads="1"/>
          </p:cNvSpPr>
          <p:nvPr/>
        </p:nvSpPr>
        <p:spPr bwMode="auto">
          <a:xfrm>
            <a:off x="5943600" y="3028950"/>
            <a:ext cx="1481496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j-lt"/>
              </a:rPr>
              <a:t>played</a:t>
            </a:r>
          </a:p>
        </p:txBody>
      </p:sp>
      <p:sp>
        <p:nvSpPr>
          <p:cNvPr id="7176" name="文本框 7175"/>
          <p:cNvSpPr txBox="1">
            <a:spLocks noChangeArrowheads="1"/>
          </p:cNvSpPr>
          <p:nvPr/>
        </p:nvSpPr>
        <p:spPr bwMode="auto">
          <a:xfrm>
            <a:off x="5638801" y="3486150"/>
            <a:ext cx="139012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j-lt"/>
              </a:rPr>
              <a:t>happy</a:t>
            </a:r>
          </a:p>
        </p:txBody>
      </p:sp>
      <p:sp>
        <p:nvSpPr>
          <p:cNvPr id="7177" name="文本框 7176"/>
          <p:cNvSpPr txBox="1">
            <a:spLocks noChangeArrowheads="1"/>
          </p:cNvSpPr>
          <p:nvPr/>
        </p:nvSpPr>
        <p:spPr bwMode="auto">
          <a:xfrm>
            <a:off x="1447801" y="4400550"/>
            <a:ext cx="912429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j-lt"/>
              </a:rPr>
              <a:t>lost</a:t>
            </a:r>
          </a:p>
        </p:txBody>
      </p:sp>
      <p:sp>
        <p:nvSpPr>
          <p:cNvPr id="7178" name="文本框 7177"/>
          <p:cNvSpPr txBox="1">
            <a:spLocks noChangeArrowheads="1"/>
          </p:cNvSpPr>
          <p:nvPr/>
        </p:nvSpPr>
        <p:spPr bwMode="auto">
          <a:xfrm>
            <a:off x="5105400" y="4000500"/>
            <a:ext cx="889987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j-lt"/>
              </a:rPr>
              <a:t>sad</a:t>
            </a:r>
          </a:p>
        </p:txBody>
      </p:sp>
      <p:sp>
        <p:nvSpPr>
          <p:cNvPr id="7179" name="文本框 7178"/>
          <p:cNvSpPr txBox="1">
            <a:spLocks noChangeArrowheads="1"/>
          </p:cNvSpPr>
          <p:nvPr/>
        </p:nvSpPr>
        <p:spPr bwMode="auto">
          <a:xfrm>
            <a:off x="3500431" y="1232288"/>
            <a:ext cx="1665841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j-lt"/>
              </a:rPr>
              <a:t>worried</a:t>
            </a:r>
          </a:p>
        </p:txBody>
      </p:sp>
      <p:sp>
        <p:nvSpPr>
          <p:cNvPr id="7180" name="文本框 7179"/>
          <p:cNvSpPr txBox="1">
            <a:spLocks noChangeArrowheads="1"/>
          </p:cNvSpPr>
          <p:nvPr/>
        </p:nvSpPr>
        <p:spPr bwMode="auto">
          <a:xfrm>
            <a:off x="457200" y="1714500"/>
            <a:ext cx="1026243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j-lt"/>
              </a:rPr>
              <a:t>glad</a:t>
            </a:r>
            <a:endParaRPr lang="en-US" altLang="zh-CN" sz="1400" dirty="0">
              <a:latin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ldLvl="0"/>
      <p:bldP spid="7173" grpId="0" bldLvl="0"/>
      <p:bldP spid="7174" grpId="0" bldLvl="0"/>
      <p:bldP spid="7175" grpId="0" bldLvl="0"/>
      <p:bldP spid="7176" grpId="0" bldLvl="0"/>
      <p:bldP spid="7177" grpId="0" bldLvl="0"/>
      <p:bldP spid="7178" grpId="0" bldLvl="0"/>
      <p:bldP spid="7179" grpId="0" bldLvl="0"/>
      <p:bldP spid="7180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5124" descr="1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342900"/>
            <a:ext cx="198913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图片 5125" descr="08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1472" y="228600"/>
            <a:ext cx="240506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文本框 5127"/>
          <p:cNvSpPr txBox="1">
            <a:spLocks noChangeArrowheads="1"/>
          </p:cNvSpPr>
          <p:nvPr/>
        </p:nvSpPr>
        <p:spPr bwMode="auto">
          <a:xfrm>
            <a:off x="2133601" y="3657600"/>
            <a:ext cx="3220753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4000" b="1" dirty="0">
                <a:latin typeface="+mj-lt"/>
              </a:rPr>
              <a:t>He/ She </a:t>
            </a:r>
            <a:r>
              <a:rPr lang="en-US" altLang="zh-CN" sz="4000" b="1" dirty="0" smtClean="0">
                <a:solidFill>
                  <a:srgbClr val="FF0000"/>
                </a:solidFill>
                <a:latin typeface="+mj-lt"/>
              </a:rPr>
              <a:t>was</a:t>
            </a:r>
            <a:r>
              <a:rPr lang="en-US" altLang="zh-CN" sz="4000" b="1" dirty="0" smtClean="0">
                <a:latin typeface="+mj-lt"/>
              </a:rPr>
              <a:t>...</a:t>
            </a:r>
            <a:endParaRPr lang="en-US" altLang="zh-CN" dirty="0">
              <a:latin typeface="+mj-lt"/>
            </a:endParaRPr>
          </a:p>
        </p:txBody>
      </p:sp>
      <p:sp>
        <p:nvSpPr>
          <p:cNvPr id="5129" name="文本框 5128"/>
          <p:cNvSpPr txBox="1">
            <a:spLocks noChangeArrowheads="1"/>
          </p:cNvSpPr>
          <p:nvPr/>
        </p:nvSpPr>
        <p:spPr bwMode="auto">
          <a:xfrm>
            <a:off x="2133600" y="3086100"/>
            <a:ext cx="4277133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4000" b="1" dirty="0">
                <a:latin typeface="+mj-lt"/>
              </a:rPr>
              <a:t>No, he/ she </a:t>
            </a:r>
            <a:r>
              <a:rPr lang="en-US" altLang="zh-CN" sz="4000" b="1" dirty="0" smtClean="0">
                <a:solidFill>
                  <a:srgbClr val="FF0000"/>
                </a:solidFill>
                <a:latin typeface="+mj-lt"/>
              </a:rPr>
              <a:t>wasn’t</a:t>
            </a:r>
            <a:r>
              <a:rPr lang="en-US" altLang="zh-CN" sz="4000" b="1" dirty="0">
                <a:latin typeface="+mj-lt"/>
              </a:rPr>
              <a:t>.</a:t>
            </a:r>
          </a:p>
        </p:txBody>
      </p:sp>
      <p:sp>
        <p:nvSpPr>
          <p:cNvPr id="5130" name="文本框 5129"/>
          <p:cNvSpPr txBox="1">
            <a:spLocks noChangeArrowheads="1"/>
          </p:cNvSpPr>
          <p:nvPr/>
        </p:nvSpPr>
        <p:spPr bwMode="auto">
          <a:xfrm>
            <a:off x="2133601" y="2400300"/>
            <a:ext cx="3521092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4000" b="1" dirty="0">
                <a:solidFill>
                  <a:srgbClr val="FF0000"/>
                </a:solidFill>
                <a:latin typeface="+mj-lt"/>
              </a:rPr>
              <a:t>Was</a:t>
            </a:r>
            <a:r>
              <a:rPr lang="en-US" altLang="zh-CN" sz="4000" b="1" dirty="0">
                <a:latin typeface="+mj-lt"/>
              </a:rPr>
              <a:t> he/ </a:t>
            </a:r>
            <a:r>
              <a:rPr lang="en-US" altLang="zh-CN" sz="4000" b="1" dirty="0" smtClean="0">
                <a:latin typeface="+mj-lt"/>
              </a:rPr>
              <a:t>she... </a:t>
            </a:r>
            <a:r>
              <a:rPr lang="en-US" altLang="zh-CN" sz="4000" b="1" dirty="0">
                <a:latin typeface="+mj-lt"/>
              </a:rPr>
              <a:t>?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bldLvl="0"/>
      <p:bldP spid="5129" grpId="0" bldLvl="0"/>
      <p:bldP spid="5130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文本框 9218"/>
          <p:cNvSpPr txBox="1">
            <a:spLocks noChangeArrowheads="1"/>
          </p:cNvSpPr>
          <p:nvPr/>
        </p:nvSpPr>
        <p:spPr bwMode="auto">
          <a:xfrm>
            <a:off x="3276600" y="1371600"/>
            <a:ext cx="5066708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4000" b="1" dirty="0">
                <a:latin typeface="+mj-lt"/>
              </a:rPr>
              <a:t>Is Wang Hong </a:t>
            </a:r>
            <a:r>
              <a:rPr lang="en-US" altLang="zh-CN" sz="4000" b="1" dirty="0">
                <a:solidFill>
                  <a:srgbClr val="FF0000"/>
                </a:solidFill>
                <a:latin typeface="+mj-lt"/>
              </a:rPr>
              <a:t>happy</a:t>
            </a:r>
            <a:r>
              <a:rPr lang="en-US" altLang="zh-CN" sz="4000" b="1" dirty="0">
                <a:latin typeface="+mj-lt"/>
              </a:rPr>
              <a:t>?</a:t>
            </a:r>
          </a:p>
        </p:txBody>
      </p:sp>
      <p:sp>
        <p:nvSpPr>
          <p:cNvPr id="9220" name="文本框 9219"/>
          <p:cNvSpPr txBox="1">
            <a:spLocks noChangeArrowheads="1"/>
          </p:cNvSpPr>
          <p:nvPr/>
        </p:nvSpPr>
        <p:spPr bwMode="auto">
          <a:xfrm>
            <a:off x="3429000" y="2000251"/>
            <a:ext cx="3448380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4000" b="1" dirty="0">
                <a:latin typeface="+mj-lt"/>
              </a:rPr>
              <a:t>No, she isn’t.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4000" b="1" dirty="0">
                <a:latin typeface="+mj-lt"/>
              </a:rPr>
              <a:t>She is </a:t>
            </a:r>
            <a:r>
              <a:rPr lang="en-US" altLang="zh-CN" sz="4000" b="1" dirty="0">
                <a:solidFill>
                  <a:srgbClr val="FF0000"/>
                </a:solidFill>
                <a:latin typeface="+mj-lt"/>
              </a:rPr>
              <a:t>worried</a:t>
            </a:r>
            <a:r>
              <a:rPr lang="en-US" altLang="zh-CN" sz="4000" b="1" dirty="0">
                <a:latin typeface="+mj-lt"/>
              </a:rPr>
              <a:t>.</a:t>
            </a:r>
          </a:p>
        </p:txBody>
      </p:sp>
      <p:sp>
        <p:nvSpPr>
          <p:cNvPr id="9221" name="文本框 9220"/>
          <p:cNvSpPr txBox="1">
            <a:spLocks noChangeArrowheads="1"/>
          </p:cNvSpPr>
          <p:nvPr/>
        </p:nvSpPr>
        <p:spPr bwMode="auto">
          <a:xfrm>
            <a:off x="3962400" y="3257550"/>
            <a:ext cx="2343911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6000" b="1" dirty="0">
                <a:latin typeface="+mj-lt"/>
              </a:rPr>
              <a:t>Why? </a:t>
            </a:r>
          </a:p>
        </p:txBody>
      </p:sp>
      <p:pic>
        <p:nvPicPr>
          <p:cNvPr id="9222" name="图片 9223" descr="1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800100"/>
            <a:ext cx="2916238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ldLvl="0"/>
      <p:bldP spid="9220" grpId="0" bldLvl="0"/>
      <p:bldP spid="9221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图片 11267" descr="23"/>
          <p:cNvPicPr>
            <a:picLocks noChangeAspect="1" noChangeArrowheads="1"/>
          </p:cNvPicPr>
          <p:nvPr/>
        </p:nvPicPr>
        <p:blipFill>
          <a:blip r:embed="rId3" cstate="email"/>
          <a:srcRect b="-671"/>
          <a:stretch>
            <a:fillRect/>
          </a:stretch>
        </p:blipFill>
        <p:spPr bwMode="auto">
          <a:xfrm>
            <a:off x="2590800" y="171451"/>
            <a:ext cx="3657600" cy="240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文本框 11269"/>
          <p:cNvSpPr txBox="1">
            <a:spLocks noChangeArrowheads="1"/>
          </p:cNvSpPr>
          <p:nvPr/>
        </p:nvSpPr>
        <p:spPr bwMode="auto">
          <a:xfrm>
            <a:off x="1981201" y="2686051"/>
            <a:ext cx="4563044" cy="206210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It’s time for school</a:t>
            </a:r>
            <a:r>
              <a:rPr lang="en-US" altLang="zh-CN" sz="3200" b="1" dirty="0" smtClean="0">
                <a:latin typeface="+mj-lt"/>
              </a:rPr>
              <a:t>, but </a:t>
            </a:r>
            <a:endParaRPr lang="en-US" altLang="zh-CN" sz="3200" b="1" dirty="0">
              <a:latin typeface="+mj-lt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Wang Hong is worried.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Why</a:t>
            </a:r>
            <a:r>
              <a:rPr lang="en-US" altLang="zh-CN" sz="3200" b="1" dirty="0" smtClean="0">
                <a:latin typeface="+mj-lt"/>
              </a:rPr>
              <a:t>? She </a:t>
            </a:r>
            <a:r>
              <a:rPr lang="en-US" altLang="zh-CN" sz="3200" b="1" dirty="0">
                <a:latin typeface="+mj-lt"/>
              </a:rPr>
              <a:t>can’t </a:t>
            </a:r>
            <a:r>
              <a:rPr lang="en-US" altLang="zh-CN" sz="3200" b="1" dirty="0">
                <a:solidFill>
                  <a:srgbClr val="FF3300"/>
                </a:solidFill>
                <a:latin typeface="+mj-lt"/>
              </a:rPr>
              <a:t>find</a:t>
            </a:r>
            <a:r>
              <a:rPr lang="en-US" altLang="zh-CN" sz="3200" b="1" dirty="0">
                <a:latin typeface="+mj-lt"/>
              </a:rPr>
              <a:t> her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English book.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图片 12289" descr="QQ截图2014091814353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4575" y="1990726"/>
            <a:ext cx="6192838" cy="3061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椭圆形标注 12290"/>
          <p:cNvSpPr>
            <a:spLocks noChangeArrowheads="1"/>
          </p:cNvSpPr>
          <p:nvPr/>
        </p:nvSpPr>
        <p:spPr bwMode="auto">
          <a:xfrm flipV="1">
            <a:off x="828676" y="465535"/>
            <a:ext cx="6911975" cy="1348978"/>
          </a:xfrm>
          <a:prstGeom prst="wedgeEllipseCallout">
            <a:avLst>
              <a:gd name="adj1" fmla="val -17519"/>
              <a:gd name="adj2" fmla="val -107750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</a:ln>
        </p:spPr>
        <p:txBody>
          <a:bodyPr rot="10800000" wrap="none" anchor="ctr"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" name="文本框 12291"/>
          <p:cNvSpPr txBox="1">
            <a:spLocks noChangeArrowheads="1"/>
          </p:cNvSpPr>
          <p:nvPr/>
        </p:nvSpPr>
        <p:spPr bwMode="auto">
          <a:xfrm>
            <a:off x="1476375" y="627460"/>
            <a:ext cx="2839432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Don’t </a:t>
            </a:r>
            <a:r>
              <a:rPr lang="en-US" altLang="zh-CN" sz="3600" b="1" dirty="0">
                <a:solidFill>
                  <a:srgbClr val="FF0000"/>
                </a:solidFill>
                <a:latin typeface="+mj-lt"/>
              </a:rPr>
              <a:t>worry</a:t>
            </a:r>
            <a:r>
              <a:rPr lang="en-US" altLang="zh-CN" sz="3600" b="1" dirty="0">
                <a:latin typeface="+mj-lt"/>
              </a:rPr>
              <a:t>. </a:t>
            </a:r>
          </a:p>
        </p:txBody>
      </p:sp>
      <p:sp>
        <p:nvSpPr>
          <p:cNvPr id="12293" name="文本框 12292"/>
          <p:cNvSpPr txBox="1">
            <a:spLocks noChangeArrowheads="1"/>
          </p:cNvSpPr>
          <p:nvPr/>
        </p:nvSpPr>
        <p:spPr bwMode="auto">
          <a:xfrm>
            <a:off x="4038614" y="685850"/>
            <a:ext cx="317285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We can </a:t>
            </a:r>
            <a:r>
              <a:rPr lang="en-US" altLang="zh-CN" sz="3600" b="1" dirty="0">
                <a:solidFill>
                  <a:srgbClr val="FF0000"/>
                </a:solidFill>
                <a:latin typeface="+mj-lt"/>
              </a:rPr>
              <a:t>find</a:t>
            </a:r>
            <a:r>
              <a:rPr lang="en-US" altLang="zh-CN" sz="3600" b="1" dirty="0">
                <a:latin typeface="+mj-lt"/>
              </a:rPr>
              <a:t> it. </a:t>
            </a:r>
          </a:p>
        </p:txBody>
      </p:sp>
      <p:sp>
        <p:nvSpPr>
          <p:cNvPr id="12294" name="文本框 12293"/>
          <p:cNvSpPr txBox="1">
            <a:spLocks noChangeArrowheads="1"/>
          </p:cNvSpPr>
          <p:nvPr/>
        </p:nvSpPr>
        <p:spPr bwMode="auto">
          <a:xfrm>
            <a:off x="1254126" y="1153716"/>
            <a:ext cx="552087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I </a:t>
            </a:r>
            <a:r>
              <a:rPr lang="en-US" altLang="zh-CN" sz="3200" b="1" dirty="0">
                <a:solidFill>
                  <a:srgbClr val="FF0000"/>
                </a:solidFill>
                <a:latin typeface="+mj-lt"/>
              </a:rPr>
              <a:t>saw</a:t>
            </a:r>
            <a:r>
              <a:rPr lang="en-US" altLang="zh-CN" sz="3200" b="1" dirty="0">
                <a:latin typeface="+mj-lt"/>
              </a:rPr>
              <a:t> it on the desk </a:t>
            </a:r>
            <a:r>
              <a:rPr lang="en-US" altLang="zh-CN" sz="3200" b="1" dirty="0">
                <a:solidFill>
                  <a:srgbClr val="FF0000"/>
                </a:solidFill>
                <a:latin typeface="+mj-lt"/>
              </a:rPr>
              <a:t>yesterday</a:t>
            </a:r>
            <a:r>
              <a:rPr lang="en-US" altLang="zh-CN" sz="3200" b="1" dirty="0">
                <a:latin typeface="+mj-lt"/>
              </a:rPr>
              <a:t>.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/>
      <p:bldP spid="12293" grpId="0" bldLvl="0"/>
      <p:bldP spid="12294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图片 13313" descr="QQ截图2014091814384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47814" y="2519957"/>
            <a:ext cx="5329238" cy="202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文本框 13314"/>
          <p:cNvSpPr txBox="1">
            <a:spLocks noChangeArrowheads="1"/>
          </p:cNvSpPr>
          <p:nvPr/>
        </p:nvSpPr>
        <p:spPr bwMode="auto">
          <a:xfrm>
            <a:off x="1557338" y="251222"/>
            <a:ext cx="451918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 smtClean="0">
                <a:latin typeface="+mj-lt"/>
              </a:rPr>
              <a:t>Huanhuan ______ </a:t>
            </a:r>
            <a:r>
              <a:rPr lang="en-US" altLang="zh-CN" sz="3600" b="1" dirty="0">
                <a:latin typeface="+mj-lt"/>
              </a:rPr>
              <a:t>in. </a:t>
            </a:r>
          </a:p>
        </p:txBody>
      </p:sp>
      <p:sp>
        <p:nvSpPr>
          <p:cNvPr id="13316" name="文本框 13315"/>
          <p:cNvSpPr txBox="1">
            <a:spLocks noChangeArrowheads="1"/>
          </p:cNvSpPr>
          <p:nvPr/>
        </p:nvSpPr>
        <p:spPr bwMode="auto">
          <a:xfrm>
            <a:off x="1549401" y="844154"/>
            <a:ext cx="305724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She is ______. </a:t>
            </a:r>
          </a:p>
        </p:txBody>
      </p:sp>
      <p:sp>
        <p:nvSpPr>
          <p:cNvPr id="13317" name="文本框 13316"/>
          <p:cNvSpPr txBox="1">
            <a:spLocks noChangeArrowheads="1"/>
          </p:cNvSpPr>
          <p:nvPr/>
        </p:nvSpPr>
        <p:spPr bwMode="auto">
          <a:xfrm>
            <a:off x="1547814" y="1545432"/>
            <a:ext cx="6588342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>
                <a:latin typeface="+mj-lt"/>
              </a:rPr>
              <a:t>She ____ a book ___ her mouth. </a:t>
            </a:r>
            <a:endParaRPr lang="en-US" altLang="zh-CN" sz="3600" b="1" dirty="0">
              <a:latin typeface="+mj-lt"/>
            </a:endParaRPr>
          </a:p>
        </p:txBody>
      </p:sp>
      <p:sp>
        <p:nvSpPr>
          <p:cNvPr id="13318" name="文本框 13317"/>
          <p:cNvSpPr txBox="1">
            <a:spLocks noChangeArrowheads="1"/>
          </p:cNvSpPr>
          <p:nvPr/>
        </p:nvSpPr>
        <p:spPr bwMode="auto">
          <a:xfrm>
            <a:off x="3810000" y="228600"/>
            <a:ext cx="150554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+mj-lt"/>
              </a:rPr>
              <a:t>comes</a:t>
            </a:r>
            <a:r>
              <a:rPr lang="en-US" altLang="zh-CN" sz="36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319" name="文本框 13318"/>
          <p:cNvSpPr txBox="1">
            <a:spLocks noChangeArrowheads="1"/>
          </p:cNvSpPr>
          <p:nvPr/>
        </p:nvSpPr>
        <p:spPr bwMode="auto">
          <a:xfrm>
            <a:off x="3048429" y="800100"/>
            <a:ext cx="168507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+mj-lt"/>
              </a:rPr>
              <a:t>excited </a:t>
            </a:r>
          </a:p>
        </p:txBody>
      </p:sp>
      <p:sp>
        <p:nvSpPr>
          <p:cNvPr id="13320" name="文本框 13319"/>
          <p:cNvSpPr txBox="1">
            <a:spLocks noChangeArrowheads="1"/>
          </p:cNvSpPr>
          <p:nvPr/>
        </p:nvSpPr>
        <p:spPr bwMode="auto">
          <a:xfrm>
            <a:off x="2438400" y="1543050"/>
            <a:ext cx="96693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+mj-lt"/>
              </a:rPr>
              <a:t>has </a:t>
            </a:r>
          </a:p>
        </p:txBody>
      </p:sp>
      <p:sp>
        <p:nvSpPr>
          <p:cNvPr id="13321" name="文本框 13320"/>
          <p:cNvSpPr txBox="1">
            <a:spLocks noChangeArrowheads="1"/>
          </p:cNvSpPr>
          <p:nvPr/>
        </p:nvSpPr>
        <p:spPr bwMode="auto">
          <a:xfrm>
            <a:off x="5515031" y="1469661"/>
            <a:ext cx="68480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+mj-lt"/>
              </a:rPr>
              <a:t>in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/>
      <p:bldP spid="13316" grpId="0" bldLvl="0"/>
      <p:bldP spid="13317" grpId="0" bldLvl="0"/>
      <p:bldP spid="13318" grpId="0" bldLvl="0"/>
      <p:bldP spid="13319" grpId="0" bldLvl="0"/>
      <p:bldP spid="13320" grpId="0" bldLvl="0"/>
      <p:bldP spid="13321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图片 14337" descr="QQ截图2014091817215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9251" y="1879998"/>
            <a:ext cx="5834063" cy="311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椭圆形标注 14338"/>
          <p:cNvSpPr>
            <a:spLocks noChangeArrowheads="1"/>
          </p:cNvSpPr>
          <p:nvPr/>
        </p:nvSpPr>
        <p:spPr bwMode="auto">
          <a:xfrm flipV="1">
            <a:off x="1838326" y="413147"/>
            <a:ext cx="6264275" cy="1188244"/>
          </a:xfrm>
          <a:prstGeom prst="wedgeEllipseCallout">
            <a:avLst>
              <a:gd name="adj1" fmla="val -7681"/>
              <a:gd name="adj2" fmla="val -106449"/>
            </a:avLst>
          </a:prstGeom>
          <a:solidFill>
            <a:schemeClr val="bg1"/>
          </a:solidFill>
          <a:ln w="9525">
            <a:solidFill>
              <a:srgbClr val="0000FF"/>
            </a:solidFill>
            <a:miter lim="800000"/>
          </a:ln>
        </p:spPr>
        <p:txBody>
          <a:bodyPr rot="10800000" wrap="none" anchor="ctr"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" name="文本框 14339"/>
          <p:cNvSpPr txBox="1">
            <a:spLocks noChangeArrowheads="1"/>
          </p:cNvSpPr>
          <p:nvPr/>
        </p:nvSpPr>
        <p:spPr bwMode="auto">
          <a:xfrm>
            <a:off x="2540000" y="554831"/>
            <a:ext cx="4814138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Thank you, Huanhuan!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You’re _______!</a:t>
            </a:r>
            <a:endParaRPr lang="zh-CN" altLang="en-US" sz="3600" b="1" dirty="0">
              <a:latin typeface="+mj-lt"/>
            </a:endParaRPr>
          </a:p>
        </p:txBody>
      </p:sp>
      <p:sp>
        <p:nvSpPr>
          <p:cNvPr id="14341" name="文本框 14340"/>
          <p:cNvSpPr txBox="1">
            <a:spLocks noChangeArrowheads="1"/>
          </p:cNvSpPr>
          <p:nvPr/>
        </p:nvSpPr>
        <p:spPr bwMode="auto">
          <a:xfrm>
            <a:off x="4038601" y="914400"/>
            <a:ext cx="1725152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4000" b="1" dirty="0">
                <a:solidFill>
                  <a:srgbClr val="FF0000"/>
                </a:solidFill>
                <a:latin typeface="+mj-lt"/>
              </a:rPr>
              <a:t>helpful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/>
      <p:bldP spid="14341" grpId="0" bldLvl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2 Feelings Lesson 3_课件1</Template>
  <TotalTime>0</TotalTime>
  <Words>316</Words>
  <Application>Microsoft Office PowerPoint</Application>
  <PresentationFormat>全屏显示(16:9)</PresentationFormat>
  <Paragraphs>89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微软雅黑</vt:lpstr>
      <vt:lpstr>Arial</vt:lpstr>
      <vt:lpstr>Calibri</vt:lpstr>
      <vt:lpstr>Times New Roman</vt:lpstr>
      <vt:lpstr>WWW.2PPT.COM
</vt:lpstr>
      <vt:lpstr>Unit 2 Feelings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2020-06-19T12:37:00Z</dcterms:created>
  <dcterms:modified xsi:type="dcterms:W3CDTF">2023-01-16T22:17:59Z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B79E0BE9BD034E8EBEAB7EE9E20D1B96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