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77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1C1C1C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3253E7A-EDBC-4099-B793-5CC31014851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5215-A29D-451A-88F8-9637BEA32DE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8B2DC-63CB-457E-9EA0-06AF526EAAE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560F7-AD3E-4624-A083-E06A5E620E3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61925"/>
            <a:ext cx="2071688" cy="60579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1925"/>
            <a:ext cx="6067425" cy="60579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5D58C-856A-42D5-97B8-2164D72724F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0D4047-B3D8-4EE4-83B8-A370BC3CCC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55BB4-4E04-46B6-AD85-81FF9594F23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EE3AF-104E-4770-A740-8D2879CCDED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027113"/>
            <a:ext cx="4068763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1027113"/>
            <a:ext cx="4070350" cy="5192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C6253-B098-4186-9FE7-84D6770285E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CE9CA-2278-4BD7-BB7E-9C7C21D930B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49DD3-9302-4E3B-A1E9-90133749DAE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E86F5-D5A9-4066-A495-686419C6779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51B4-EF05-4380-B06B-C044C104CE7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246313" y="1676400"/>
            <a:ext cx="6897687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fld id="{EABAD742-9AAC-427C-B527-4A10C9CE3F0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027113"/>
            <a:ext cx="8291513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938349" y="1180665"/>
            <a:ext cx="746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 dirty="0">
                <a:cs typeface="Times New Roman" panose="02020603050405020304" pitchFamily="18" charset="0"/>
              </a:rPr>
              <a:t>Unit </a:t>
            </a:r>
            <a:r>
              <a:rPr lang="en-US" altLang="zh-CN" sz="4400" b="1" dirty="0" smtClean="0">
                <a:cs typeface="Times New Roman" panose="02020603050405020304" pitchFamily="18" charset="0"/>
              </a:rPr>
              <a:t>7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4400" b="1" dirty="0" smtClean="0">
                <a:cs typeface="Times New Roman" panose="02020603050405020304" pitchFamily="18" charset="0"/>
              </a:rPr>
              <a:t>What's </a:t>
            </a:r>
            <a:r>
              <a:rPr lang="en-US" altLang="zh-CN" sz="4400" b="1" dirty="0">
                <a:cs typeface="Times New Roman" panose="02020603050405020304" pitchFamily="18" charset="0"/>
              </a:rPr>
              <a:t>the highest mountain in the world?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896378" y="3914487"/>
            <a:ext cx="33534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en-US" sz="3200" b="1" dirty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A </a:t>
            </a:r>
            <a:r>
              <a:rPr lang="en-US" altLang="en-US" sz="3200" b="1" dirty="0" smtClean="0">
                <a:solidFill>
                  <a:srgbClr val="FF0000"/>
                </a:solidFill>
                <a:ea typeface="华文行楷" panose="02010800040101010101" pitchFamily="2" charset="-122"/>
                <a:cs typeface="Times New Roman" panose="02020603050405020304" pitchFamily="18" charset="0"/>
              </a:rPr>
              <a:t>第1课时</a:t>
            </a:r>
            <a:endParaRPr lang="en-US" altLang="zh-CN" sz="3200" b="1" dirty="0">
              <a:solidFill>
                <a:srgbClr val="FF0000"/>
              </a:solidFill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77" y="5791200"/>
            <a:ext cx="914182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29" name="Picture 1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31" name="Rectangle 187"/>
          <p:cNvSpPr>
            <a:spLocks noChangeArrowheads="1"/>
          </p:cNvSpPr>
          <p:nvPr/>
        </p:nvSpPr>
        <p:spPr bwMode="auto">
          <a:xfrm>
            <a:off x="581025" y="1524000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Courier New" panose="02070309020205020404" pitchFamily="49" charset="0"/>
              </a:rPr>
              <a:t>China has the biggest population in the world.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在世界上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中国拥有最大的人口数量。</a:t>
            </a:r>
            <a:endParaRPr lang="zh-CN" altLang="en-US" dirty="0">
              <a:solidFill>
                <a:srgbClr val="000000"/>
              </a:solidFill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population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名词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人口；人口数量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。表示某地区的人口时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要在其前加定冠词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注意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】①population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作主语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谓语动词用单数形式。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其前有分数或百分数时</a:t>
            </a:r>
            <a:r>
              <a:rPr lang="zh-CN" altLang="en-US" dirty="0">
                <a:solidFill>
                  <a:srgbClr val="000000"/>
                </a:solidFill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谓语动词用复数形式。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询问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人口多少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有两种方式：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What's the population of...?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How large is the population of...?</a:t>
            </a:r>
            <a:endParaRPr lang="en-US" altLang="zh-CN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④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表示人口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多少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要用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large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或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small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来修饰。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7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609600" y="1981200"/>
            <a:ext cx="83343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Feel free to ask me anything on today's Great Wall tour.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在今天的长城游中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大家尽管问我任何问题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不要拘束。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feel free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是英语口语中的一个常用表达。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feel free to do </a:t>
            </a: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sth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无需拘束做某事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Feel free to look around.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请随便到处看看。</a:t>
            </a:r>
            <a:endParaRPr lang="zh-CN" altLang="en-US" dirty="0">
              <a:solidFill>
                <a:srgbClr val="000000"/>
              </a:solidFill>
              <a:latin typeface="宋体" panose="02010600030101010101" pitchFamily="2" charset="-122"/>
              <a:ea typeface="Batang" pitchFamily="18" charset="-127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</a:rPr>
              <a:t>protect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动词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保护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It's our duty to protect our homeland.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保护我们的家园是我们的责任。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】protect...from...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保护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(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使其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)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免受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809625" y="1905000"/>
            <a:ext cx="833437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wide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  <a:cs typeface="Times New Roman" panose="02020603050405020304" pitchFamily="18" charset="0"/>
              </a:rPr>
              <a:t>形容词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意为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宽的；宽阔的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【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拓展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在英语中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表示长、宽、高、深等的结构是：主语＋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be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＋数字＋量词＋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long/wide/high/deep...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 err="1">
                <a:solidFill>
                  <a:srgbClr val="000000"/>
                </a:solidFill>
                <a:ea typeface="楷体_GB2312" charset="-122"/>
              </a:rPr>
              <a:t>eg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：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The street is 10 meters wide.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这条街有</a:t>
            </a:r>
            <a:r>
              <a:rPr lang="en-US" altLang="zh-CN" dirty="0">
                <a:solidFill>
                  <a:srgbClr val="000000"/>
                </a:solidFill>
                <a:ea typeface="楷体_GB2312" charset="-122"/>
              </a:rPr>
              <a:t>10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米宽。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►</a:t>
            </a:r>
            <a:r>
              <a:rPr lang="en-US" altLang="zh-CN" b="1" dirty="0">
                <a:solidFill>
                  <a:srgbClr val="000000"/>
                </a:solidFill>
                <a:ea typeface="楷体_GB2312" charset="-122"/>
              </a:rPr>
              <a:t>as/so far as I know</a:t>
            </a:r>
            <a:r>
              <a:rPr lang="zh-CN" altLang="en-US" dirty="0">
                <a:solidFill>
                  <a:srgbClr val="000000"/>
                </a:solidFill>
                <a:ea typeface="楷体_GB2312" charset="-122"/>
              </a:rPr>
              <a:t>据我所知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  <a:ea typeface="Batang" pitchFamily="18" charset="-127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609600" y="16764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一、根据句意及汉语提示写单词。</a:t>
            </a:r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There is a map of China on the 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墙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Look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！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There are many old people dancing at the 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广场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China is one of the most 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古老的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countries in the world.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Many __________(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游客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like to go to the mountains because the air is fresh there.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hole is not __________(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宽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) enough for you to get through.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4648200" y="2209800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wall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6400800" y="2667000"/>
            <a:ext cx="88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square</a:t>
            </a: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3962400" y="312420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ancient</a:t>
            </a:r>
          </a:p>
        </p:txBody>
      </p:sp>
      <p:sp>
        <p:nvSpPr>
          <p:cNvPr id="166923" name="Rectangle 11"/>
          <p:cNvSpPr>
            <a:spLocks noChangeArrowheads="1"/>
          </p:cNvSpPr>
          <p:nvPr/>
        </p:nvSpPr>
        <p:spPr bwMode="auto">
          <a:xfrm>
            <a:off x="2209800" y="3581400"/>
            <a:ext cx="957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tourists</a:t>
            </a:r>
          </a:p>
        </p:txBody>
      </p:sp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3276600" y="44958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wide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  <p:bldP spid="166921" grpId="0"/>
      <p:bldP spid="166922" grpId="0"/>
      <p:bldP spid="166923" grpId="0"/>
      <p:bldP spid="1669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4" name="Rectangle 8"/>
          <p:cNvSpPr>
            <a:spLocks noChangeArrowheads="1"/>
          </p:cNvSpPr>
          <p:nvPr/>
        </p:nvSpPr>
        <p:spPr bwMode="auto">
          <a:xfrm>
            <a:off x="609600" y="1676400"/>
            <a:ext cx="83343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二、根据句意及首字母提示写单词。</a:t>
            </a:r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The Sahara is the biggest _________in the world.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7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The river is not ______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we can walk through it.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8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It's very important for everyone to ________the environment.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9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 err="1">
                <a:solidFill>
                  <a:srgbClr val="000000"/>
                </a:solidFill>
                <a:cs typeface="Times New Roman" panose="02020603050405020304" pitchFamily="18" charset="0"/>
              </a:rPr>
              <a:t>Qomolangma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is 8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844.43 __________high.</a:t>
            </a:r>
            <a:endParaRPr lang="en-US" altLang="zh-CN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10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The___________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of China is much larger than that in Australia.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11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As we all know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China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Japan and Korea are _______countries.</a:t>
            </a:r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3048000" y="2667000"/>
            <a:ext cx="661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deep</a:t>
            </a:r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4953000" y="3124200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protect</a:t>
            </a: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4267200" y="3581400"/>
            <a:ext cx="873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meters</a:t>
            </a: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1981200" y="4038600"/>
            <a:ext cx="1374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population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6324600" y="4419600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Asian</a:t>
            </a:r>
          </a:p>
        </p:txBody>
      </p:sp>
      <p:sp>
        <p:nvSpPr>
          <p:cNvPr id="167950" name="Rectangle 14"/>
          <p:cNvSpPr>
            <a:spLocks noChangeArrowheads="1"/>
          </p:cNvSpPr>
          <p:nvPr/>
        </p:nvSpPr>
        <p:spPr bwMode="auto">
          <a:xfrm>
            <a:off x="4191000" y="22098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desert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5" grpId="0"/>
      <p:bldP spid="167946" grpId="0"/>
      <p:bldP spid="167947" grpId="0"/>
      <p:bldP spid="167948" grpId="0"/>
      <p:bldP spid="167949" grpId="0"/>
      <p:bldP spid="1679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609600" y="1203325"/>
            <a:ext cx="833437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 )12.Cathy wore a pair of sunglasses to protect her eyes ________ the strong sunlight.(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易错题</a:t>
            </a: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with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　　　　　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B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of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　　　　　　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about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　　　　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D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from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( </a:t>
            </a:r>
            <a:r>
              <a:rPr lang="en-US" altLang="zh-CN" b="1" i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 )13.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How ________ is the Caspian Sea?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—It's 1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025</a:t>
            </a:r>
            <a:r>
              <a:rPr lang="en-US" altLang="zh-CN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 meters.It's the deepest salt lake in the world.</a:t>
            </a:r>
          </a:p>
          <a:p>
            <a:pPr algn="just">
              <a:lnSpc>
                <a:spcPct val="150000"/>
              </a:lnSpc>
            </a:pPr>
            <a:r>
              <a:rPr lang="en-US" altLang="zh-CN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long  B</a:t>
            </a:r>
            <a:r>
              <a:rPr lang="zh-CN" altLang="en-US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heavy  C</a:t>
            </a:r>
            <a:r>
              <a:rPr lang="zh-CN" altLang="en-US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deep  D</a:t>
            </a:r>
            <a:r>
              <a:rPr lang="zh-CN" altLang="en-US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high</a:t>
            </a:r>
            <a:endParaRPr lang="en-US" altLang="zh-CN">
              <a:solidFill>
                <a:srgbClr val="000000"/>
              </a:solidFill>
              <a:ea typeface="MingLiU_HKSCS" pitchFamily="18" charset="-12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(</a:t>
            </a:r>
            <a:r>
              <a:rPr lang="en-US" altLang="zh-CN" b="1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	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 )14.</a:t>
            </a:r>
            <a:r>
              <a:rPr lang="en-US" altLang="zh-CN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  <a:cs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What do you think of Koala bears?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—I think they are as ________ as pandas.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A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lovely  B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more lovely  C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most lovely  D</a:t>
            </a:r>
            <a:r>
              <a:rPr lang="zh-CN" altLang="en-US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ea typeface="MingLiU_HKSCS" pitchFamily="18" charset="-120"/>
                <a:cs typeface="Times New Roman" panose="02020603050405020304" pitchFamily="18" charset="0"/>
              </a:rPr>
              <a:t>lovelier</a:t>
            </a: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1155700" y="18129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1219200" y="3124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12192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/>
      <p:bldP spid="168971" grpId="0"/>
      <p:bldP spid="1689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609600" y="1447800"/>
            <a:ext cx="833437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( </a:t>
            </a:r>
            <a:r>
              <a:rPr lang="en-US" altLang="zh-CN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)15.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________ the population of China?</a:t>
            </a:r>
          </a:p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—About 1.3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billion.Everyone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 knows China has the 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________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 population in the world.</a:t>
            </a: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易错题</a:t>
            </a:r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Courier New" panose="02070309020205020404" pitchFamily="49" charset="0"/>
              </a:rPr>
              <a:t>)</a:t>
            </a:r>
            <a:endParaRPr lang="en-US" altLang="zh-CN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What are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most  B</a:t>
            </a:r>
            <a:r>
              <a:rPr lang="zh-CN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What is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largest</a:t>
            </a:r>
          </a:p>
          <a:p>
            <a:pPr algn="just">
              <a:lnSpc>
                <a:spcPct val="150000"/>
              </a:lnSpc>
            </a:pP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How many are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most  D</a:t>
            </a:r>
            <a:r>
              <a:rPr lang="zh-CN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How many are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；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largest</a:t>
            </a:r>
            <a:endParaRPr lang="en-US" altLang="zh-CN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zh-CN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 )16.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He remembered our names from ten years ago.</a:t>
            </a:r>
          </a:p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—________.</a:t>
            </a:r>
          </a:p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Oh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that's right  B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Wow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that's amazing</a:t>
            </a:r>
          </a:p>
          <a:p>
            <a:pPr algn="just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Well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it's OK  D</a:t>
            </a:r>
            <a:r>
              <a:rPr lang="zh-CN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Hmm</a:t>
            </a:r>
            <a:r>
              <a:rPr lang="zh-CN" altLang="en-US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dirty="0">
                <a:solidFill>
                  <a:srgbClr val="000000"/>
                </a:solidFill>
                <a:cs typeface="Times New Roman" panose="02020603050405020304" pitchFamily="18" charset="0"/>
              </a:rPr>
              <a:t>it's strange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1219200" y="1600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1219200" y="3810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  <p:bldP spid="1699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24" name="Rectangle 32"/>
          <p:cNvSpPr>
            <a:spLocks noChangeArrowheads="1"/>
          </p:cNvSpPr>
          <p:nvPr/>
        </p:nvSpPr>
        <p:spPr bwMode="auto">
          <a:xfrm>
            <a:off x="609600" y="1812925"/>
            <a:ext cx="833437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四、按要求完成下列句子。</a:t>
            </a:r>
            <a:endParaRPr lang="zh-CN" altLang="en-US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17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This mountain is the highest one.(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改为同义句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This mountain is _________than ___________mountain.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18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据我所知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吉姆是他家最小的孩子。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翻译句子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zh-CN" b="1" i="1" u="sng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______________________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Jim is the youngest child in his family.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19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请随便问我一些问题。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翻译句子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zh-CN" b="1" i="1" u="sng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______________to ask me any questions.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20</a:t>
            </a:r>
            <a:r>
              <a:rPr lang="zh-CN" altLang="en-US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我跑得和他一样快。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zh-CN" altLang="en-US">
                <a:solidFill>
                  <a:srgbClr val="000000"/>
                </a:solidFill>
                <a:cs typeface="Times New Roman" panose="02020603050405020304" pitchFamily="18" charset="0"/>
              </a:rPr>
              <a:t>翻译句子</a:t>
            </a: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solidFill>
                  <a:srgbClr val="000000"/>
                </a:solidFill>
                <a:cs typeface="Times New Roman" panose="02020603050405020304" pitchFamily="18" charset="0"/>
              </a:rPr>
              <a:t>I run _______________he does.</a:t>
            </a:r>
          </a:p>
        </p:txBody>
      </p:sp>
      <p:sp>
        <p:nvSpPr>
          <p:cNvPr id="161827" name="Rectangle 35"/>
          <p:cNvSpPr>
            <a:spLocks noChangeArrowheads="1"/>
          </p:cNvSpPr>
          <p:nvPr/>
        </p:nvSpPr>
        <p:spPr bwMode="auto">
          <a:xfrm>
            <a:off x="2819400" y="2819400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higher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828" name="Rectangle 36"/>
          <p:cNvSpPr>
            <a:spLocks noChangeArrowheads="1"/>
          </p:cNvSpPr>
          <p:nvPr/>
        </p:nvSpPr>
        <p:spPr bwMode="auto">
          <a:xfrm>
            <a:off x="4419600" y="2819400"/>
            <a:ext cx="1241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any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 b="1" i="1">
                <a:solidFill>
                  <a:srgbClr val="FF0000"/>
                </a:solidFill>
              </a:rPr>
              <a:t>other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1829" name="Rectangle 37"/>
          <p:cNvSpPr>
            <a:spLocks noChangeArrowheads="1"/>
          </p:cNvSpPr>
          <p:nvPr/>
        </p:nvSpPr>
        <p:spPr bwMode="auto">
          <a:xfrm>
            <a:off x="1219200" y="36576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As far as I know</a:t>
            </a:r>
          </a:p>
        </p:txBody>
      </p:sp>
      <p:sp>
        <p:nvSpPr>
          <p:cNvPr id="161830" name="Rectangle 38"/>
          <p:cNvSpPr>
            <a:spLocks noChangeArrowheads="1"/>
          </p:cNvSpPr>
          <p:nvPr/>
        </p:nvSpPr>
        <p:spPr bwMode="auto">
          <a:xfrm>
            <a:off x="1295400" y="4648200"/>
            <a:ext cx="1120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Feel free</a:t>
            </a:r>
          </a:p>
        </p:txBody>
      </p:sp>
      <p:sp>
        <p:nvSpPr>
          <p:cNvPr id="161831" name="Rectangle 39"/>
          <p:cNvSpPr>
            <a:spLocks noChangeArrowheads="1"/>
          </p:cNvSpPr>
          <p:nvPr/>
        </p:nvSpPr>
        <p:spPr bwMode="auto">
          <a:xfrm>
            <a:off x="1905000" y="5562600"/>
            <a:ext cx="1141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</a:rPr>
              <a:t>as fast 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27" grpId="0"/>
      <p:bldP spid="161828" grpId="0"/>
      <p:bldP spid="161829" grpId="0"/>
      <p:bldP spid="161830" grpId="0"/>
      <p:bldP spid="161831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主题66</Template>
  <TotalTime>0</TotalTime>
  <Words>628</Words>
  <Application>Microsoft Office PowerPoint</Application>
  <PresentationFormat>全屏显示(4:3)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Batang</vt:lpstr>
      <vt:lpstr>MingLiU_HKSCS</vt:lpstr>
      <vt:lpstr>黑体</vt:lpstr>
      <vt:lpstr>华文行楷</vt:lpstr>
      <vt:lpstr>楷体_GB2312</vt:lpstr>
      <vt:lpstr>宋体</vt:lpstr>
      <vt:lpstr>微软雅黑</vt:lpstr>
      <vt:lpstr>幼圆</vt:lpstr>
      <vt:lpstr>Arial</vt:lpstr>
      <vt:lpstr>Calibri</vt:lpstr>
      <vt:lpstr>Courier New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2015-03-09T07:57:00Z</dcterms:created>
  <dcterms:modified xsi:type="dcterms:W3CDTF">2023-01-16T22:18:09Z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B87E772057B5445AA2E7BB43AC8170FA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