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124" r:id="rId2"/>
    <p:sldId id="1126" r:id="rId3"/>
    <p:sldId id="1199" r:id="rId4"/>
    <p:sldId id="1090" r:id="rId5"/>
    <p:sldId id="1058" r:id="rId6"/>
    <p:sldId id="1266" r:id="rId7"/>
    <p:sldId id="1267" r:id="rId8"/>
    <p:sldId id="1268" r:id="rId9"/>
    <p:sldId id="1178" r:id="rId10"/>
    <p:sldId id="1198" r:id="rId11"/>
    <p:sldId id="1223" r:id="rId12"/>
    <p:sldId id="1194" r:id="rId13"/>
    <p:sldId id="1251" r:id="rId14"/>
    <p:sldId id="1222" r:id="rId15"/>
    <p:sldId id="1224" r:id="rId16"/>
    <p:sldId id="1171" r:id="rId17"/>
    <p:sldId id="1175" r:id="rId18"/>
    <p:sldId id="1138" r:id="rId19"/>
    <p:sldId id="1174" r:id="rId20"/>
    <p:sldId id="1243" r:id="rId21"/>
    <p:sldId id="1182" r:id="rId22"/>
    <p:sldId id="1183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0">
          <p15:clr>
            <a:srgbClr val="A4A3A4"/>
          </p15:clr>
        </p15:guide>
        <p15:guide id="2" pos="39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6BA"/>
    <a:srgbClr val="F60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4" autoAdjust="0"/>
    <p:restoredTop sz="94667" autoAdjust="0"/>
  </p:normalViewPr>
  <p:slideViewPr>
    <p:cSldViewPr>
      <p:cViewPr>
        <p:scale>
          <a:sx n="100" d="100"/>
          <a:sy n="100" d="100"/>
        </p:scale>
        <p:origin x="-1014" y="-294"/>
      </p:cViewPr>
      <p:guideLst>
        <p:guide orient="horz" pos="2300"/>
        <p:guide pos="3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F7CF-DC91-4C23-868C-4F12BE68661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4935-97F8-4CBA-A594-406DBF0FED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378FACBC-2EDE-4648-8887-1C60164ADD82}" type="slidenum">
              <a:rPr lang="en-US" altLang="zh-CN" sz="1200" b="0" smtClean="0">
                <a:latin typeface="Arial" panose="020B0604020202020204" pitchFamily="34" charset="0"/>
              </a:rPr>
              <a:t>4</a:t>
            </a:fld>
            <a:endParaRPr lang="en-US" altLang="zh-CN" sz="1200" b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A4935-97F8-4CBA-A594-406DBF0FED4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4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5.png"/><Relationship Id="rId5" Type="http://schemas.openxmlformats.org/officeDocument/2006/relationships/tags" Target="../tags/tag7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image" Target="../media/image3.png"/><Relationship Id="rId4" Type="http://schemas.openxmlformats.org/officeDocument/2006/relationships/tags" Target="../tags/tag83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3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2.png"/><Relationship Id="rId5" Type="http://schemas.openxmlformats.org/officeDocument/2006/relationships/tags" Target="../tags/tag9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8.png"/><Relationship Id="rId4" Type="http://schemas.openxmlformats.org/officeDocument/2006/relationships/tags" Target="../tags/tag99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10" Type="http://schemas.openxmlformats.org/officeDocument/2006/relationships/image" Target="../media/image8.png"/><Relationship Id="rId4" Type="http://schemas.openxmlformats.org/officeDocument/2006/relationships/tags" Target="../tags/tag107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10" Type="http://schemas.openxmlformats.org/officeDocument/2006/relationships/image" Target="../media/image8.png"/><Relationship Id="rId4" Type="http://schemas.openxmlformats.org/officeDocument/2006/relationships/tags" Target="../tags/tag115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8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9.png"/><Relationship Id="rId5" Type="http://schemas.openxmlformats.org/officeDocument/2006/relationships/tags" Target="../tags/tag13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3.xml"/><Relationship Id="rId9" Type="http://schemas.openxmlformats.org/officeDocument/2006/relationships/tags" Target="../tags/tag13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.png"/><Relationship Id="rId5" Type="http://schemas.openxmlformats.org/officeDocument/2006/relationships/tags" Target="../tags/tag13.xml"/><Relationship Id="rId10" Type="http://schemas.openxmlformats.org/officeDocument/2006/relationships/image" Target="../media/image2.png"/><Relationship Id="rId4" Type="http://schemas.openxmlformats.org/officeDocument/2006/relationships/tags" Target="../tags/tag12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0" Type="http://schemas.openxmlformats.org/officeDocument/2006/relationships/image" Target="../media/image4.png"/><Relationship Id="rId4" Type="http://schemas.openxmlformats.org/officeDocument/2006/relationships/tags" Target="../tags/tag20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.png"/><Relationship Id="rId5" Type="http://schemas.openxmlformats.org/officeDocument/2006/relationships/tags" Target="../tags/tag2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5917520" y="3296589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0" y="0"/>
            <a:ext cx="2939415" cy="2800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0" y="0"/>
            <a:ext cx="3598632" cy="3429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email"/>
          <a:stretch>
            <a:fillRect/>
          </a:stretch>
        </p:blipFill>
        <p:spPr>
          <a:xfrm rot="10800000">
            <a:off x="8593368" y="3429000"/>
            <a:ext cx="3598632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5151399" y="4555452"/>
            <a:ext cx="1880585" cy="1513077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5917520" y="3611901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440373" y="2222401"/>
            <a:ext cx="7486644" cy="131324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2440373" y="3675442"/>
            <a:ext cx="7486644" cy="665592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24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>
            <a:normAutofit/>
          </a:bodyPr>
          <a:lstStyle>
            <a:lvl1pPr>
              <a:defRPr sz="27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3999"/>
            <a:ext cx="3956400" cy="4093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7"/>
            <a:ext cx="6480000" cy="5087937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27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0" y="-9525"/>
            <a:ext cx="1524635" cy="145288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24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5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1" y="0"/>
            <a:ext cx="12191999" cy="6857999"/>
            <a:chOff x="1" y="0"/>
            <a:chExt cx="12191998" cy="6857999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>
              <a:off x="1" y="0"/>
              <a:ext cx="3143372" cy="29952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 rot="10800000">
              <a:off x="9048627" y="3862799"/>
              <a:ext cx="3143372" cy="29952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5155707" y="4555452"/>
            <a:ext cx="1880585" cy="15130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0" y="0"/>
            <a:ext cx="3598632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/>
          <a:stretch>
            <a:fillRect/>
          </a:stretch>
        </p:blipFill>
        <p:spPr>
          <a:xfrm rot="10800000">
            <a:off x="8593368" y="3429000"/>
            <a:ext cx="3598632" cy="3429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939599" y="2172132"/>
            <a:ext cx="6508751" cy="1152524"/>
          </a:xfrm>
          <a:noFill/>
        </p:spPr>
        <p:txBody>
          <a:bodyPr lIns="90000" tIns="46800" rIns="90000" bIns="4680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2939599" y="3441935"/>
            <a:ext cx="6508751" cy="695957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>
            <a:noAutofit/>
          </a:bodyPr>
          <a:lstStyle>
            <a:lvl1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 cstate="email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4" cstate="email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>
              <a:off x="1" y="0"/>
              <a:ext cx="2420164" cy="23060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0800000">
              <a:off x="9771837" y="4551917"/>
              <a:ext cx="2420164" cy="230608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3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>
    <p:random/>
  </p:transition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4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0.bin"/><Relationship Id="rId2" Type="http://schemas.openxmlformats.org/officeDocument/2006/relationships/tags" Target="../tags/tag15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tags" Target="../tags/tag15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wmf"/><Relationship Id="rId2" Type="http://schemas.openxmlformats.org/officeDocument/2006/relationships/tags" Target="../tags/tag15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wmf"/><Relationship Id="rId2" Type="http://schemas.openxmlformats.org/officeDocument/2006/relationships/tags" Target="../tags/tag14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wmf"/><Relationship Id="rId2" Type="http://schemas.openxmlformats.org/officeDocument/2006/relationships/tags" Target="../tags/tag15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wmf"/><Relationship Id="rId2" Type="http://schemas.openxmlformats.org/officeDocument/2006/relationships/tags" Target="../tags/tag16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1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0.wmf"/><Relationship Id="rId2" Type="http://schemas.openxmlformats.org/officeDocument/2006/relationships/tags" Target="../tags/tag141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2" Type="http://schemas.openxmlformats.org/officeDocument/2006/relationships/tags" Target="../tags/tag14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4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wmf"/><Relationship Id="rId2" Type="http://schemas.openxmlformats.org/officeDocument/2006/relationships/tags" Target="../tags/tag14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16832"/>
            <a:ext cx="12192000" cy="99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865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</a:t>
            </a:r>
            <a:r>
              <a:rPr lang="zh-CN" altLang="en-US" sz="586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次根式的</a:t>
            </a:r>
            <a:r>
              <a:rPr lang="zh-CN" altLang="en-US" sz="5865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乘除法</a:t>
            </a:r>
            <a:endParaRPr lang="zh-CN" altLang="en-US" sz="586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319061" y="307057"/>
            <a:ext cx="1272035" cy="10729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589240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AutoShape 25"/>
          <p:cNvSpPr>
            <a:spLocks noChangeAspect="1" noTextEdit="1"/>
          </p:cNvSpPr>
          <p:nvPr/>
        </p:nvSpPr>
        <p:spPr>
          <a:xfrm>
            <a:off x="6455965" y="1560507"/>
            <a:ext cx="792163" cy="5699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2" name="AutoShape 67"/>
          <p:cNvSpPr>
            <a:spLocks noChangeAspect="1" noTextEdit="1"/>
          </p:cNvSpPr>
          <p:nvPr/>
        </p:nvSpPr>
        <p:spPr>
          <a:xfrm>
            <a:off x="2279253" y="3357240"/>
            <a:ext cx="2154237" cy="5699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230"/>
          <p:cNvGrpSpPr/>
          <p:nvPr/>
        </p:nvGrpSpPr>
        <p:grpSpPr>
          <a:xfrm>
            <a:off x="5278840" y="4558184"/>
            <a:ext cx="1685927" cy="381000"/>
            <a:chOff x="3089" y="2690"/>
            <a:chExt cx="1062" cy="240"/>
          </a:xfrm>
        </p:grpSpPr>
        <p:sp>
          <p:nvSpPr>
            <p:cNvPr id="151" name="Rectangle 69"/>
            <p:cNvSpPr/>
            <p:nvPr/>
          </p:nvSpPr>
          <p:spPr>
            <a:xfrm>
              <a:off x="4034" y="2690"/>
              <a:ext cx="11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),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Rectangle 70"/>
            <p:cNvSpPr/>
            <p:nvPr/>
          </p:nvSpPr>
          <p:spPr>
            <a:xfrm>
              <a:off x="3934" y="269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Rectangle 71"/>
            <p:cNvSpPr/>
            <p:nvPr/>
          </p:nvSpPr>
          <p:spPr>
            <a:xfrm>
              <a:off x="3563" y="2690"/>
              <a:ext cx="5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,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Rectangle 72"/>
            <p:cNvSpPr/>
            <p:nvPr/>
          </p:nvSpPr>
          <p:spPr>
            <a:xfrm>
              <a:off x="3466" y="269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Rectangle 73"/>
            <p:cNvSpPr/>
            <p:nvPr/>
          </p:nvSpPr>
          <p:spPr>
            <a:xfrm>
              <a:off x="3089" y="2690"/>
              <a:ext cx="6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(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Rectangle 74"/>
            <p:cNvSpPr/>
            <p:nvPr/>
          </p:nvSpPr>
          <p:spPr>
            <a:xfrm>
              <a:off x="3762" y="2722"/>
              <a:ext cx="145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≥</a:t>
              </a:r>
            </a:p>
          </p:txBody>
        </p:sp>
        <p:sp>
          <p:nvSpPr>
            <p:cNvPr id="157" name="Rectangle 75"/>
            <p:cNvSpPr/>
            <p:nvPr/>
          </p:nvSpPr>
          <p:spPr>
            <a:xfrm>
              <a:off x="3291" y="2731"/>
              <a:ext cx="145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≥</a:t>
              </a:r>
            </a:p>
          </p:txBody>
        </p:sp>
        <p:sp>
          <p:nvSpPr>
            <p:cNvPr id="158" name="Rectangle 78"/>
            <p:cNvSpPr/>
            <p:nvPr/>
          </p:nvSpPr>
          <p:spPr>
            <a:xfrm>
              <a:off x="3632" y="269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Rectangle 79"/>
            <p:cNvSpPr/>
            <p:nvPr/>
          </p:nvSpPr>
          <p:spPr>
            <a:xfrm>
              <a:off x="3162" y="269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28"/>
          <p:cNvGrpSpPr/>
          <p:nvPr/>
        </p:nvGrpSpPr>
        <p:grpSpPr>
          <a:xfrm>
            <a:off x="3046825" y="4578832"/>
            <a:ext cx="936631" cy="417514"/>
            <a:chOff x="1683" y="2703"/>
            <a:chExt cx="590" cy="263"/>
          </a:xfrm>
        </p:grpSpPr>
        <p:sp>
          <p:nvSpPr>
            <p:cNvPr id="140" name="Line 61"/>
            <p:cNvSpPr/>
            <p:nvPr/>
          </p:nvSpPr>
          <p:spPr>
            <a:xfrm flipV="1">
              <a:off x="1683" y="2845"/>
              <a:ext cx="26" cy="14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Line 62"/>
            <p:cNvSpPr/>
            <p:nvPr/>
          </p:nvSpPr>
          <p:spPr>
            <a:xfrm>
              <a:off x="1709" y="2849"/>
              <a:ext cx="37" cy="6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Line 63"/>
            <p:cNvSpPr/>
            <p:nvPr/>
          </p:nvSpPr>
          <p:spPr>
            <a:xfrm flipV="1">
              <a:off x="1750" y="2714"/>
              <a:ext cx="49" cy="203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64"/>
            <p:cNvSpPr/>
            <p:nvPr/>
          </p:nvSpPr>
          <p:spPr>
            <a:xfrm>
              <a:off x="1799" y="2714"/>
              <a:ext cx="127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Line 65"/>
            <p:cNvSpPr/>
            <p:nvPr/>
          </p:nvSpPr>
          <p:spPr>
            <a:xfrm flipV="1">
              <a:off x="2040" y="2845"/>
              <a:ext cx="25" cy="14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66"/>
            <p:cNvSpPr/>
            <p:nvPr/>
          </p:nvSpPr>
          <p:spPr>
            <a:xfrm>
              <a:off x="2065" y="2849"/>
              <a:ext cx="38" cy="6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Line 67"/>
            <p:cNvSpPr/>
            <p:nvPr/>
          </p:nvSpPr>
          <p:spPr>
            <a:xfrm flipV="1">
              <a:off x="2107" y="2714"/>
              <a:ext cx="49" cy="203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68"/>
            <p:cNvSpPr/>
            <p:nvPr/>
          </p:nvSpPr>
          <p:spPr>
            <a:xfrm>
              <a:off x="2156" y="2714"/>
              <a:ext cx="117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Rectangle 76"/>
            <p:cNvSpPr/>
            <p:nvPr/>
          </p:nvSpPr>
          <p:spPr>
            <a:xfrm>
              <a:off x="1957" y="2703"/>
              <a:ext cx="53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·</a:t>
              </a:r>
            </a:p>
          </p:txBody>
        </p:sp>
        <p:sp>
          <p:nvSpPr>
            <p:cNvPr id="149" name="Rectangle 80"/>
            <p:cNvSpPr/>
            <p:nvPr/>
          </p:nvSpPr>
          <p:spPr>
            <a:xfrm>
              <a:off x="2162" y="2726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Rectangle 81"/>
            <p:cNvSpPr/>
            <p:nvPr/>
          </p:nvSpPr>
          <p:spPr>
            <a:xfrm>
              <a:off x="1812" y="2726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229"/>
          <p:cNvGrpSpPr/>
          <p:nvPr/>
        </p:nvGrpSpPr>
        <p:grpSpPr>
          <a:xfrm>
            <a:off x="4126318" y="4558194"/>
            <a:ext cx="828677" cy="420688"/>
            <a:chOff x="2363" y="2690"/>
            <a:chExt cx="522" cy="265"/>
          </a:xfrm>
        </p:grpSpPr>
        <p:sp>
          <p:nvSpPr>
            <p:cNvPr id="134" name="Rectangle 77"/>
            <p:cNvSpPr/>
            <p:nvPr/>
          </p:nvSpPr>
          <p:spPr>
            <a:xfrm>
              <a:off x="2363" y="2690"/>
              <a:ext cx="11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Symbol" panose="05050102010706020507" pitchFamily="18" charset="2"/>
                </a:rPr>
                <a:t>=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Line 57"/>
            <p:cNvSpPr/>
            <p:nvPr/>
          </p:nvSpPr>
          <p:spPr>
            <a:xfrm flipV="1">
              <a:off x="2545" y="2834"/>
              <a:ext cx="25" cy="14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58"/>
            <p:cNvSpPr/>
            <p:nvPr/>
          </p:nvSpPr>
          <p:spPr>
            <a:xfrm>
              <a:off x="2570" y="2838"/>
              <a:ext cx="37" cy="6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59"/>
            <p:cNvSpPr/>
            <p:nvPr/>
          </p:nvSpPr>
          <p:spPr>
            <a:xfrm flipV="1">
              <a:off x="2612" y="2703"/>
              <a:ext cx="49" cy="203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60"/>
            <p:cNvSpPr/>
            <p:nvPr/>
          </p:nvSpPr>
          <p:spPr>
            <a:xfrm>
              <a:off x="2661" y="2703"/>
              <a:ext cx="224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Rectangle 82"/>
            <p:cNvSpPr/>
            <p:nvPr/>
          </p:nvSpPr>
          <p:spPr>
            <a:xfrm>
              <a:off x="2673" y="2715"/>
              <a:ext cx="2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ab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" name="AutoShape 84"/>
          <p:cNvSpPr>
            <a:spLocks noChangeAspect="1" noTextEdit="1"/>
          </p:cNvSpPr>
          <p:nvPr/>
        </p:nvSpPr>
        <p:spPr>
          <a:xfrm>
            <a:off x="2975371" y="5136034"/>
            <a:ext cx="3057525" cy="9572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2" name="Group 117"/>
          <p:cNvGrpSpPr/>
          <p:nvPr/>
        </p:nvGrpSpPr>
        <p:grpSpPr>
          <a:xfrm>
            <a:off x="5175658" y="5401146"/>
            <a:ext cx="1687519" cy="417513"/>
            <a:chOff x="2041" y="1647"/>
            <a:chExt cx="1063" cy="263"/>
          </a:xfrm>
        </p:grpSpPr>
        <p:sp>
          <p:nvSpPr>
            <p:cNvPr id="125" name="Rectangle 100"/>
            <p:cNvSpPr/>
            <p:nvPr/>
          </p:nvSpPr>
          <p:spPr>
            <a:xfrm>
              <a:off x="2987" y="1670"/>
              <a:ext cx="11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).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Rectangle 101"/>
            <p:cNvSpPr/>
            <p:nvPr/>
          </p:nvSpPr>
          <p:spPr>
            <a:xfrm>
              <a:off x="2886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Rectangle 102"/>
            <p:cNvSpPr/>
            <p:nvPr/>
          </p:nvSpPr>
          <p:spPr>
            <a:xfrm>
              <a:off x="2516" y="1670"/>
              <a:ext cx="5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,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Rectangle 103"/>
            <p:cNvSpPr/>
            <p:nvPr/>
          </p:nvSpPr>
          <p:spPr>
            <a:xfrm>
              <a:off x="2418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Rectangle 104"/>
            <p:cNvSpPr/>
            <p:nvPr/>
          </p:nvSpPr>
          <p:spPr>
            <a:xfrm>
              <a:off x="2041" y="1670"/>
              <a:ext cx="6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(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Rectangle 105"/>
            <p:cNvSpPr/>
            <p:nvPr/>
          </p:nvSpPr>
          <p:spPr>
            <a:xfrm>
              <a:off x="2732" y="1647"/>
              <a:ext cx="11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Symbol" panose="05050102010706020507" pitchFamily="18" charset="2"/>
                </a:rPr>
                <a:t>&gt;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Rectangle 106"/>
            <p:cNvSpPr/>
            <p:nvPr/>
          </p:nvSpPr>
          <p:spPr>
            <a:xfrm>
              <a:off x="2245" y="1706"/>
              <a:ext cx="145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≥</a:t>
              </a:r>
            </a:p>
          </p:txBody>
        </p:sp>
        <p:sp>
          <p:nvSpPr>
            <p:cNvPr id="132" name="Rectangle 108"/>
            <p:cNvSpPr/>
            <p:nvPr/>
          </p:nvSpPr>
          <p:spPr>
            <a:xfrm>
              <a:off x="2585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Rectangle 109"/>
            <p:cNvSpPr/>
            <p:nvPr/>
          </p:nvSpPr>
          <p:spPr>
            <a:xfrm>
              <a:off x="2114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231"/>
          <p:cNvGrpSpPr/>
          <p:nvPr/>
        </p:nvGrpSpPr>
        <p:grpSpPr>
          <a:xfrm>
            <a:off x="3589749" y="5207560"/>
            <a:ext cx="444502" cy="873141"/>
            <a:chOff x="2025" y="3099"/>
            <a:chExt cx="280" cy="550"/>
          </a:xfrm>
        </p:grpSpPr>
        <p:sp>
          <p:nvSpPr>
            <p:cNvPr id="114" name="Line 91"/>
            <p:cNvSpPr/>
            <p:nvPr/>
          </p:nvSpPr>
          <p:spPr>
            <a:xfrm flipV="1">
              <a:off x="2045" y="3230"/>
              <a:ext cx="26" cy="15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92"/>
            <p:cNvSpPr/>
            <p:nvPr/>
          </p:nvSpPr>
          <p:spPr>
            <a:xfrm>
              <a:off x="2071" y="3234"/>
              <a:ext cx="37" cy="6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93"/>
            <p:cNvSpPr/>
            <p:nvPr/>
          </p:nvSpPr>
          <p:spPr>
            <a:xfrm flipV="1">
              <a:off x="2112" y="3099"/>
              <a:ext cx="50" cy="203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94"/>
            <p:cNvSpPr/>
            <p:nvPr/>
          </p:nvSpPr>
          <p:spPr>
            <a:xfrm>
              <a:off x="2162" y="3099"/>
              <a:ext cx="126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95"/>
            <p:cNvSpPr/>
            <p:nvPr/>
          </p:nvSpPr>
          <p:spPr>
            <a:xfrm flipV="1">
              <a:off x="2050" y="3527"/>
              <a:ext cx="26" cy="15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96"/>
            <p:cNvSpPr/>
            <p:nvPr/>
          </p:nvSpPr>
          <p:spPr>
            <a:xfrm>
              <a:off x="2076" y="3532"/>
              <a:ext cx="37" cy="6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97"/>
            <p:cNvSpPr/>
            <p:nvPr/>
          </p:nvSpPr>
          <p:spPr>
            <a:xfrm flipV="1">
              <a:off x="2117" y="3397"/>
              <a:ext cx="49" cy="203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98"/>
            <p:cNvSpPr/>
            <p:nvPr/>
          </p:nvSpPr>
          <p:spPr>
            <a:xfrm>
              <a:off x="2166" y="3397"/>
              <a:ext cx="118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99"/>
            <p:cNvSpPr/>
            <p:nvPr/>
          </p:nvSpPr>
          <p:spPr>
            <a:xfrm>
              <a:off x="2025" y="3367"/>
              <a:ext cx="280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Rectangle 110"/>
            <p:cNvSpPr/>
            <p:nvPr/>
          </p:nvSpPr>
          <p:spPr>
            <a:xfrm>
              <a:off x="2173" y="3409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Rectangle 111"/>
            <p:cNvSpPr/>
            <p:nvPr/>
          </p:nvSpPr>
          <p:spPr>
            <a:xfrm>
              <a:off x="2174" y="3112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232"/>
          <p:cNvGrpSpPr/>
          <p:nvPr/>
        </p:nvGrpSpPr>
        <p:grpSpPr>
          <a:xfrm>
            <a:off x="4126314" y="5207472"/>
            <a:ext cx="727076" cy="852488"/>
            <a:chOff x="2363" y="3099"/>
            <a:chExt cx="458" cy="537"/>
          </a:xfrm>
        </p:grpSpPr>
        <p:sp>
          <p:nvSpPr>
            <p:cNvPr id="106" name="Rectangle 107"/>
            <p:cNvSpPr/>
            <p:nvPr/>
          </p:nvSpPr>
          <p:spPr>
            <a:xfrm>
              <a:off x="2363" y="3235"/>
              <a:ext cx="11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FF3300"/>
                  </a:solidFill>
                  <a:latin typeface="Symbol" panose="05050102010706020507" pitchFamily="18" charset="2"/>
                </a:rPr>
                <a:t>=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Line 86"/>
            <p:cNvSpPr/>
            <p:nvPr/>
          </p:nvSpPr>
          <p:spPr>
            <a:xfrm>
              <a:off x="2677" y="3367"/>
              <a:ext cx="127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87"/>
            <p:cNvSpPr/>
            <p:nvPr/>
          </p:nvSpPr>
          <p:spPr>
            <a:xfrm flipV="1">
              <a:off x="2545" y="3402"/>
              <a:ext cx="25" cy="14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88"/>
            <p:cNvSpPr/>
            <p:nvPr/>
          </p:nvSpPr>
          <p:spPr>
            <a:xfrm>
              <a:off x="2570" y="3406"/>
              <a:ext cx="37" cy="18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89"/>
            <p:cNvSpPr/>
            <p:nvPr/>
          </p:nvSpPr>
          <p:spPr>
            <a:xfrm flipV="1">
              <a:off x="2612" y="3099"/>
              <a:ext cx="49" cy="487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90"/>
            <p:cNvSpPr/>
            <p:nvPr/>
          </p:nvSpPr>
          <p:spPr>
            <a:xfrm>
              <a:off x="2661" y="3099"/>
              <a:ext cx="160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Rectangle 112"/>
            <p:cNvSpPr/>
            <p:nvPr/>
          </p:nvSpPr>
          <p:spPr>
            <a:xfrm>
              <a:off x="2689" y="3396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Rectangle 113"/>
            <p:cNvSpPr/>
            <p:nvPr/>
          </p:nvSpPr>
          <p:spPr>
            <a:xfrm>
              <a:off x="2690" y="3112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5" name="Text Box 121"/>
          <p:cNvSpPr txBox="1"/>
          <p:nvPr/>
        </p:nvSpPr>
        <p:spPr>
          <a:xfrm>
            <a:off x="1017984" y="3640609"/>
            <a:ext cx="57467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</a:p>
        </p:txBody>
      </p:sp>
      <p:sp>
        <p:nvSpPr>
          <p:cNvPr id="36" name="AutoShape 164"/>
          <p:cNvSpPr>
            <a:spLocks noChangeAspect="1" noTextEdit="1"/>
          </p:cNvSpPr>
          <p:nvPr/>
        </p:nvSpPr>
        <p:spPr>
          <a:xfrm>
            <a:off x="3237309" y="1900709"/>
            <a:ext cx="3613150" cy="5048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7" name="Group 165"/>
          <p:cNvGrpSpPr/>
          <p:nvPr/>
        </p:nvGrpSpPr>
        <p:grpSpPr>
          <a:xfrm>
            <a:off x="5523314" y="1988021"/>
            <a:ext cx="1685927" cy="381000"/>
            <a:chOff x="2388" y="1048"/>
            <a:chExt cx="1062" cy="240"/>
          </a:xfrm>
        </p:grpSpPr>
        <p:sp>
          <p:nvSpPr>
            <p:cNvPr id="97" name="Rectangle 166"/>
            <p:cNvSpPr/>
            <p:nvPr/>
          </p:nvSpPr>
          <p:spPr>
            <a:xfrm>
              <a:off x="3333" y="1048"/>
              <a:ext cx="11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).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Rectangle 167"/>
            <p:cNvSpPr/>
            <p:nvPr/>
          </p:nvSpPr>
          <p:spPr>
            <a:xfrm>
              <a:off x="3233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Rectangle 168"/>
            <p:cNvSpPr/>
            <p:nvPr/>
          </p:nvSpPr>
          <p:spPr>
            <a:xfrm>
              <a:off x="2862" y="1048"/>
              <a:ext cx="5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,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Rectangle 169"/>
            <p:cNvSpPr/>
            <p:nvPr/>
          </p:nvSpPr>
          <p:spPr>
            <a:xfrm>
              <a:off x="2765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Rectangle 170"/>
            <p:cNvSpPr/>
            <p:nvPr/>
          </p:nvSpPr>
          <p:spPr>
            <a:xfrm>
              <a:off x="2388" y="1048"/>
              <a:ext cx="6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(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Rectangle 171"/>
            <p:cNvSpPr/>
            <p:nvPr/>
          </p:nvSpPr>
          <p:spPr>
            <a:xfrm>
              <a:off x="3061" y="1080"/>
              <a:ext cx="145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≥</a:t>
              </a:r>
            </a:p>
          </p:txBody>
        </p:sp>
        <p:sp>
          <p:nvSpPr>
            <p:cNvPr id="103" name="Rectangle 172"/>
            <p:cNvSpPr/>
            <p:nvPr/>
          </p:nvSpPr>
          <p:spPr>
            <a:xfrm>
              <a:off x="2590" y="1089"/>
              <a:ext cx="145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≥</a:t>
              </a:r>
            </a:p>
          </p:txBody>
        </p:sp>
        <p:sp>
          <p:nvSpPr>
            <p:cNvPr id="104" name="Rectangle 173"/>
            <p:cNvSpPr/>
            <p:nvPr/>
          </p:nvSpPr>
          <p:spPr>
            <a:xfrm>
              <a:off x="2931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Rectangle 174"/>
            <p:cNvSpPr/>
            <p:nvPr/>
          </p:nvSpPr>
          <p:spPr>
            <a:xfrm>
              <a:off x="2461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oup 175"/>
          <p:cNvGrpSpPr/>
          <p:nvPr/>
        </p:nvGrpSpPr>
        <p:grpSpPr>
          <a:xfrm>
            <a:off x="3921537" y="1951517"/>
            <a:ext cx="1196983" cy="417514"/>
            <a:chOff x="1625" y="1025"/>
            <a:chExt cx="754" cy="263"/>
          </a:xfrm>
        </p:grpSpPr>
        <p:sp>
          <p:nvSpPr>
            <p:cNvPr id="85" name="Line 176"/>
            <p:cNvSpPr/>
            <p:nvPr/>
          </p:nvSpPr>
          <p:spPr>
            <a:xfrm flipV="1">
              <a:off x="1789" y="1167"/>
              <a:ext cx="26" cy="1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177"/>
            <p:cNvSpPr/>
            <p:nvPr/>
          </p:nvSpPr>
          <p:spPr>
            <a:xfrm>
              <a:off x="1815" y="1171"/>
              <a:ext cx="37" cy="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178"/>
            <p:cNvSpPr/>
            <p:nvPr/>
          </p:nvSpPr>
          <p:spPr>
            <a:xfrm flipV="1">
              <a:off x="1856" y="1036"/>
              <a:ext cx="49" cy="2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179"/>
            <p:cNvSpPr/>
            <p:nvPr/>
          </p:nvSpPr>
          <p:spPr>
            <a:xfrm>
              <a:off x="1905" y="1036"/>
              <a:ext cx="127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180"/>
            <p:cNvSpPr/>
            <p:nvPr/>
          </p:nvSpPr>
          <p:spPr>
            <a:xfrm flipV="1">
              <a:off x="2146" y="1167"/>
              <a:ext cx="25" cy="1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181"/>
            <p:cNvSpPr/>
            <p:nvPr/>
          </p:nvSpPr>
          <p:spPr>
            <a:xfrm>
              <a:off x="2171" y="1171"/>
              <a:ext cx="38" cy="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182"/>
            <p:cNvSpPr/>
            <p:nvPr/>
          </p:nvSpPr>
          <p:spPr>
            <a:xfrm flipV="1">
              <a:off x="2213" y="1036"/>
              <a:ext cx="49" cy="2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183"/>
            <p:cNvSpPr/>
            <p:nvPr/>
          </p:nvSpPr>
          <p:spPr>
            <a:xfrm>
              <a:off x="2262" y="1036"/>
              <a:ext cx="117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Rectangle 184"/>
            <p:cNvSpPr/>
            <p:nvPr/>
          </p:nvSpPr>
          <p:spPr>
            <a:xfrm>
              <a:off x="2063" y="1025"/>
              <a:ext cx="53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·</a:t>
              </a:r>
            </a:p>
          </p:txBody>
        </p:sp>
        <p:sp>
          <p:nvSpPr>
            <p:cNvPr id="94" name="Rectangle 185"/>
            <p:cNvSpPr/>
            <p:nvPr/>
          </p:nvSpPr>
          <p:spPr>
            <a:xfrm>
              <a:off x="1625" y="1025"/>
              <a:ext cx="11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Symbol" panose="05050102010706020507" pitchFamily="18" charset="2"/>
                </a:rPr>
                <a:t>=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Rectangle 186"/>
            <p:cNvSpPr/>
            <p:nvPr/>
          </p:nvSpPr>
          <p:spPr>
            <a:xfrm>
              <a:off x="2268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Rectangle 187"/>
            <p:cNvSpPr/>
            <p:nvPr/>
          </p:nvSpPr>
          <p:spPr>
            <a:xfrm>
              <a:off x="1918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Group 188"/>
          <p:cNvGrpSpPr/>
          <p:nvPr/>
        </p:nvGrpSpPr>
        <p:grpSpPr>
          <a:xfrm>
            <a:off x="3291305" y="1988026"/>
            <a:ext cx="539756" cy="400051"/>
            <a:chOff x="1232" y="1036"/>
            <a:chExt cx="340" cy="252"/>
          </a:xfrm>
        </p:grpSpPr>
        <p:sp>
          <p:nvSpPr>
            <p:cNvPr id="80" name="Line 189"/>
            <p:cNvSpPr/>
            <p:nvPr/>
          </p:nvSpPr>
          <p:spPr>
            <a:xfrm flipV="1">
              <a:off x="1232" y="1167"/>
              <a:ext cx="25" cy="1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190"/>
            <p:cNvSpPr/>
            <p:nvPr/>
          </p:nvSpPr>
          <p:spPr>
            <a:xfrm>
              <a:off x="1257" y="1171"/>
              <a:ext cx="37" cy="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191"/>
            <p:cNvSpPr/>
            <p:nvPr/>
          </p:nvSpPr>
          <p:spPr>
            <a:xfrm flipV="1">
              <a:off x="1299" y="1036"/>
              <a:ext cx="49" cy="2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192"/>
            <p:cNvSpPr/>
            <p:nvPr/>
          </p:nvSpPr>
          <p:spPr>
            <a:xfrm>
              <a:off x="1348" y="1036"/>
              <a:ext cx="224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Rectangle 193"/>
            <p:cNvSpPr/>
            <p:nvPr/>
          </p:nvSpPr>
          <p:spPr>
            <a:xfrm>
              <a:off x="1360" y="1048"/>
              <a:ext cx="2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ab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0" name="AutoShape 194"/>
          <p:cNvSpPr>
            <a:spLocks noChangeAspect="1" noTextEdit="1"/>
          </p:cNvSpPr>
          <p:nvPr/>
        </p:nvSpPr>
        <p:spPr>
          <a:xfrm>
            <a:off x="3250009" y="2673821"/>
            <a:ext cx="3057525" cy="957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1" name="Group 195"/>
          <p:cNvGrpSpPr/>
          <p:nvPr/>
        </p:nvGrpSpPr>
        <p:grpSpPr>
          <a:xfrm>
            <a:off x="5450275" y="2938941"/>
            <a:ext cx="1687508" cy="417513"/>
            <a:chOff x="2041" y="1647"/>
            <a:chExt cx="1063" cy="263"/>
          </a:xfrm>
        </p:grpSpPr>
        <p:sp>
          <p:nvSpPr>
            <p:cNvPr id="71" name="Rectangle 196"/>
            <p:cNvSpPr/>
            <p:nvPr/>
          </p:nvSpPr>
          <p:spPr>
            <a:xfrm>
              <a:off x="2987" y="1670"/>
              <a:ext cx="11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).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Rectangle 197"/>
            <p:cNvSpPr/>
            <p:nvPr/>
          </p:nvSpPr>
          <p:spPr>
            <a:xfrm>
              <a:off x="2886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Rectangle 198"/>
            <p:cNvSpPr/>
            <p:nvPr/>
          </p:nvSpPr>
          <p:spPr>
            <a:xfrm>
              <a:off x="2516" y="1670"/>
              <a:ext cx="5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,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Rectangle 199"/>
            <p:cNvSpPr/>
            <p:nvPr/>
          </p:nvSpPr>
          <p:spPr>
            <a:xfrm>
              <a:off x="2418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Rectangle 200"/>
            <p:cNvSpPr/>
            <p:nvPr/>
          </p:nvSpPr>
          <p:spPr>
            <a:xfrm>
              <a:off x="2041" y="1670"/>
              <a:ext cx="6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(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Rectangle 201"/>
            <p:cNvSpPr/>
            <p:nvPr/>
          </p:nvSpPr>
          <p:spPr>
            <a:xfrm>
              <a:off x="2732" y="1647"/>
              <a:ext cx="11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Symbol" panose="05050102010706020507" pitchFamily="18" charset="2"/>
                </a:rPr>
                <a:t>&gt;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Rectangle 202"/>
            <p:cNvSpPr/>
            <p:nvPr/>
          </p:nvSpPr>
          <p:spPr>
            <a:xfrm>
              <a:off x="2245" y="1706"/>
              <a:ext cx="145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≥</a:t>
              </a:r>
            </a:p>
          </p:txBody>
        </p:sp>
        <p:sp>
          <p:nvSpPr>
            <p:cNvPr id="78" name="Rectangle 203"/>
            <p:cNvSpPr/>
            <p:nvPr/>
          </p:nvSpPr>
          <p:spPr>
            <a:xfrm>
              <a:off x="2585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204"/>
            <p:cNvSpPr/>
            <p:nvPr/>
          </p:nvSpPr>
          <p:spPr>
            <a:xfrm>
              <a:off x="2114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205"/>
          <p:cNvGrpSpPr/>
          <p:nvPr/>
        </p:nvGrpSpPr>
        <p:grpSpPr>
          <a:xfrm>
            <a:off x="3832633" y="2753241"/>
            <a:ext cx="700091" cy="873141"/>
            <a:chOff x="1569" y="1530"/>
            <a:chExt cx="441" cy="550"/>
          </a:xfrm>
        </p:grpSpPr>
        <p:sp>
          <p:nvSpPr>
            <p:cNvPr id="56" name="Line 206"/>
            <p:cNvSpPr/>
            <p:nvPr/>
          </p:nvSpPr>
          <p:spPr>
            <a:xfrm flipV="1">
              <a:off x="1750" y="1661"/>
              <a:ext cx="26" cy="1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207"/>
            <p:cNvSpPr/>
            <p:nvPr/>
          </p:nvSpPr>
          <p:spPr>
            <a:xfrm>
              <a:off x="1776" y="1665"/>
              <a:ext cx="37" cy="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208"/>
            <p:cNvSpPr/>
            <p:nvPr/>
          </p:nvSpPr>
          <p:spPr>
            <a:xfrm flipV="1">
              <a:off x="1817" y="1530"/>
              <a:ext cx="50" cy="2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209"/>
            <p:cNvSpPr/>
            <p:nvPr/>
          </p:nvSpPr>
          <p:spPr>
            <a:xfrm>
              <a:off x="1867" y="1530"/>
              <a:ext cx="126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210"/>
            <p:cNvSpPr/>
            <p:nvPr/>
          </p:nvSpPr>
          <p:spPr>
            <a:xfrm flipV="1">
              <a:off x="1755" y="1958"/>
              <a:ext cx="26" cy="1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211"/>
            <p:cNvSpPr/>
            <p:nvPr/>
          </p:nvSpPr>
          <p:spPr>
            <a:xfrm>
              <a:off x="1781" y="1963"/>
              <a:ext cx="37" cy="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212"/>
            <p:cNvSpPr/>
            <p:nvPr/>
          </p:nvSpPr>
          <p:spPr>
            <a:xfrm flipV="1">
              <a:off x="1822" y="1828"/>
              <a:ext cx="49" cy="2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213"/>
            <p:cNvSpPr/>
            <p:nvPr/>
          </p:nvSpPr>
          <p:spPr>
            <a:xfrm>
              <a:off x="1871" y="1828"/>
              <a:ext cx="118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214"/>
            <p:cNvSpPr/>
            <p:nvPr/>
          </p:nvSpPr>
          <p:spPr>
            <a:xfrm>
              <a:off x="1730" y="1798"/>
              <a:ext cx="280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Rectangle 215"/>
            <p:cNvSpPr/>
            <p:nvPr/>
          </p:nvSpPr>
          <p:spPr>
            <a:xfrm>
              <a:off x="1569" y="1647"/>
              <a:ext cx="11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dirty="0">
                  <a:solidFill>
                    <a:srgbClr val="0000FF"/>
                  </a:solidFill>
                  <a:latin typeface="Symbol" panose="05050102010706020507" pitchFamily="18" charset="2"/>
                </a:rPr>
                <a:t>=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Rectangle 216"/>
            <p:cNvSpPr/>
            <p:nvPr/>
          </p:nvSpPr>
          <p:spPr>
            <a:xfrm>
              <a:off x="1878" y="184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Rectangle 217"/>
            <p:cNvSpPr/>
            <p:nvPr/>
          </p:nvSpPr>
          <p:spPr>
            <a:xfrm>
              <a:off x="1879" y="1543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218"/>
          <p:cNvGrpSpPr/>
          <p:nvPr/>
        </p:nvGrpSpPr>
        <p:grpSpPr>
          <a:xfrm>
            <a:off x="3310343" y="2753960"/>
            <a:ext cx="438152" cy="852756"/>
            <a:chOff x="1240" y="1530"/>
            <a:chExt cx="276" cy="537"/>
          </a:xfrm>
        </p:grpSpPr>
        <p:sp>
          <p:nvSpPr>
            <p:cNvPr id="49" name="Line 219"/>
            <p:cNvSpPr/>
            <p:nvPr/>
          </p:nvSpPr>
          <p:spPr>
            <a:xfrm>
              <a:off x="1372" y="1798"/>
              <a:ext cx="127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220"/>
            <p:cNvSpPr/>
            <p:nvPr/>
          </p:nvSpPr>
          <p:spPr>
            <a:xfrm flipV="1">
              <a:off x="1240" y="1833"/>
              <a:ext cx="25" cy="1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221"/>
            <p:cNvSpPr/>
            <p:nvPr/>
          </p:nvSpPr>
          <p:spPr>
            <a:xfrm>
              <a:off x="1265" y="1837"/>
              <a:ext cx="37" cy="18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222"/>
            <p:cNvSpPr/>
            <p:nvPr/>
          </p:nvSpPr>
          <p:spPr>
            <a:xfrm flipV="1">
              <a:off x="1307" y="1530"/>
              <a:ext cx="49" cy="487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223"/>
            <p:cNvSpPr/>
            <p:nvPr/>
          </p:nvSpPr>
          <p:spPr>
            <a:xfrm>
              <a:off x="1356" y="1530"/>
              <a:ext cx="160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Rectangle 224"/>
            <p:cNvSpPr/>
            <p:nvPr/>
          </p:nvSpPr>
          <p:spPr>
            <a:xfrm>
              <a:off x="1384" y="1827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225"/>
            <p:cNvSpPr/>
            <p:nvPr/>
          </p:nvSpPr>
          <p:spPr>
            <a:xfrm>
              <a:off x="1385" y="1543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00" b="1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4" name="Text Box 226"/>
          <p:cNvSpPr txBox="1"/>
          <p:nvPr/>
        </p:nvSpPr>
        <p:spPr>
          <a:xfrm>
            <a:off x="1089421" y="1211734"/>
            <a:ext cx="57467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</a:p>
        </p:txBody>
      </p:sp>
      <p:sp>
        <p:nvSpPr>
          <p:cNvPr id="45" name="Text Box 227"/>
          <p:cNvSpPr txBox="1"/>
          <p:nvPr/>
        </p:nvSpPr>
        <p:spPr>
          <a:xfrm>
            <a:off x="1375170" y="3640609"/>
            <a:ext cx="60130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二次根式的乘法和除法法则</a:t>
            </a:r>
            <a:r>
              <a:rPr lang="en-US" altLang="zh-CN" sz="28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</a:p>
        </p:txBody>
      </p:sp>
      <p:sp>
        <p:nvSpPr>
          <p:cNvPr id="46" name="Text Box 233"/>
          <p:cNvSpPr txBox="1"/>
          <p:nvPr/>
        </p:nvSpPr>
        <p:spPr>
          <a:xfrm>
            <a:off x="1418034" y="1195859"/>
            <a:ext cx="397669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二次根式的化简</a:t>
            </a:r>
            <a:r>
              <a:rPr lang="en-US" altLang="zh-CN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:</a:t>
            </a:r>
          </a:p>
        </p:txBody>
      </p:sp>
      <p:sp>
        <p:nvSpPr>
          <p:cNvPr id="47" name="Text Box 129"/>
          <p:cNvSpPr txBox="1"/>
          <p:nvPr/>
        </p:nvSpPr>
        <p:spPr>
          <a:xfrm>
            <a:off x="770334" y="1916584"/>
            <a:ext cx="26654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积的算术平方根</a:t>
            </a:r>
            <a:r>
              <a:rPr lang="zh-CN" altLang="en-US" sz="2400" b="1" dirty="0">
                <a:latin typeface="Arial" panose="020B0604020202020204" pitchFamily="34" charset="0"/>
              </a:rPr>
              <a:t>：</a:t>
            </a:r>
          </a:p>
        </p:txBody>
      </p:sp>
      <p:sp>
        <p:nvSpPr>
          <p:cNvPr id="48" name="Rectangle 130"/>
          <p:cNvSpPr/>
          <p:nvPr/>
        </p:nvSpPr>
        <p:spPr>
          <a:xfrm>
            <a:off x="729096" y="2657153"/>
            <a:ext cx="24145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商的算术平方根</a:t>
            </a:r>
            <a:r>
              <a:rPr lang="zh-CN" altLang="en-US" sz="2400" b="1" dirty="0">
                <a:latin typeface="Arial" panose="020B0604020202020204" pitchFamily="34" charset="0"/>
              </a:rPr>
              <a:t>：</a:t>
            </a:r>
          </a:p>
        </p:txBody>
      </p:sp>
      <p:sp>
        <p:nvSpPr>
          <p:cNvPr id="160" name="标题 1"/>
          <p:cNvSpPr>
            <a:spLocks noGrp="1"/>
          </p:cNvSpPr>
          <p:nvPr>
            <p:ph type="title"/>
          </p:nvPr>
        </p:nvSpPr>
        <p:spPr bwMode="auto">
          <a:xfrm>
            <a:off x="479376" y="260648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</a:t>
            </a:r>
          </a:p>
        </p:txBody>
      </p:sp>
      <p:sp>
        <p:nvSpPr>
          <p:cNvPr id="12" name="箭头: 右弧形 11"/>
          <p:cNvSpPr/>
          <p:nvPr/>
        </p:nvSpPr>
        <p:spPr>
          <a:xfrm>
            <a:off x="7464152" y="2053109"/>
            <a:ext cx="1224136" cy="30320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1" name="箭头: 右弧形 160"/>
          <p:cNvSpPr/>
          <p:nvPr/>
        </p:nvSpPr>
        <p:spPr>
          <a:xfrm>
            <a:off x="7392144" y="2996952"/>
            <a:ext cx="1224136" cy="30320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64352" y="3319941"/>
            <a:ext cx="264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互逆运算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1" grpId="0" animBg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7781290" y="2960370"/>
            <a:ext cx="3712210" cy="3041650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330613" y="209998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练</a:t>
            </a:r>
            <a:r>
              <a:rPr lang="zh-CN" altLang="en-US" sz="489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一练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664924" y="1226473"/>
            <a:ext cx="1655763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计算</a:t>
            </a:r>
            <a:r>
              <a:rPr lang="en-US" altLang="zh-CN" sz="36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:</a:t>
            </a:r>
          </a:p>
        </p:txBody>
      </p:sp>
      <p:sp>
        <p:nvSpPr>
          <p:cNvPr id="24" name="Text Box 247"/>
          <p:cNvSpPr txBox="1"/>
          <p:nvPr/>
        </p:nvSpPr>
        <p:spPr>
          <a:xfrm>
            <a:off x="1569799" y="2809846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  <p:sp>
        <p:nvSpPr>
          <p:cNvPr id="25" name="Text Box 249"/>
          <p:cNvSpPr txBox="1"/>
          <p:nvPr/>
        </p:nvSpPr>
        <p:spPr>
          <a:xfrm>
            <a:off x="8259445" y="3205480"/>
            <a:ext cx="27552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(4)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，小亮的解法是：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zh-CN" sz="24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他的解法与左边的有何不同，你能说出依据吗？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4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20925" y="1226185"/>
            <a:ext cx="5632450" cy="1351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2934970" y="2267585"/>
            <a:ext cx="3672205" cy="4936490"/>
          </a:xfrm>
          <a:prstGeom prst="rect">
            <a:avLst/>
          </a:prstGeom>
        </p:spPr>
      </p:pic>
      <p:graphicFrame>
        <p:nvGraphicFramePr>
          <p:cNvPr id="177" name="对象 17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22310" y="3966210"/>
          <a:ext cx="2821940" cy="75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7" imgW="1701800" imgH="457200" progId="Equation.KSEE3">
                  <p:embed/>
                </p:oleObj>
              </mc:Choice>
              <mc:Fallback>
                <p:oleObj r:id="rId7" imgW="17018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22310" y="3966210"/>
                        <a:ext cx="2821940" cy="75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47"/>
          <p:cNvSpPr txBox="1"/>
          <p:nvPr/>
        </p:nvSpPr>
        <p:spPr>
          <a:xfrm>
            <a:off x="1569799" y="3564226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  <p:sp>
        <p:nvSpPr>
          <p:cNvPr id="3" name="Text Box 247"/>
          <p:cNvSpPr txBox="1"/>
          <p:nvPr/>
        </p:nvSpPr>
        <p:spPr>
          <a:xfrm>
            <a:off x="1569799" y="4979006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  <p:sp>
        <p:nvSpPr>
          <p:cNvPr id="9" name="Text Box 247"/>
          <p:cNvSpPr txBox="1"/>
          <p:nvPr/>
        </p:nvSpPr>
        <p:spPr>
          <a:xfrm>
            <a:off x="1569799" y="5881976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4" grpId="0"/>
      <p:bldP spid="25" grpId="0"/>
      <p:bldP spid="25" grpId="1"/>
      <p:bldP spid="8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9450" y="324485"/>
            <a:ext cx="10833100" cy="6031865"/>
          </a:xfrm>
        </p:spPr>
        <p:txBody>
          <a:bodyPr/>
          <a:lstStyle/>
          <a:p>
            <a:pPr marL="0" indent="0">
              <a:buNone/>
            </a:pPr>
            <a:r>
              <a:rPr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计算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              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         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</a:p>
          <a:p>
            <a:pPr marL="0" indent="0">
              <a:spcBef>
                <a:spcPct val="50000"/>
              </a:spcBef>
              <a:buNone/>
            </a:pP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              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         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</a:p>
          <a:p>
            <a:pPr marL="0" indent="0">
              <a:spcAft>
                <a:spcPts val="0"/>
              </a:spcAft>
              <a:buNone/>
            </a:pPr>
            <a:endParaRPr sz="3200" b="1" dirty="0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marL="0" indent="0">
              <a:spcAft>
                <a:spcPts val="0"/>
              </a:spcAft>
              <a:buNone/>
            </a:pPr>
            <a:r>
              <a:rPr sz="3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二次根式相乘除，先按照法则进行运算，如果积或商中含有二次根式，要将它化成最简二次根式</a:t>
            </a:r>
            <a:r>
              <a:rPr lang="en-US" altLang="zh-CN" sz="3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endParaRPr lang="en-US" altLang="zh-CN" sz="32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spcAft>
                <a:spcPts val="0"/>
              </a:spcAft>
              <a:buNone/>
            </a:pPr>
            <a:endParaRPr sz="32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37055" y="1363980"/>
          <a:ext cx="2294255" cy="87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r:id="rId4" imgW="596900" imgH="228600" progId="Equation.KSEE3">
                  <p:embed/>
                </p:oleObj>
              </mc:Choice>
              <mc:Fallback>
                <p:oleObj r:id="rId4" imgW="5969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7055" y="1363980"/>
                        <a:ext cx="2294255" cy="878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76925" y="1257935"/>
          <a:ext cx="818515" cy="109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r:id="rId6" imgW="342900" imgH="457200" progId="Equation.KSEE3">
                  <p:embed/>
                </p:oleObj>
              </mc:Choice>
              <mc:Fallback>
                <p:oleObj r:id="rId6" imgW="342900" imgH="457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76925" y="1257935"/>
                        <a:ext cx="818515" cy="1091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676640" y="1297305"/>
          <a:ext cx="133096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r:id="rId8" imgW="584200" imgH="444500" progId="Equation.KSEE3">
                  <p:embed/>
                </p:oleObj>
              </mc:Choice>
              <mc:Fallback>
                <p:oleObj r:id="rId8" imgW="584200" imgH="4445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76640" y="1297305"/>
                        <a:ext cx="133096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16075" y="3258820"/>
          <a:ext cx="2600960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r:id="rId10" imgW="825500" imgH="228600" progId="Equation.KSEE3">
                  <p:embed/>
                </p:oleObj>
              </mc:Choice>
              <mc:Fallback>
                <p:oleObj r:id="rId10" imgW="825500" imgH="228600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16075" y="3258820"/>
                        <a:ext cx="2600960" cy="72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23230" y="3315970"/>
          <a:ext cx="185166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r:id="rId12" imgW="698500" imgH="228600" progId="Equation.KSEE3">
                  <p:embed/>
                </p:oleObj>
              </mc:Choice>
              <mc:Fallback>
                <p:oleObj r:id="rId12" imgW="698500" imgH="228600" progId="Equation.KSEE3">
                  <p:embed/>
                  <p:pic>
                    <p:nvPicPr>
                      <p:cNvPr id="0" name="图片 205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23230" y="3315970"/>
                        <a:ext cx="1851660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618220" y="3356610"/>
          <a:ext cx="2294255" cy="56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r:id="rId14" imgW="927100" imgH="228600" progId="Equation.KSEE3">
                  <p:embed/>
                </p:oleObj>
              </mc:Choice>
              <mc:Fallback>
                <p:oleObj r:id="rId14" imgW="927100" imgH="228600" progId="Equation.KSEE3">
                  <p:embed/>
                  <p:pic>
                    <p:nvPicPr>
                      <p:cNvPr id="0" name="图片 205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618220" y="3356610"/>
                        <a:ext cx="2294255" cy="565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形标注 10"/>
          <p:cNvSpPr/>
          <p:nvPr/>
        </p:nvSpPr>
        <p:spPr>
          <a:xfrm>
            <a:off x="5134610" y="0"/>
            <a:ext cx="3963670" cy="251079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575" y="1390015"/>
            <a:ext cx="11356975" cy="52533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二次根式混合运算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</a:p>
          <a:p>
            <a:pPr marL="0" indent="0">
              <a:buNone/>
            </a:pPr>
            <a:r>
              <a:rPr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（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                   （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</a:p>
          <a:p>
            <a:pPr marL="0" indent="0">
              <a:buNone/>
            </a:pPr>
            <a:r>
              <a:rPr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</a:t>
            </a:r>
            <a:endParaRPr sz="32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sz="32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445375" y="2353310"/>
          <a:ext cx="2832735" cy="6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r:id="rId4" imgW="1066800" imgH="228600" progId="Equation.KSEE3">
                  <p:embed/>
                </p:oleObj>
              </mc:Choice>
              <mc:Fallback>
                <p:oleObj r:id="rId4" imgW="1066800" imgH="2286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5375" y="2353310"/>
                        <a:ext cx="2832735" cy="60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1969770" y="2518410"/>
            <a:ext cx="2569210" cy="4204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34225" y="3148330"/>
            <a:ext cx="2955925" cy="32353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55640" y="474980"/>
            <a:ext cx="30048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在进行二次根式的四则运算时，实数的运算律和运算顺序都适用，乘法公式也同样适用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69465" y="2289175"/>
          <a:ext cx="278384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r:id="rId8" imgW="977900" imgH="228600" progId="Equation.KSEE3">
                  <p:embed/>
                </p:oleObj>
              </mc:Choice>
              <mc:Fallback>
                <p:oleObj r:id="rId8" imgW="9779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9465" y="2289175"/>
                        <a:ext cx="278384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7"/>
          <p:cNvSpPr txBox="1"/>
          <p:nvPr/>
        </p:nvSpPr>
        <p:spPr>
          <a:xfrm>
            <a:off x="531574" y="3148301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  <p:sp>
        <p:nvSpPr>
          <p:cNvPr id="4" name="Text Box 247"/>
          <p:cNvSpPr txBox="1"/>
          <p:nvPr/>
        </p:nvSpPr>
        <p:spPr>
          <a:xfrm>
            <a:off x="6136719" y="3148301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/>
      <p:bldP spid="12" grpId="1"/>
      <p:bldP spid="24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55575" y="1390015"/>
                <a:ext cx="12349137" cy="52533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36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</a:t>
                </a:r>
                <a:r>
                  <a:rPr sz="36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二次根式混合运算</a:t>
                </a:r>
                <a:r>
                  <a:rPr lang="en-US" altLang="zh-CN" sz="36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.</a:t>
                </a:r>
              </a:p>
              <a:p>
                <a:pPr marL="0" indent="0">
                  <a:buNone/>
                </a:pPr>
                <a:r>
                  <a:rPr sz="36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   （</a:t>
                </a:r>
                <a:r>
                  <a:rPr lang="en-US" sz="36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3</a:t>
                </a:r>
                <a:r>
                  <a:rPr sz="36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）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zh-CN" altLang="en-US" sz="36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sym typeface="+mn-ea"/>
                          </a:rPr>
                          <m:t>2</m:t>
                        </m:r>
                        <m:r>
                          <a:rPr lang="zh-CN" altLang="en-US" sz="3600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sym typeface="+mn-ea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sz="3600" i="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sym typeface="+mn-ea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r>
                  <a:rPr lang="zh-CN" alt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6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</a:rPr>
                          <m:t>2</m:t>
                        </m:r>
                        <m:r>
                          <a:rPr lang="en-US" altLang="zh-CN" sz="36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sz="36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r>
                  <a:rPr sz="36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    （</a:t>
                </a:r>
                <a:r>
                  <a:rPr lang="en-US" sz="36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4</a:t>
                </a:r>
                <a:r>
                  <a:rPr sz="36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3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+mn-ea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CN" altLang="en-US" sz="3600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sym typeface="+mn-ea"/>
                                  </a:rPr>
                                  <m:t>6</m:t>
                                </m:r>
                              </m:e>
                            </m:rad>
                            <m:r>
                              <a:rPr lang="zh-CN" altLang="en-US" sz="3600" i="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sym typeface="+mn-ea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en-US" sz="3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+mn-ea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CN" altLang="en-US" sz="3600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sym typeface="+mn-ea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3600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endParaRPr sz="36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endParaRPr>
              </a:p>
              <a:p>
                <a:pPr marL="0" indent="0">
                  <a:buNone/>
                </a:pPr>
                <a:r>
                  <a:rPr sz="36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解：</a:t>
                </a:r>
                <a:endParaRPr sz="3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575" y="1390015"/>
                <a:ext cx="12349137" cy="5253355"/>
              </a:xfrm>
              <a:blipFill rotWithShape="1">
                <a:blip r:embed="rId3"/>
                <a:stretch>
                  <a:fillRect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3429000"/>
            <a:ext cx="2924175" cy="2476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04" y="3429000"/>
            <a:ext cx="4886325" cy="2600325"/>
          </a:xfrm>
          <a:prstGeom prst="rect">
            <a:avLst/>
          </a:prstGeom>
        </p:spPr>
      </p:pic>
      <p:sp>
        <p:nvSpPr>
          <p:cNvPr id="6" name="椭圆形标注 10"/>
          <p:cNvSpPr/>
          <p:nvPr/>
        </p:nvSpPr>
        <p:spPr>
          <a:xfrm>
            <a:off x="5134610" y="0"/>
            <a:ext cx="3963670" cy="251079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55640" y="474980"/>
            <a:ext cx="30048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在进行二次根式的四则运算时，实数的运算律和运算顺序都适用，乘法公式也同样适用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</a:p>
        </p:txBody>
      </p:sp>
      <p:sp>
        <p:nvSpPr>
          <p:cNvPr id="8" name="Text Box 247"/>
          <p:cNvSpPr txBox="1"/>
          <p:nvPr/>
        </p:nvSpPr>
        <p:spPr>
          <a:xfrm>
            <a:off x="6255464" y="3428971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9450" y="1209675"/>
            <a:ext cx="10833100" cy="5171653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分母有理化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：二次根式中的除法可以用化去分母中根号的的方法进行运算，这种</a:t>
            </a:r>
            <a:r>
              <a:rPr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化去分母中根号的变形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叫做分母有理化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                          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例：</a:t>
            </a:r>
            <a:endParaRPr lang="en-US" altLang="zh-CN" sz="32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依据：分式的基本性质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方法：将分子和分母</a:t>
            </a:r>
            <a:r>
              <a:rPr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都乘分母的</a:t>
            </a:r>
          </a:p>
          <a:p>
            <a:pPr marL="0" indent="0">
              <a:spcBef>
                <a:spcPct val="50000"/>
              </a:spcBef>
              <a:buNone/>
            </a:pPr>
            <a:r>
              <a:rPr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有理化因式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32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化去分母中的根号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endParaRPr sz="32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7205980" y="3397885"/>
            <a:ext cx="4306570" cy="2600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挑战自我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6445" y="1259205"/>
            <a:ext cx="8460105" cy="5125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挑战自我</a:t>
            </a: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6445" y="1393190"/>
            <a:ext cx="8468995" cy="45967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挑战自我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2930" y="1441450"/>
            <a:ext cx="10541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楷体" panose="02010609060101010101" charset="-122"/>
                <a:ea typeface="楷体" panose="02010609060101010101" charset="-122"/>
              </a:rPr>
              <a:t>5.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计算</a:t>
            </a:r>
            <a:endParaRPr lang="en-US" sz="32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楷体" panose="02010609060101010101" charset="-122"/>
                <a:ea typeface="楷体" panose="02010609060101010101" charset="-122"/>
              </a:rPr>
              <a:t>(1)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577" y="2256841"/>
            <a:ext cx="2528446" cy="2336063"/>
          </a:xfrm>
          <a:prstGeom prst="rect">
            <a:avLst/>
          </a:prstGeom>
        </p:spPr>
      </p:pic>
      <p:sp>
        <p:nvSpPr>
          <p:cNvPr id="7" name="对象 1">
            <a:hlinkClick r:id="" action="ppaction://ole?verb=0"/>
          </p:cNvPr>
          <p:cNvSpPr txBox="1"/>
          <p:nvPr/>
        </p:nvSpPr>
        <p:spPr>
          <a:xfrm>
            <a:off x="1847528" y="1556792"/>
            <a:ext cx="5760640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        </a:t>
            </a:r>
            <a:r>
              <a:rPr lang="zh-CN" altLang="en-US" sz="32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（上底</a:t>
            </a:r>
            <a:r>
              <a:rPr lang="en-US" altLang="zh-CN" sz="32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+</a:t>
            </a:r>
            <a:r>
              <a:rPr lang="zh-CN" altLang="en-US" sz="32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下底）</a:t>
            </a:r>
            <a:r>
              <a:rPr lang="en-US" altLang="zh-CN" sz="32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×</a:t>
            </a:r>
            <a:r>
              <a:rPr lang="zh-CN" altLang="en-US" sz="32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高</a:t>
            </a:r>
            <a:endParaRPr lang="en-US" altLang="zh-CN" sz="3200" u="sng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          2</a:t>
            </a:r>
            <a:endParaRPr lang="zh-CN" altLang="en-US" sz="32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1464" y="2276872"/>
            <a:ext cx="18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</a:rPr>
              <a:t>梯形面积：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431704" y="2492896"/>
                <a:ext cx="8280920" cy="368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=</a:t>
                </a:r>
                <a:r>
                  <a:rPr lang="zh-CN" altLang="en-US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12</m:t>
                        </m:r>
                      </m:e>
                    </m:rad>
                    <m:r>
                      <a:rPr lang="zh-CN" altLang="en-US" sz="3200" u="sng" dirty="0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zh-CN" altLang="en-US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）</a:t>
                </a:r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endParaRPr lang="en-US" altLang="zh-CN" sz="3200" u="sng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       2</a:t>
                </a: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=</a:t>
                </a:r>
                <a:r>
                  <a:rPr lang="zh-CN" altLang="en-US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zh-CN" altLang="en-US" sz="3200" u="sng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3200" i="1" u="sng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3</m:t>
                        </m:r>
                      </m:e>
                    </m:rad>
                    <m:r>
                      <a:rPr lang="zh-CN" altLang="en-US" sz="3200" u="sng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+</m:t>
                    </m:r>
                    <m:r>
                      <a:rPr lang="en-US" altLang="zh-CN" sz="3200" u="sng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3200" i="1" u="sng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zh-CN" altLang="en-US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）</a:t>
                </a:r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</a:t>
                </a: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化简</a:t>
                </a:r>
                <a:endParaRPr lang="en-US" altLang="zh-CN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       2</a:t>
                </a: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=</a:t>
                </a:r>
                <a:r>
                  <a:rPr lang="zh-CN" altLang="en-US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3200" u="sng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3200" i="1" u="sng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CN" sz="3200" u="sng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3200" i="1" u="sng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乘法分配律</a:t>
                </a:r>
                <a:endParaRPr lang="en-US" altLang="zh-CN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       2</a:t>
                </a: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=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？？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2492896"/>
                <a:ext cx="8280920" cy="3680303"/>
              </a:xfrm>
              <a:prstGeom prst="rect">
                <a:avLst/>
              </a:prstGeom>
              <a:blipFill rotWithShape="1">
                <a:blip r:embed="rId4"/>
                <a:stretch>
                  <a:fillRect l="-2" t="-14" r="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247"/>
          <p:cNvSpPr txBox="1"/>
          <p:nvPr/>
        </p:nvSpPr>
        <p:spPr>
          <a:xfrm>
            <a:off x="2479754" y="1818611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挑战自我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9275" y="1591310"/>
            <a:ext cx="110934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楷体" panose="02010609060101010101" charset="-122"/>
                <a:ea typeface="楷体" panose="02010609060101010101" charset="-122"/>
              </a:rPr>
              <a:t>(2)                          (3)</a:t>
            </a:r>
          </a:p>
          <a:p>
            <a:pPr>
              <a:lnSpc>
                <a:spcPct val="150000"/>
              </a:lnSpc>
            </a:pPr>
            <a:endParaRPr lang="en-US" altLang="zh-CN" sz="36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36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3600">
                <a:latin typeface="楷体" panose="02010609060101010101" charset="-122"/>
                <a:ea typeface="楷体" panose="02010609060101010101" charset="-122"/>
              </a:rPr>
              <a:t>(4)                          (5)</a:t>
            </a:r>
            <a:endParaRPr lang="en-US" altLang="zh-CN" sz="36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                           </a:t>
            </a:r>
            <a:endParaRPr lang="zh-CN" sz="2800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对象 -2147482586"/>
          <p:cNvGraphicFramePr>
            <a:graphicFrameLocks noChangeAspect="1"/>
          </p:cNvGraphicFramePr>
          <p:nvPr/>
        </p:nvGraphicFramePr>
        <p:xfrm>
          <a:off x="1469390" y="1591310"/>
          <a:ext cx="3335020" cy="75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r:id="rId4" imgW="901065" imgH="241300" progId="Equation.3">
                  <p:embed/>
                </p:oleObj>
              </mc:Choice>
              <mc:Fallback>
                <p:oleObj r:id="rId4" imgW="901065" imgH="2413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9390" y="1591310"/>
                        <a:ext cx="3335020" cy="7531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85"/>
          <p:cNvGraphicFramePr>
            <a:graphicFrameLocks noChangeAspect="1"/>
          </p:cNvGraphicFramePr>
          <p:nvPr/>
        </p:nvGraphicFramePr>
        <p:xfrm>
          <a:off x="8100695" y="1674495"/>
          <a:ext cx="3698875" cy="86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r:id="rId6" imgW="1016000" imgH="241300" progId="Equation.3">
                  <p:embed/>
                </p:oleObj>
              </mc:Choice>
              <mc:Fallback>
                <p:oleObj r:id="rId6" imgW="1016000" imgH="241300" progId="Equation.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00695" y="1674495"/>
                        <a:ext cx="3698875" cy="864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584"/>
          <p:cNvGraphicFramePr>
            <a:graphicFrameLocks noChangeAspect="1"/>
          </p:cNvGraphicFramePr>
          <p:nvPr/>
        </p:nvGraphicFramePr>
        <p:xfrm>
          <a:off x="1469390" y="4116705"/>
          <a:ext cx="3592195" cy="6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r:id="rId8" imgW="1308100" imgH="241300" progId="Equation.3">
                  <p:embed/>
                </p:oleObj>
              </mc:Choice>
              <mc:Fallback>
                <p:oleObj r:id="rId8" imgW="1308100" imgH="241300" progId="Equation.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9390" y="4116705"/>
                        <a:ext cx="3592195" cy="655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148320" y="4238625"/>
          <a:ext cx="3603625" cy="6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r:id="rId10" imgW="1257300" imgH="228600" progId="Equation.KSEE3">
                  <p:embed/>
                </p:oleObj>
              </mc:Choice>
              <mc:Fallback>
                <p:oleObj r:id="rId10" imgW="12573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48320" y="4238625"/>
                        <a:ext cx="3603625" cy="65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sz="489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温故知新</a:t>
            </a:r>
          </a:p>
        </p:txBody>
      </p:sp>
      <p:sp>
        <p:nvSpPr>
          <p:cNvPr id="5126" name="AutoShape 31"/>
          <p:cNvSpPr>
            <a:spLocks noChangeAspect="1" noTextEdit="1"/>
          </p:cNvSpPr>
          <p:nvPr/>
        </p:nvSpPr>
        <p:spPr>
          <a:xfrm>
            <a:off x="1750695" y="2133600"/>
            <a:ext cx="3613150" cy="504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8" name="Group 32"/>
          <p:cNvGrpSpPr/>
          <p:nvPr/>
        </p:nvGrpSpPr>
        <p:grpSpPr>
          <a:xfrm>
            <a:off x="9488805" y="3148013"/>
            <a:ext cx="1685925" cy="381000"/>
            <a:chOff x="2388" y="1048"/>
            <a:chExt cx="1062" cy="240"/>
          </a:xfrm>
        </p:grpSpPr>
        <p:sp>
          <p:nvSpPr>
            <p:cNvPr id="5214" name="Rectangle 33"/>
            <p:cNvSpPr/>
            <p:nvPr/>
          </p:nvSpPr>
          <p:spPr>
            <a:xfrm>
              <a:off x="3333" y="1048"/>
              <a:ext cx="11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5215" name="Rectangle 34"/>
            <p:cNvSpPr/>
            <p:nvPr/>
          </p:nvSpPr>
          <p:spPr>
            <a:xfrm>
              <a:off x="3233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16" name="Rectangle 35"/>
            <p:cNvSpPr/>
            <p:nvPr/>
          </p:nvSpPr>
          <p:spPr>
            <a:xfrm>
              <a:off x="2862" y="1048"/>
              <a:ext cx="5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5217" name="Rectangle 36"/>
            <p:cNvSpPr/>
            <p:nvPr/>
          </p:nvSpPr>
          <p:spPr>
            <a:xfrm>
              <a:off x="2765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18" name="Rectangle 37"/>
            <p:cNvSpPr/>
            <p:nvPr/>
          </p:nvSpPr>
          <p:spPr>
            <a:xfrm>
              <a:off x="2388" y="1048"/>
              <a:ext cx="6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</a:p>
          </p:txBody>
        </p:sp>
        <p:sp>
          <p:nvSpPr>
            <p:cNvPr id="5219" name="Rectangle 38"/>
            <p:cNvSpPr/>
            <p:nvPr/>
          </p:nvSpPr>
          <p:spPr>
            <a:xfrm>
              <a:off x="3061" y="1080"/>
              <a:ext cx="145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≥</a:t>
              </a:r>
            </a:p>
          </p:txBody>
        </p:sp>
        <p:sp>
          <p:nvSpPr>
            <p:cNvPr id="5220" name="Rectangle 39"/>
            <p:cNvSpPr/>
            <p:nvPr/>
          </p:nvSpPr>
          <p:spPr>
            <a:xfrm>
              <a:off x="2590" y="1089"/>
              <a:ext cx="145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≥</a:t>
              </a:r>
            </a:p>
          </p:txBody>
        </p:sp>
        <p:sp>
          <p:nvSpPr>
            <p:cNvPr id="5221" name="Rectangle 40"/>
            <p:cNvSpPr/>
            <p:nvPr/>
          </p:nvSpPr>
          <p:spPr>
            <a:xfrm>
              <a:off x="2931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222" name="Rectangle 41"/>
            <p:cNvSpPr/>
            <p:nvPr/>
          </p:nvSpPr>
          <p:spPr>
            <a:xfrm>
              <a:off x="2461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" name="Group 42"/>
          <p:cNvGrpSpPr/>
          <p:nvPr/>
        </p:nvGrpSpPr>
        <p:grpSpPr>
          <a:xfrm>
            <a:off x="7816533" y="3188970"/>
            <a:ext cx="1196975" cy="417513"/>
            <a:chOff x="1625" y="1025"/>
            <a:chExt cx="754" cy="263"/>
          </a:xfrm>
        </p:grpSpPr>
        <p:sp>
          <p:nvSpPr>
            <p:cNvPr id="5202" name="Line 43"/>
            <p:cNvSpPr/>
            <p:nvPr/>
          </p:nvSpPr>
          <p:spPr>
            <a:xfrm flipV="1">
              <a:off x="1789" y="1167"/>
              <a:ext cx="26" cy="1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3" name="Line 44"/>
            <p:cNvSpPr/>
            <p:nvPr/>
          </p:nvSpPr>
          <p:spPr>
            <a:xfrm>
              <a:off x="1815" y="1171"/>
              <a:ext cx="37" cy="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4" name="Line 45"/>
            <p:cNvSpPr/>
            <p:nvPr/>
          </p:nvSpPr>
          <p:spPr>
            <a:xfrm flipV="1">
              <a:off x="1856" y="1036"/>
              <a:ext cx="49" cy="2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5" name="Line 46"/>
            <p:cNvSpPr/>
            <p:nvPr/>
          </p:nvSpPr>
          <p:spPr>
            <a:xfrm>
              <a:off x="1905" y="1036"/>
              <a:ext cx="127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6" name="Line 47"/>
            <p:cNvSpPr/>
            <p:nvPr/>
          </p:nvSpPr>
          <p:spPr>
            <a:xfrm flipV="1">
              <a:off x="2146" y="1167"/>
              <a:ext cx="25" cy="1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7" name="Line 48"/>
            <p:cNvSpPr/>
            <p:nvPr/>
          </p:nvSpPr>
          <p:spPr>
            <a:xfrm>
              <a:off x="2171" y="1171"/>
              <a:ext cx="38" cy="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8" name="Line 49"/>
            <p:cNvSpPr/>
            <p:nvPr/>
          </p:nvSpPr>
          <p:spPr>
            <a:xfrm flipV="1">
              <a:off x="2213" y="1036"/>
              <a:ext cx="49" cy="2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9" name="Line 50"/>
            <p:cNvSpPr/>
            <p:nvPr/>
          </p:nvSpPr>
          <p:spPr>
            <a:xfrm>
              <a:off x="2262" y="1036"/>
              <a:ext cx="117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0" name="Rectangle 51"/>
            <p:cNvSpPr/>
            <p:nvPr/>
          </p:nvSpPr>
          <p:spPr>
            <a:xfrm>
              <a:off x="2063" y="1025"/>
              <a:ext cx="53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·</a:t>
              </a:r>
            </a:p>
          </p:txBody>
        </p:sp>
        <p:sp>
          <p:nvSpPr>
            <p:cNvPr id="5211" name="Rectangle 52"/>
            <p:cNvSpPr/>
            <p:nvPr/>
          </p:nvSpPr>
          <p:spPr>
            <a:xfrm>
              <a:off x="1625" y="1025"/>
              <a:ext cx="11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=</a:t>
              </a:r>
            </a:p>
          </p:txBody>
        </p:sp>
        <p:sp>
          <p:nvSpPr>
            <p:cNvPr id="5212" name="Rectangle 53"/>
            <p:cNvSpPr/>
            <p:nvPr/>
          </p:nvSpPr>
          <p:spPr>
            <a:xfrm>
              <a:off x="2268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213" name="Rectangle 54"/>
            <p:cNvSpPr/>
            <p:nvPr/>
          </p:nvSpPr>
          <p:spPr>
            <a:xfrm>
              <a:off x="1918" y="1048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7192645" y="3206433"/>
            <a:ext cx="539750" cy="400050"/>
            <a:chOff x="1232" y="1036"/>
            <a:chExt cx="340" cy="252"/>
          </a:xfrm>
        </p:grpSpPr>
        <p:sp>
          <p:nvSpPr>
            <p:cNvPr id="5197" name="Line 56"/>
            <p:cNvSpPr/>
            <p:nvPr/>
          </p:nvSpPr>
          <p:spPr>
            <a:xfrm flipV="1">
              <a:off x="1232" y="1167"/>
              <a:ext cx="25" cy="1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8" name="Line 57"/>
            <p:cNvSpPr/>
            <p:nvPr/>
          </p:nvSpPr>
          <p:spPr>
            <a:xfrm>
              <a:off x="1257" y="1171"/>
              <a:ext cx="37" cy="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9" name="Line 58"/>
            <p:cNvSpPr/>
            <p:nvPr/>
          </p:nvSpPr>
          <p:spPr>
            <a:xfrm flipV="1">
              <a:off x="1299" y="1036"/>
              <a:ext cx="49" cy="2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0" name="Line 59"/>
            <p:cNvSpPr/>
            <p:nvPr/>
          </p:nvSpPr>
          <p:spPr>
            <a:xfrm>
              <a:off x="1348" y="1036"/>
              <a:ext cx="224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1" name="Rectangle 60"/>
            <p:cNvSpPr/>
            <p:nvPr/>
          </p:nvSpPr>
          <p:spPr>
            <a:xfrm>
              <a:off x="1360" y="1048"/>
              <a:ext cx="2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ab</a:t>
              </a:r>
            </a:p>
          </p:txBody>
        </p:sp>
      </p:grpSp>
      <p:sp>
        <p:nvSpPr>
          <p:cNvPr id="5130" name="AutoShape 61"/>
          <p:cNvSpPr>
            <a:spLocks noChangeAspect="1" noTextEdit="1"/>
          </p:cNvSpPr>
          <p:nvPr/>
        </p:nvSpPr>
        <p:spPr>
          <a:xfrm>
            <a:off x="1835150" y="2906713"/>
            <a:ext cx="3057525" cy="9572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11" name="Group 62"/>
          <p:cNvGrpSpPr/>
          <p:nvPr/>
        </p:nvGrpSpPr>
        <p:grpSpPr>
          <a:xfrm>
            <a:off x="9488805" y="4822190"/>
            <a:ext cx="1687513" cy="417513"/>
            <a:chOff x="2041" y="1647"/>
            <a:chExt cx="1063" cy="263"/>
          </a:xfrm>
        </p:grpSpPr>
        <p:sp>
          <p:nvSpPr>
            <p:cNvPr id="5188" name="Rectangle 63"/>
            <p:cNvSpPr/>
            <p:nvPr/>
          </p:nvSpPr>
          <p:spPr>
            <a:xfrm>
              <a:off x="2987" y="1670"/>
              <a:ext cx="11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5189" name="Rectangle 64"/>
            <p:cNvSpPr/>
            <p:nvPr/>
          </p:nvSpPr>
          <p:spPr>
            <a:xfrm>
              <a:off x="2886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90" name="Rectangle 65"/>
            <p:cNvSpPr/>
            <p:nvPr/>
          </p:nvSpPr>
          <p:spPr>
            <a:xfrm>
              <a:off x="2516" y="1670"/>
              <a:ext cx="5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5191" name="Rectangle 66"/>
            <p:cNvSpPr/>
            <p:nvPr/>
          </p:nvSpPr>
          <p:spPr>
            <a:xfrm>
              <a:off x="2418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92" name="Rectangle 67"/>
            <p:cNvSpPr/>
            <p:nvPr/>
          </p:nvSpPr>
          <p:spPr>
            <a:xfrm>
              <a:off x="2041" y="1670"/>
              <a:ext cx="67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</a:p>
          </p:txBody>
        </p:sp>
        <p:sp>
          <p:nvSpPr>
            <p:cNvPr id="5193" name="Rectangle 68"/>
            <p:cNvSpPr/>
            <p:nvPr/>
          </p:nvSpPr>
          <p:spPr>
            <a:xfrm>
              <a:off x="2732" y="1647"/>
              <a:ext cx="11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&gt;</a:t>
              </a:r>
            </a:p>
          </p:txBody>
        </p:sp>
        <p:sp>
          <p:nvSpPr>
            <p:cNvPr id="5194" name="Rectangle 69"/>
            <p:cNvSpPr/>
            <p:nvPr/>
          </p:nvSpPr>
          <p:spPr>
            <a:xfrm>
              <a:off x="2245" y="1706"/>
              <a:ext cx="145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≥</a:t>
              </a:r>
            </a:p>
          </p:txBody>
        </p:sp>
        <p:sp>
          <p:nvSpPr>
            <p:cNvPr id="5195" name="Rectangle 70"/>
            <p:cNvSpPr/>
            <p:nvPr/>
          </p:nvSpPr>
          <p:spPr>
            <a:xfrm>
              <a:off x="2585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96" name="Rectangle 71"/>
            <p:cNvSpPr/>
            <p:nvPr/>
          </p:nvSpPr>
          <p:spPr>
            <a:xfrm>
              <a:off x="2114" y="167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2" name="Group 72"/>
          <p:cNvGrpSpPr/>
          <p:nvPr/>
        </p:nvGrpSpPr>
        <p:grpSpPr>
          <a:xfrm>
            <a:off x="7942898" y="4636453"/>
            <a:ext cx="700087" cy="873125"/>
            <a:chOff x="1569" y="1530"/>
            <a:chExt cx="441" cy="550"/>
          </a:xfrm>
        </p:grpSpPr>
        <p:sp>
          <p:nvSpPr>
            <p:cNvPr id="5176" name="Line 73"/>
            <p:cNvSpPr/>
            <p:nvPr/>
          </p:nvSpPr>
          <p:spPr>
            <a:xfrm flipV="1">
              <a:off x="1750" y="1661"/>
              <a:ext cx="26" cy="1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7" name="Line 74"/>
            <p:cNvSpPr/>
            <p:nvPr/>
          </p:nvSpPr>
          <p:spPr>
            <a:xfrm>
              <a:off x="1776" y="1665"/>
              <a:ext cx="37" cy="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Line 75"/>
            <p:cNvSpPr/>
            <p:nvPr/>
          </p:nvSpPr>
          <p:spPr>
            <a:xfrm flipV="1">
              <a:off x="1817" y="1530"/>
              <a:ext cx="50" cy="2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9" name="Line 76"/>
            <p:cNvSpPr/>
            <p:nvPr/>
          </p:nvSpPr>
          <p:spPr>
            <a:xfrm>
              <a:off x="1867" y="1530"/>
              <a:ext cx="126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0" name="Line 77"/>
            <p:cNvSpPr/>
            <p:nvPr/>
          </p:nvSpPr>
          <p:spPr>
            <a:xfrm flipV="1">
              <a:off x="1755" y="1958"/>
              <a:ext cx="26" cy="1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1" name="Line 78"/>
            <p:cNvSpPr/>
            <p:nvPr/>
          </p:nvSpPr>
          <p:spPr>
            <a:xfrm>
              <a:off x="1781" y="1963"/>
              <a:ext cx="37" cy="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2" name="Line 79"/>
            <p:cNvSpPr/>
            <p:nvPr/>
          </p:nvSpPr>
          <p:spPr>
            <a:xfrm flipV="1">
              <a:off x="1822" y="1828"/>
              <a:ext cx="49" cy="2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3" name="Line 80"/>
            <p:cNvSpPr/>
            <p:nvPr/>
          </p:nvSpPr>
          <p:spPr>
            <a:xfrm>
              <a:off x="1871" y="1828"/>
              <a:ext cx="118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4" name="Line 81"/>
            <p:cNvSpPr/>
            <p:nvPr/>
          </p:nvSpPr>
          <p:spPr>
            <a:xfrm>
              <a:off x="1730" y="1798"/>
              <a:ext cx="280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5" name="Rectangle 82"/>
            <p:cNvSpPr/>
            <p:nvPr/>
          </p:nvSpPr>
          <p:spPr>
            <a:xfrm>
              <a:off x="1569" y="1647"/>
              <a:ext cx="11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=</a:t>
              </a:r>
            </a:p>
          </p:txBody>
        </p:sp>
        <p:sp>
          <p:nvSpPr>
            <p:cNvPr id="5186" name="Rectangle 83"/>
            <p:cNvSpPr/>
            <p:nvPr/>
          </p:nvSpPr>
          <p:spPr>
            <a:xfrm>
              <a:off x="1878" y="1840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87" name="Rectangle 84"/>
            <p:cNvSpPr/>
            <p:nvPr/>
          </p:nvSpPr>
          <p:spPr>
            <a:xfrm>
              <a:off x="1879" y="1543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" name="Group 85"/>
          <p:cNvGrpSpPr/>
          <p:nvPr/>
        </p:nvGrpSpPr>
        <p:grpSpPr>
          <a:xfrm>
            <a:off x="7348855" y="4636453"/>
            <a:ext cx="438150" cy="852487"/>
            <a:chOff x="1240" y="1530"/>
            <a:chExt cx="276" cy="537"/>
          </a:xfrm>
        </p:grpSpPr>
        <p:sp>
          <p:nvSpPr>
            <p:cNvPr id="5169" name="Line 86"/>
            <p:cNvSpPr/>
            <p:nvPr/>
          </p:nvSpPr>
          <p:spPr>
            <a:xfrm>
              <a:off x="1372" y="1798"/>
              <a:ext cx="127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0" name="Line 87"/>
            <p:cNvSpPr/>
            <p:nvPr/>
          </p:nvSpPr>
          <p:spPr>
            <a:xfrm flipV="1">
              <a:off x="1240" y="1833"/>
              <a:ext cx="25" cy="1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1" name="Line 88"/>
            <p:cNvSpPr/>
            <p:nvPr/>
          </p:nvSpPr>
          <p:spPr>
            <a:xfrm>
              <a:off x="1265" y="1837"/>
              <a:ext cx="37" cy="18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2" name="Line 89"/>
            <p:cNvSpPr/>
            <p:nvPr/>
          </p:nvSpPr>
          <p:spPr>
            <a:xfrm flipV="1">
              <a:off x="1307" y="1530"/>
              <a:ext cx="49" cy="487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3" name="Line 90"/>
            <p:cNvSpPr/>
            <p:nvPr/>
          </p:nvSpPr>
          <p:spPr>
            <a:xfrm>
              <a:off x="1356" y="1530"/>
              <a:ext cx="160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4" name="Rectangle 91"/>
            <p:cNvSpPr/>
            <p:nvPr/>
          </p:nvSpPr>
          <p:spPr>
            <a:xfrm>
              <a:off x="1384" y="1827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75" name="Rectangle 92"/>
            <p:cNvSpPr/>
            <p:nvPr/>
          </p:nvSpPr>
          <p:spPr>
            <a:xfrm>
              <a:off x="1385" y="1543"/>
              <a:ext cx="100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5136" name="AutoShape 95"/>
          <p:cNvSpPr>
            <a:spLocks noChangeAspect="1" noTextEdit="1"/>
          </p:cNvSpPr>
          <p:nvPr/>
        </p:nvSpPr>
        <p:spPr>
          <a:xfrm>
            <a:off x="3922713" y="4991100"/>
            <a:ext cx="2736850" cy="8620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0606" name="Text Box 190"/>
          <p:cNvSpPr txBox="1"/>
          <p:nvPr/>
        </p:nvSpPr>
        <p:spPr>
          <a:xfrm>
            <a:off x="569595" y="1480820"/>
            <a:ext cx="110521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二次根式的性质及应用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积的算术平方根的性质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商的算术平方根的性质</a:t>
            </a:r>
          </a:p>
        </p:txBody>
      </p:sp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16025" y="2296795"/>
          <a:ext cx="3093085" cy="74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r:id="rId4" imgW="1054100" imgH="254000" progId="Equation.KSEE3">
                  <p:embed/>
                </p:oleObj>
              </mc:Choice>
              <mc:Fallback>
                <p:oleObj r:id="rId4" imgW="1054100" imgH="2540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025" y="2296795"/>
                        <a:ext cx="3093085" cy="747395"/>
                      </a:xfrm>
                      <a:prstGeom prst="rect">
                        <a:avLst/>
                      </a:prstGeom>
                      <a:solidFill>
                        <a:srgbClr val="2806BA">
                          <a:alpha val="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16025" y="3414395"/>
          <a:ext cx="3396615" cy="70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r:id="rId6" imgW="1155700" imgH="241300" progId="Equation.KSEE3">
                  <p:embed/>
                </p:oleObj>
              </mc:Choice>
              <mc:Fallback>
                <p:oleObj r:id="rId6" imgW="1155700" imgH="2413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6025" y="3414395"/>
                        <a:ext cx="3396615" cy="70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16025" y="4466590"/>
          <a:ext cx="4307840" cy="123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r:id="rId8" imgW="1600200" imgH="457200" progId="Equation.KSEE3">
                  <p:embed/>
                </p:oleObj>
              </mc:Choice>
              <mc:Fallback>
                <p:oleObj r:id="rId8" imgW="1600200" imgH="457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6025" y="4466590"/>
                        <a:ext cx="4307840" cy="1231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0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挑战自我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9275" y="1591310"/>
            <a:ext cx="110934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楷体" panose="02010609060101010101" charset="-122"/>
                <a:ea typeface="楷体" panose="02010609060101010101" charset="-122"/>
              </a:rPr>
              <a:t>(6)                          (7)</a:t>
            </a:r>
          </a:p>
          <a:p>
            <a:pPr>
              <a:lnSpc>
                <a:spcPct val="150000"/>
              </a:lnSpc>
            </a:pPr>
            <a:endParaRPr lang="en-US" altLang="zh-CN" sz="36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36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3600">
                <a:latin typeface="楷体" panose="02010609060101010101" charset="-122"/>
                <a:ea typeface="楷体" panose="02010609060101010101" charset="-122"/>
              </a:rPr>
              <a:t>(8)                          (9)</a:t>
            </a:r>
            <a:endParaRPr lang="en-US" altLang="zh-CN" sz="36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                           </a:t>
            </a:r>
            <a:endParaRPr lang="zh-CN" sz="2800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对象 -2147482582"/>
          <p:cNvGraphicFramePr>
            <a:graphicFrameLocks noChangeAspect="1"/>
          </p:cNvGraphicFramePr>
          <p:nvPr/>
        </p:nvGraphicFramePr>
        <p:xfrm>
          <a:off x="1634490" y="1591310"/>
          <a:ext cx="2757805" cy="12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r:id="rId4" imgW="965200" imgH="444500" progId="Equation.3">
                  <p:embed/>
                </p:oleObj>
              </mc:Choice>
              <mc:Fallback>
                <p:oleObj r:id="rId4" imgW="965200" imgH="444500" progId="Equation.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4490" y="1591310"/>
                        <a:ext cx="2757805" cy="12833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-2147482574"/>
          <p:cNvGraphicFramePr>
            <a:graphicFrameLocks noChangeAspect="1"/>
          </p:cNvGraphicFramePr>
          <p:nvPr/>
        </p:nvGraphicFramePr>
        <p:xfrm>
          <a:off x="8106728" y="1805305"/>
          <a:ext cx="3712845" cy="54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r:id="rId6" imgW="1625600" imgH="241300" progId="Equation.3">
                  <p:embed/>
                </p:oleObj>
              </mc:Choice>
              <mc:Fallback>
                <p:oleObj r:id="rId6" imgW="1625600" imgH="241300" progId="Equation.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06728" y="1805305"/>
                        <a:ext cx="3712845" cy="544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577"/>
          <p:cNvGraphicFramePr>
            <a:graphicFrameLocks noChangeAspect="1"/>
          </p:cNvGraphicFramePr>
          <p:nvPr/>
        </p:nvGraphicFramePr>
        <p:xfrm>
          <a:off x="8239760" y="4072255"/>
          <a:ext cx="3242310" cy="113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r:id="rId8" imgW="1435100" imgH="508000" progId="Equation.3">
                  <p:embed/>
                </p:oleObj>
              </mc:Choice>
              <mc:Fallback>
                <p:oleObj r:id="rId8" imgW="1435100" imgH="508000" progId="Equation.3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39760" y="4072255"/>
                        <a:ext cx="3242310" cy="1137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34490" y="3990975"/>
          <a:ext cx="2632075" cy="153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r:id="rId10" imgW="762000" imgH="444500" progId="Equation.KSEE3">
                  <p:embed/>
                </p:oleObj>
              </mc:Choice>
              <mc:Fallback>
                <p:oleObj r:id="rId10" imgW="762000" imgH="4445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34490" y="3990975"/>
                        <a:ext cx="2632075" cy="153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挑战自我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9885" y="2001520"/>
            <a:ext cx="11706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已知              ，试求         的值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44090" y="1734185"/>
          <a:ext cx="2849245" cy="126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r:id="rId4" imgW="889000" imgH="393700" progId="Equation.KSEE3">
                  <p:embed/>
                </p:oleObj>
              </mc:Choice>
              <mc:Fallback>
                <p:oleObj r:id="rId4" imgW="889000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4090" y="1734185"/>
                        <a:ext cx="2849245" cy="1261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64730" y="1734185"/>
          <a:ext cx="171767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r:id="rId6" imgW="495300" imgH="393700" progId="Equation.KSEE3">
                  <p:embed/>
                </p:oleObj>
              </mc:Choice>
              <mc:Fallback>
                <p:oleObj r:id="rId6" imgW="495300" imgH="3937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4730" y="1734185"/>
                        <a:ext cx="1717675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59535" y="2279650"/>
            <a:ext cx="9777095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二次根式的乘除法法则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二次根式的混合运算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21084" y="137207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sz="489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温故知新</a:t>
            </a:r>
          </a:p>
        </p:txBody>
      </p:sp>
      <p:sp>
        <p:nvSpPr>
          <p:cNvPr id="60509" name="Text Box 93"/>
          <p:cNvSpPr txBox="1"/>
          <p:nvPr/>
        </p:nvSpPr>
        <p:spPr>
          <a:xfrm>
            <a:off x="459105" y="972820"/>
            <a:ext cx="11246485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最简二次根式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的特点</a:t>
            </a:r>
          </a:p>
          <a:p>
            <a:pPr eaLnBrk="1" hangingPunct="1"/>
            <a:r>
              <a:rPr lang="zh-CN" altLang="en-US" sz="3200" dirty="0">
                <a:latin typeface="Calibri" panose="020F0502020204030204" pitchFamily="34" charset="0"/>
                <a:ea typeface="楷体" panose="02010609060101010101" charset="-122"/>
                <a:cs typeface="楷体" panose="02010609060101010101" charset="-122"/>
                <a:sym typeface="+mn-ea"/>
              </a:rPr>
              <a:t>①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根号里面没有分母，没有小数</a:t>
            </a:r>
            <a:endParaRPr lang="en-US" altLang="zh-CN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/>
            <a:r>
              <a:rPr lang="zh-CN" altLang="en-US" sz="3200" dirty="0">
                <a:latin typeface="Calibri" panose="020F0502020204030204" pitchFamily="34" charset="0"/>
                <a:ea typeface="楷体" panose="02010609060101010101" charset="-122"/>
                <a:cs typeface="楷体" panose="02010609060101010101" charset="-122"/>
                <a:sym typeface="+mn-ea"/>
              </a:rPr>
              <a:t>②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分母中没有根号</a:t>
            </a:r>
            <a:endParaRPr lang="en-US" altLang="zh-CN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/>
            <a:r>
              <a:rPr lang="zh-CN" altLang="en-US" sz="3200" dirty="0">
                <a:latin typeface="Calibri" panose="020F0502020204030204" pitchFamily="34" charset="0"/>
                <a:ea typeface="楷体" panose="02010609060101010101" charset="-122"/>
                <a:cs typeface="楷体" panose="02010609060101010101" charset="-122"/>
                <a:sym typeface="+mn-ea"/>
              </a:rPr>
              <a:t>③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能开出来的，必须开出来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endParaRPr lang="en-US" altLang="zh-CN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练一练（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07970" y="3260725"/>
          <a:ext cx="789940" cy="570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r:id="rId4" imgW="316865" imgH="228600" progId="Equation.KSEE3">
                  <p:embed/>
                </p:oleObj>
              </mc:Choice>
              <mc:Fallback>
                <p:oleObj r:id="rId4" imgW="316865" imgH="2286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7970" y="3260725"/>
                        <a:ext cx="789940" cy="570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01415" y="3197225"/>
          <a:ext cx="1488440" cy="63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r:id="rId6" imgW="596900" imgH="254000" progId="Equation.KSEE3">
                  <p:embed/>
                </p:oleObj>
              </mc:Choice>
              <mc:Fallback>
                <p:oleObj r:id="rId6" imgW="596900" imgH="2540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1415" y="3197225"/>
                        <a:ext cx="1488440" cy="633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43513" y="3196908"/>
          <a:ext cx="1045845" cy="57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r:id="rId8" imgW="419100" imgH="228600" progId="Equation.KSEE3">
                  <p:embed/>
                </p:oleObj>
              </mc:Choice>
              <mc:Fallback>
                <p:oleObj r:id="rId8" imgW="419100" imgH="2286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3513" y="3196908"/>
                        <a:ext cx="1045845" cy="570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89250" y="3965575"/>
          <a:ext cx="62674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r:id="rId10" imgW="266700" imgH="444500" progId="Equation.KSEE3">
                  <p:embed/>
                </p:oleObj>
              </mc:Choice>
              <mc:Fallback>
                <p:oleObj r:id="rId10" imgW="266700" imgH="4445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89250" y="3965575"/>
                        <a:ext cx="626745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15678" y="3965258"/>
          <a:ext cx="895350" cy="1074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r:id="rId12" imgW="381000" imgH="457200" progId="Equation.KSEE3">
                  <p:embed/>
                </p:oleObj>
              </mc:Choice>
              <mc:Fallback>
                <p:oleObj r:id="rId12" imgW="381000" imgH="4572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15678" y="3965258"/>
                        <a:ext cx="895350" cy="1074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78326" y="4055111"/>
          <a:ext cx="865505" cy="98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r:id="rId14" imgW="368300" imgH="419100" progId="Equation.KSEE3">
                  <p:embed/>
                </p:oleObj>
              </mc:Choice>
              <mc:Fallback>
                <p:oleObj r:id="rId14" imgW="368300" imgH="4191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78326" y="4055111"/>
                        <a:ext cx="865505" cy="98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91456" y="3965258"/>
          <a:ext cx="1581785" cy="1074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r:id="rId16" imgW="673100" imgH="457200" progId="Equation.KSEE3">
                  <p:embed/>
                </p:oleObj>
              </mc:Choice>
              <mc:Fallback>
                <p:oleObj r:id="rId16" imgW="673100" imgH="4572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91456" y="3965258"/>
                        <a:ext cx="1581785" cy="1074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72924" y="3995103"/>
          <a:ext cx="1074420" cy="101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r:id="rId18" imgW="457200" imgH="431800" progId="Equation.KSEE3">
                  <p:embed/>
                </p:oleObj>
              </mc:Choice>
              <mc:Fallback>
                <p:oleObj r:id="rId18" imgW="457200" imgH="4318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72924" y="3995103"/>
                        <a:ext cx="1074420" cy="1014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22270" y="5333048"/>
          <a:ext cx="2218690" cy="114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r:id="rId20" imgW="862965" imgH="444500" progId="Equation.KSEE3">
                  <p:embed/>
                </p:oleObj>
              </mc:Choice>
              <mc:Fallback>
                <p:oleObj r:id="rId20" imgW="862965" imgH="444500" progId="Equation.KSEE3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922270" y="5333048"/>
                        <a:ext cx="2218690" cy="1143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0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0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7"/>
          <p:cNvSpPr txBox="1">
            <a:spLocks noChangeArrowheads="1"/>
          </p:cNvSpPr>
          <p:nvPr/>
        </p:nvSpPr>
        <p:spPr bwMode="auto">
          <a:xfrm>
            <a:off x="677545" y="2134235"/>
            <a:ext cx="1105217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1.研读文本，用自己的话说出二次根式的乘除法运算法则</a:t>
            </a:r>
            <a:r>
              <a:rPr lang="zh-CN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的理解</a:t>
            </a:r>
            <a:r>
              <a:rPr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</a:t>
            </a:r>
          </a:p>
          <a:p>
            <a:pPr marL="0" indent="0">
              <a:buNone/>
            </a:pPr>
            <a:r>
              <a:rPr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2.通过计算学校梯形通用实验室的面积，总结二次根式混合运算的方法；</a:t>
            </a:r>
          </a:p>
          <a:p>
            <a:pPr marL="0" indent="0">
              <a:buNone/>
            </a:pPr>
            <a:r>
              <a:rPr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3.运用</a:t>
            </a:r>
            <a:r>
              <a:rPr lang="zh-CN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整体思想</a:t>
            </a:r>
            <a:r>
              <a:rPr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解决二次根式的求值</a:t>
            </a:r>
            <a:r>
              <a:rPr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问题.   </a:t>
            </a:r>
          </a:p>
        </p:txBody>
      </p:sp>
      <p:sp>
        <p:nvSpPr>
          <p:cNvPr id="17413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学习目标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37615"/>
            <a:ext cx="10852785" cy="5253355"/>
          </a:xfrm>
        </p:spPr>
        <p:txBody>
          <a:bodyPr/>
          <a:lstStyle/>
          <a:p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重点：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会运用法则进行二次根式的乘除运算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2.</a:t>
            </a:r>
            <a:r>
              <a:rPr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二次根式混合运算的运算顺序和运算律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难点：熟练地进行二次根式的混合运算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学习重难点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9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挑战自我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63980"/>
            <a:ext cx="10852150" cy="4977130"/>
          </a:xfrm>
        </p:spPr>
        <p:txBody>
          <a:bodyPr/>
          <a:lstStyle/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1.计算</a:t>
            </a:r>
          </a:p>
          <a:p>
            <a:pPr>
              <a:lnSpc>
                <a:spcPct val="200000"/>
              </a:lnSpc>
            </a:pP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58010" y="2229485"/>
          <a:ext cx="3497580" cy="124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6" imgW="1282700" imgH="444500" progId="Equation.KSEE3">
                  <p:embed/>
                </p:oleObj>
              </mc:Choice>
              <mc:Fallback>
                <p:oleObj r:id="rId6" imgW="1282700" imgH="4445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8010" y="2229485"/>
                        <a:ext cx="3497580" cy="1245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58010" y="4351020"/>
          <a:ext cx="474091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8" imgW="1790700" imgH="444500" progId="Equation.KSEE3">
                  <p:embed/>
                </p:oleObj>
              </mc:Choice>
              <mc:Fallback>
                <p:oleObj r:id="rId8" imgW="1790700" imgH="4445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58010" y="4351020"/>
                        <a:ext cx="4740910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58010" y="5455920"/>
          <a:ext cx="4396105" cy="117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10" imgW="1701800" imgH="444500" progId="Equation.KSEE3">
                  <p:embed/>
                </p:oleObj>
              </mc:Choice>
              <mc:Fallback>
                <p:oleObj r:id="rId10" imgW="1701800" imgH="4445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58010" y="5455920"/>
                        <a:ext cx="4396105" cy="1179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58010" y="3585210"/>
          <a:ext cx="2898140" cy="6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12" imgW="1016000" imgH="228600" progId="Equation.KSEE3">
                  <p:embed/>
                </p:oleObj>
              </mc:Choice>
              <mc:Fallback>
                <p:oleObj r:id="rId12" imgW="10160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58010" y="3585210"/>
                        <a:ext cx="2898140" cy="65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9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挑战自我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511300"/>
            <a:ext cx="10852150" cy="48298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已知二次根式       ，解决下列问题：</a:t>
            </a:r>
          </a:p>
          <a:p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（1）当x=3时，求       的值；</a:t>
            </a:r>
          </a:p>
          <a:p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（2）若x是正数，      是整数，求x的最小值；</a:t>
            </a:r>
          </a:p>
          <a:p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（3）若       与         是两个最简二次根式，且被开方数相同，求x的值.</a:t>
            </a:r>
          </a:p>
        </p:txBody>
      </p:sp>
      <p:graphicFrame>
        <p:nvGraphicFramePr>
          <p:cNvPr id="4" name="对象 -2147482581"/>
          <p:cNvGraphicFramePr>
            <a:graphicFrameLocks noChangeAspect="1"/>
          </p:cNvGraphicFramePr>
          <p:nvPr/>
        </p:nvGraphicFramePr>
        <p:xfrm>
          <a:off x="3553460" y="1511300"/>
          <a:ext cx="143256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4" imgW="596900" imgH="254000" progId="Equation.KSEE3">
                  <p:embed/>
                </p:oleObj>
              </mc:Choice>
              <mc:Fallback>
                <p:oleObj r:id="rId4" imgW="596900" imgH="2540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3460" y="1511300"/>
                        <a:ext cx="1432560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581"/>
          <p:cNvGraphicFramePr>
            <a:graphicFrameLocks noChangeAspect="1"/>
          </p:cNvGraphicFramePr>
          <p:nvPr/>
        </p:nvGraphicFramePr>
        <p:xfrm>
          <a:off x="4217035" y="2292350"/>
          <a:ext cx="143256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6" imgW="596900" imgH="254000" progId="Equation.KSEE3">
                  <p:embed/>
                </p:oleObj>
              </mc:Choice>
              <mc:Fallback>
                <p:oleObj r:id="rId6" imgW="596900" imgH="2540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7035" y="2292350"/>
                        <a:ext cx="1432560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581"/>
          <p:cNvGraphicFramePr>
            <a:graphicFrameLocks noChangeAspect="1"/>
          </p:cNvGraphicFramePr>
          <p:nvPr/>
        </p:nvGraphicFramePr>
        <p:xfrm>
          <a:off x="4002405" y="3035935"/>
          <a:ext cx="143256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7" imgW="596900" imgH="254000" progId="Equation.KSEE3">
                  <p:embed/>
                </p:oleObj>
              </mc:Choice>
              <mc:Fallback>
                <p:oleObj r:id="rId7" imgW="596900" imgH="2540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405" y="3035935"/>
                        <a:ext cx="1432560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-2147482581"/>
          <p:cNvGraphicFramePr>
            <a:graphicFrameLocks noChangeAspect="1"/>
          </p:cNvGraphicFramePr>
          <p:nvPr/>
        </p:nvGraphicFramePr>
        <p:xfrm>
          <a:off x="2312035" y="3801110"/>
          <a:ext cx="143256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8" imgW="596900" imgH="254000" progId="Equation.KSEE3">
                  <p:embed/>
                </p:oleObj>
              </mc:Choice>
              <mc:Fallback>
                <p:oleObj r:id="rId8" imgW="596900" imgH="2540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2035" y="3801110"/>
                        <a:ext cx="1432560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-2147482581"/>
          <p:cNvGraphicFramePr>
            <a:graphicFrameLocks noChangeAspect="1"/>
          </p:cNvGraphicFramePr>
          <p:nvPr/>
        </p:nvGraphicFramePr>
        <p:xfrm>
          <a:off x="4054475" y="3801110"/>
          <a:ext cx="195072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r:id="rId9" imgW="812800" imgH="254000" progId="Equation.KSEE3">
                  <p:embed/>
                </p:oleObj>
              </mc:Choice>
              <mc:Fallback>
                <p:oleObj r:id="rId9" imgW="812800" imgH="2540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4475" y="3801110"/>
                        <a:ext cx="1950720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9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挑战自我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547495"/>
            <a:ext cx="10852150" cy="4793615"/>
          </a:xfrm>
        </p:spPr>
        <p:txBody>
          <a:bodyPr/>
          <a:lstStyle/>
          <a:p>
            <a:r>
              <a:rPr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3.已知          ，求                   的值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68855" y="1480820"/>
          <a:ext cx="1817370" cy="92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4" imgW="825500" imgH="419100" progId="Equation.KSEE3">
                  <p:embed/>
                </p:oleObj>
              </mc:Choice>
              <mc:Fallback>
                <p:oleObj r:id="rId4" imgW="825500" imgH="419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8855" y="1480820"/>
                        <a:ext cx="1817370" cy="92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30153" y="1423988"/>
          <a:ext cx="3775075" cy="97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6" imgW="1714500" imgH="444500" progId="Equation.KSEE3">
                  <p:embed/>
                </p:oleObj>
              </mc:Choice>
              <mc:Fallback>
                <p:oleObj r:id="rId6" imgW="1714500" imgH="4445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0153" y="1423988"/>
                        <a:ext cx="3775075" cy="97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Text Box 7"/>
              <p:cNvSpPr txBox="1"/>
              <p:nvPr/>
            </p:nvSpPr>
            <p:spPr>
              <a:xfrm>
                <a:off x="412551" y="1196752"/>
                <a:ext cx="10868025" cy="16176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    </a:t>
                </a:r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如图，</a:t>
                </a:r>
                <a:r>
                  <a:rPr sz="32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学校准备建一个通用实验室，设计图为一个梯形.已知它的上底是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32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sz="32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，下底是</a:t>
                </a:r>
                <a14:m>
                  <m:oMath xmlns:m="http://schemas.openxmlformats.org/officeDocument/2006/math">
                    <m:r>
                      <a:rPr lang="zh-CN" altLang="en-US" sz="3200" dirty="0" smtClean="0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3200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sz="32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，高为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32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sz="32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，请你求出它的面积</a:t>
                </a:r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？</a:t>
                </a:r>
              </a:p>
            </p:txBody>
          </p:sp>
        </mc:Choice>
        <mc:Fallback xmlns="">
          <p:sp>
            <p:nvSpPr>
              <p:cNvPr id="614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1" y="1196752"/>
                <a:ext cx="10868025" cy="1617687"/>
              </a:xfrm>
              <a:prstGeom prst="rect">
                <a:avLst/>
              </a:prstGeom>
              <a:blipFill rotWithShape="1">
                <a:blip r:embed="rId3"/>
                <a:stretch>
                  <a:fillRect l="-4" t="-25" r="4" b="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6" name="AutoShape 25"/>
          <p:cNvSpPr>
            <a:spLocks noChangeAspect="1" noTextEdit="1"/>
          </p:cNvSpPr>
          <p:nvPr/>
        </p:nvSpPr>
        <p:spPr>
          <a:xfrm>
            <a:off x="8616950" y="2708275"/>
            <a:ext cx="792163" cy="5699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对象 1">
            <a:hlinkClick r:id="" action="ppaction://ole?verb=0"/>
          </p:cNvPr>
          <p:cNvSpPr txBox="1"/>
          <p:nvPr/>
        </p:nvSpPr>
        <p:spPr>
          <a:xfrm>
            <a:off x="1199456" y="2204864"/>
            <a:ext cx="5760640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        </a:t>
            </a:r>
            <a:r>
              <a:rPr lang="zh-CN" altLang="en-US" sz="32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（上底</a:t>
            </a:r>
            <a:r>
              <a:rPr lang="en-US" altLang="zh-CN" sz="32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+</a:t>
            </a:r>
            <a:r>
              <a:rPr lang="zh-CN" altLang="en-US" sz="32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下底）</a:t>
            </a:r>
            <a:r>
              <a:rPr lang="en-US" altLang="zh-CN" sz="32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×</a:t>
            </a:r>
            <a:r>
              <a:rPr lang="zh-CN" altLang="en-US" sz="3200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高</a:t>
            </a:r>
            <a:endParaRPr lang="en-US" altLang="zh-CN" sz="3200" u="sng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          2</a:t>
            </a:r>
            <a:endParaRPr lang="zh-CN" altLang="en-US" sz="32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3333166"/>
            <a:ext cx="2528446" cy="233606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23392" y="2924944"/>
            <a:ext cx="18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</a:rPr>
              <a:t>梯形面积：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2783632" y="3140968"/>
                <a:ext cx="8280920" cy="368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=</a:t>
                </a:r>
                <a:r>
                  <a:rPr lang="zh-CN" altLang="en-US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12</m:t>
                        </m:r>
                      </m:e>
                    </m:rad>
                    <m:r>
                      <a:rPr lang="zh-CN" altLang="en-US" sz="3200" u="sng" dirty="0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zh-CN" altLang="en-US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）</a:t>
                </a:r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endParaRPr lang="en-US" altLang="zh-CN" sz="3200" u="sng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       2</a:t>
                </a: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=</a:t>
                </a:r>
                <a:r>
                  <a:rPr lang="zh-CN" altLang="en-US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zh-CN" altLang="en-US" sz="3200" u="sng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3200" i="1" u="sng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3</m:t>
                        </m:r>
                      </m:e>
                    </m:rad>
                    <m:r>
                      <a:rPr lang="zh-CN" altLang="en-US" sz="3200" u="sng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+</m:t>
                    </m:r>
                    <m:r>
                      <a:rPr lang="en-US" altLang="zh-CN" sz="3200" u="sng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3200" i="1" u="sng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zh-CN" altLang="en-US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）</a:t>
                </a:r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</a:t>
                </a: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化简</a:t>
                </a:r>
                <a:endParaRPr lang="en-US" altLang="zh-CN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       2</a:t>
                </a: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=</a:t>
                </a:r>
                <a:r>
                  <a:rPr lang="zh-CN" altLang="en-US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3200" u="sng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3200" i="1" u="sng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CN" sz="3200" u="sng">
                        <a:latin typeface="Cambria Math" panose="02040503050406030204" charset="0"/>
                        <a:ea typeface="楷体" panose="02010609060101010101" charset="-122"/>
                        <a:cs typeface="楷体" panose="02010609060101010101" charset="-122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3200" i="1" u="sng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32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 u="sng" dirty="0"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zh-CN" altLang="en-US" sz="3200" u="sng" dirty="0">
                            <a:latin typeface="Cambria Math" panose="02040503050406030204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乘法分配律</a:t>
                </a:r>
                <a:endParaRPr lang="en-US" altLang="zh-CN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       2</a:t>
                </a:r>
              </a:p>
              <a:p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=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？？</a:t>
                </a: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3140968"/>
                <a:ext cx="8280920" cy="3680303"/>
              </a:xfrm>
              <a:prstGeom prst="rect">
                <a:avLst/>
              </a:prstGeom>
              <a:blipFill rotWithShape="1">
                <a:blip r:embed="rId5"/>
                <a:stretch>
                  <a:fillRect l="-5" t="-7" r="4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247"/>
          <p:cNvSpPr txBox="1"/>
          <p:nvPr/>
        </p:nvSpPr>
        <p:spPr>
          <a:xfrm>
            <a:off x="335994" y="2591406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03500" y="2924810"/>
            <a:ext cx="982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2" grpId="0" bldLvl="0" animBg="1"/>
      <p:bldP spid="22" grpId="1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  <p:tag name="KSO_WM_SPECIAL_SOURCE" val="bdnul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931148780"/>
  <p:tag name="KSO_WM_UNIT_PLACING_PICTURE_USER_VIEWPORT" val="{&quot;height&quot;:10240,&quot;width&quot;:16960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2*i*2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4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40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6*i*4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COMBINE_RELATE_SLIDE_ID" val="background20176891_1"/>
  <p:tag name="KSO_WM_TEMPLATE_SUBCATEGORY" val="0"/>
  <p:tag name="KSO_WM_TEMPLATE_THUMBS_INDEX" val="1、4、11、23、25、27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177407"/>
  <p:tag name="KSO_WM_TEMPLATE_MASTER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自定义 119">
      <a:dk1>
        <a:srgbClr val="000000"/>
      </a:dk1>
      <a:lt1>
        <a:srgbClr val="FFFFFF"/>
      </a:lt1>
      <a:dk2>
        <a:srgbClr val="EEF8E7"/>
      </a:dk2>
      <a:lt2>
        <a:srgbClr val="F8FFF3"/>
      </a:lt2>
      <a:accent1>
        <a:srgbClr val="929E2D"/>
      </a:accent1>
      <a:accent2>
        <a:srgbClr val="A2811D"/>
      </a:accent2>
      <a:accent3>
        <a:srgbClr val="AD621F"/>
      </a:accent3>
      <a:accent4>
        <a:srgbClr val="B0422B"/>
      </a:accent4>
      <a:accent5>
        <a:srgbClr val="AA1F3E"/>
      </a:accent5>
      <a:accent6>
        <a:srgbClr val="99004D"/>
      </a:accent6>
      <a:hlink>
        <a:srgbClr val="334EE4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宽屏</PresentationFormat>
  <Paragraphs>211</Paragraphs>
  <Slides>22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汉仪旗黑-85S</vt:lpstr>
      <vt:lpstr>华文新魏</vt:lpstr>
      <vt:lpstr>楷体</vt:lpstr>
      <vt:lpstr>宋体</vt:lpstr>
      <vt:lpstr>微软雅黑</vt:lpstr>
      <vt:lpstr>Arial</vt:lpstr>
      <vt:lpstr>Calibri</vt:lpstr>
      <vt:lpstr>Cambria Math</vt:lpstr>
      <vt:lpstr>Symbol</vt:lpstr>
      <vt:lpstr>Times New Roman</vt:lpstr>
      <vt:lpstr>Wingdings</vt:lpstr>
      <vt:lpstr>WWW.2PPT.COM
</vt:lpstr>
      <vt:lpstr>Equation.KSEE3</vt:lpstr>
      <vt:lpstr>Equation.3</vt:lpstr>
      <vt:lpstr>PowerPoint 演示文稿</vt:lpstr>
      <vt:lpstr>温故知新</vt:lpstr>
      <vt:lpstr>温故知新</vt:lpstr>
      <vt:lpstr>学习目标</vt:lpstr>
      <vt:lpstr>学习重难点</vt:lpstr>
      <vt:lpstr>挑战自我</vt:lpstr>
      <vt:lpstr>挑战自我</vt:lpstr>
      <vt:lpstr>挑战自我</vt:lpstr>
      <vt:lpstr>知识梳理</vt:lpstr>
      <vt:lpstr>知识梳理</vt:lpstr>
      <vt:lpstr>练一练</vt:lpstr>
      <vt:lpstr>PowerPoint 演示文稿</vt:lpstr>
      <vt:lpstr>知识梳理</vt:lpstr>
      <vt:lpstr>知识梳理</vt:lpstr>
      <vt:lpstr>知识梳理</vt:lpstr>
      <vt:lpstr>挑战自我</vt:lpstr>
      <vt:lpstr>挑战自我</vt:lpstr>
      <vt:lpstr>挑战自我</vt:lpstr>
      <vt:lpstr>挑战自我</vt:lpstr>
      <vt:lpstr>挑战自我</vt:lpstr>
      <vt:lpstr>挑战自我</vt:lpstr>
      <vt:lpstr>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2018-09-13T02:31:00Z</dcterms:created>
  <dcterms:modified xsi:type="dcterms:W3CDTF">2023-01-16T22:18:21Z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889BD96CB38A4182A90B86B6BDC8B2BB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