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568" r:id="rId2"/>
    <p:sldId id="561" r:id="rId3"/>
    <p:sldId id="567" r:id="rId4"/>
    <p:sldId id="523" r:id="rId5"/>
    <p:sldId id="554" r:id="rId6"/>
    <p:sldId id="547" r:id="rId7"/>
    <p:sldId id="562" r:id="rId8"/>
    <p:sldId id="563" r:id="rId9"/>
    <p:sldId id="564" r:id="rId10"/>
    <p:sldId id="565" r:id="rId11"/>
    <p:sldId id="566" r:id="rId12"/>
    <p:sldId id="507" r:id="rId13"/>
    <p:sldId id="501" r:id="rId14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华文楷体" panose="02010600040101010101" pitchFamily="2" charset="-122"/>
      <p:regular r:id="rId21"/>
    </p:embeddedFont>
    <p:embeddedFont>
      <p:font typeface="黑体" panose="02010609060101010101" pitchFamily="49" charset="-122"/>
      <p:regular r:id="rId22"/>
    </p:embeddedFont>
    <p:embeddedFont>
      <p:font typeface="楷体" panose="02010609060101010101" pitchFamily="49" charset="-122"/>
      <p:regular r:id="rId23"/>
    </p:embeddedFont>
    <p:embeddedFont>
      <p:font typeface="微软雅黑" panose="020B0503020204020204" pitchFamily="34" charset="-122"/>
      <p:regular r:id="rId24"/>
      <p:bold r:id="rId25"/>
    </p:embeddedFont>
    <p:embeddedFont>
      <p:font typeface="幼圆" panose="02010509060101010101" pitchFamily="49" charset="-122"/>
      <p:regular r:id="rId26"/>
    </p:embeddedFont>
  </p:embeddedFontLst>
  <p:defaultTextStyle>
    <a:defPPr>
      <a:defRPr lang="zh-CN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8">
          <p15:clr>
            <a:srgbClr val="A4A3A4"/>
          </p15:clr>
        </p15:guide>
        <p15:guide id="2" pos="283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F9F"/>
    <a:srgbClr val="FF0000"/>
    <a:srgbClr val="FFFFFF"/>
    <a:srgbClr val="0000FF"/>
    <a:srgbClr val="33CC33"/>
    <a:srgbClr val="CC9900"/>
    <a:srgbClr val="FF9933"/>
    <a:srgbClr val="AFF22A"/>
    <a:srgbClr val="FF6600"/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45" autoAdjust="0"/>
    <p:restoredTop sz="98967" autoAdjust="0"/>
  </p:normalViewPr>
  <p:slideViewPr>
    <p:cSldViewPr>
      <p:cViewPr varScale="1">
        <p:scale>
          <a:sx n="153" d="100"/>
          <a:sy n="153" d="100"/>
        </p:scale>
        <p:origin x="-414" y="-90"/>
      </p:cViewPr>
      <p:guideLst>
        <p:guide orient="horz" pos="1628"/>
        <p:guide pos="283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7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D2E35E-6DB1-4671-AA13-E9173BD066DF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CD010-A9A3-4117-BFBF-9C1583B3E14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/>
                </a:solidFill>
              </a:rPr>
              <a:t>2023-01-17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内页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7" cstate="email"/>
          <a:stretch>
            <a:fillRect/>
          </a:stretch>
        </p:blipFill>
        <p:spPr>
          <a:xfrm>
            <a:off x="0" y="4514192"/>
            <a:ext cx="9144000" cy="629306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 flipH="1">
            <a:off x="0" y="123478"/>
            <a:ext cx="3707904" cy="216000"/>
          </a:xfrm>
          <a:prstGeom prst="rect">
            <a:avLst/>
          </a:prstGeom>
          <a:gradFill flip="none" rotWithShape="1">
            <a:gsLst>
              <a:gs pos="40000">
                <a:srgbClr val="63D6FF"/>
              </a:gs>
              <a:gs pos="97000">
                <a:schemeClr val="bg1">
                  <a:alpha val="0"/>
                </a:schemeClr>
              </a:gs>
              <a:gs pos="70000">
                <a:srgbClr val="96E4FF">
                  <a:alpha val="75686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26750" y="93861"/>
            <a:ext cx="30050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长方形和正方形的面积 面积的计算（</a:t>
            </a:r>
            <a:r>
              <a:rPr lang="en-US" altLang="zh-CN" sz="1200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1200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  <a:endParaRPr lang="zh-CN" altLang="en-US" sz="1200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5" Type="http://schemas.openxmlformats.org/officeDocument/2006/relationships/slide" Target="slide13.xml"/><Relationship Id="rId4" Type="http://schemas.openxmlformats.org/officeDocument/2006/relationships/slide" Target="slide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5" Type="http://schemas.openxmlformats.org/officeDocument/2006/relationships/slide" Target="slide1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slide" Target="slide1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slide" Target="slide2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4.xml"/><Relationship Id="rId6" Type="http://schemas.openxmlformats.org/officeDocument/2006/relationships/slide" Target="slide1.xml"/><Relationship Id="rId5" Type="http://schemas.openxmlformats.org/officeDocument/2006/relationships/image" Target="../media/image6.png"/><Relationship Id="rId4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6" Type="http://schemas.openxmlformats.org/officeDocument/2006/relationships/slide" Target="slide1.xml"/><Relationship Id="rId5" Type="http://schemas.openxmlformats.org/officeDocument/2006/relationships/image" Target="../media/image6.png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slide" Target="slide1.xml"/><Relationship Id="rId4" Type="http://schemas.openxmlformats.org/officeDocument/2006/relationships/image" Target="../media/image9.png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slide" Target="slide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slide" Target="slide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5" Type="http://schemas.openxmlformats.org/officeDocument/2006/relationships/slide" Target="slide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5" Type="http://schemas.openxmlformats.org/officeDocument/2006/relationships/slide" Target="slide1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5" Type="http://schemas.openxmlformats.org/officeDocument/2006/relationships/slide" Target="slide1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5" Type="http://schemas.openxmlformats.org/officeDocument/2006/relationships/slide" Target="slide1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3491880" cy="424168"/>
            <a:chOff x="0" y="0"/>
            <a:chExt cx="3491880" cy="424168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3491880" cy="4241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kumimoji="1" lang="zh-CN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5" name="矩形 4"/>
            <p:cNvSpPr/>
            <p:nvPr/>
          </p:nvSpPr>
          <p:spPr>
            <a:xfrm flipH="1">
              <a:off x="0" y="66537"/>
              <a:ext cx="2771800" cy="252000"/>
            </a:xfrm>
            <a:prstGeom prst="rect">
              <a:avLst/>
            </a:prstGeom>
            <a:gradFill flip="none" rotWithShape="1">
              <a:gsLst>
                <a:gs pos="40000">
                  <a:schemeClr val="bg1"/>
                </a:gs>
                <a:gs pos="99000">
                  <a:schemeClr val="bg1">
                    <a:alpha val="0"/>
                  </a:schemeClr>
                </a:gs>
                <a:gs pos="77000">
                  <a:schemeClr val="bg1">
                    <a:alpha val="59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kumimoji="1" lang="zh-CN" altLang="en-US" sz="1800">
                <a:solidFill>
                  <a:prstClr val="white"/>
                </a:solidFill>
              </a:endParaRPr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0" y="51470"/>
              <a:ext cx="3275856" cy="276999"/>
              <a:chOff x="0" y="51470"/>
              <a:chExt cx="3275856" cy="276999"/>
            </a:xfrm>
          </p:grpSpPr>
          <p:sp>
            <p:nvSpPr>
              <p:cNvPr id="7" name="文本框 22"/>
              <p:cNvSpPr txBox="1"/>
              <p:nvPr/>
            </p:nvSpPr>
            <p:spPr>
              <a:xfrm>
                <a:off x="179512" y="51470"/>
                <a:ext cx="218521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400"/>
                <a:r>
                  <a:rPr kumimoji="1" lang="zh-CN" altLang="en-US" sz="1200" dirty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苏教</a:t>
                </a:r>
                <a:r>
                  <a:rPr kumimoji="1" lang="zh-CN" altLang="en-US" sz="1200" dirty="0" smtClean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版  </a:t>
                </a:r>
                <a:r>
                  <a:rPr kumimoji="1" lang="zh-CN" altLang="en-US" sz="1200" dirty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数学  </a:t>
                </a:r>
                <a:r>
                  <a:rPr kumimoji="1" lang="zh-CN" altLang="en-US" sz="1200" dirty="0" smtClean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三年级  </a:t>
                </a:r>
                <a:r>
                  <a:rPr kumimoji="1" lang="zh-CN" altLang="en-US" sz="1200" dirty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下册</a:t>
                </a:r>
              </a:p>
            </p:txBody>
          </p:sp>
          <p:cxnSp>
            <p:nvCxnSpPr>
              <p:cNvPr id="8" name="直线连接符 4"/>
              <p:cNvCxnSpPr/>
              <p:nvPr/>
            </p:nvCxnSpPr>
            <p:spPr>
              <a:xfrm>
                <a:off x="0" y="318537"/>
                <a:ext cx="3275856" cy="0"/>
              </a:xfrm>
              <a:prstGeom prst="line">
                <a:avLst/>
              </a:prstGeom>
              <a:ln w="15875" cmpd="sng">
                <a:gradFill flip="none" rotWithShape="1">
                  <a:gsLst>
                    <a:gs pos="10000">
                      <a:schemeClr val="accent1">
                        <a:lumMod val="0"/>
                        <a:lumOff val="100000"/>
                      </a:schemeClr>
                    </a:gs>
                    <a:gs pos="65000">
                      <a:schemeClr val="accent1">
                        <a:lumMod val="100000"/>
                      </a:schemeClr>
                    </a:gs>
                  </a:gsLst>
                  <a:lin ang="10800000" scaled="0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" name="单圆角矩形 8"/>
          <p:cNvSpPr/>
          <p:nvPr/>
        </p:nvSpPr>
        <p:spPr>
          <a:xfrm>
            <a:off x="5004488" y="3719576"/>
            <a:ext cx="1799760" cy="432048"/>
          </a:xfrm>
          <a:prstGeom prst="round1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kumimoji="1" lang="zh-CN" altLang="en-US" sz="18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单圆角矩形 9"/>
          <p:cNvSpPr/>
          <p:nvPr/>
        </p:nvSpPr>
        <p:spPr>
          <a:xfrm>
            <a:off x="2195736" y="3719576"/>
            <a:ext cx="1799760" cy="432048"/>
          </a:xfrm>
          <a:prstGeom prst="round1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kumimoji="1" lang="zh-CN" altLang="en-US" sz="18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单圆角矩形 10"/>
          <p:cNvSpPr/>
          <p:nvPr/>
        </p:nvSpPr>
        <p:spPr>
          <a:xfrm>
            <a:off x="5004048" y="3025309"/>
            <a:ext cx="1799760" cy="432048"/>
          </a:xfrm>
          <a:prstGeom prst="round1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kumimoji="1" lang="zh-CN" altLang="en-US" sz="18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单圆角矩形 12"/>
          <p:cNvSpPr/>
          <p:nvPr/>
        </p:nvSpPr>
        <p:spPr>
          <a:xfrm>
            <a:off x="2196176" y="3025309"/>
            <a:ext cx="1799760" cy="432048"/>
          </a:xfrm>
          <a:prstGeom prst="round1Rect">
            <a:avLst/>
          </a:prstGeom>
          <a:solidFill>
            <a:srgbClr val="ACBD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kumimoji="1" lang="zh-CN" altLang="en-US" sz="18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-1016" y="1202906"/>
            <a:ext cx="9145015" cy="1638910"/>
          </a:xfrm>
          <a:prstGeom prst="rect">
            <a:avLst/>
          </a:prstGeom>
          <a:noFill/>
          <a:effectLst>
            <a:softEdge rad="0"/>
          </a:effectLst>
        </p:spPr>
        <p:txBody>
          <a:bodyPr wrap="square" lIns="68580" tIns="34290" rIns="68580" bIns="34290" rtlCol="0">
            <a:spAutoFit/>
          </a:bodyPr>
          <a:lstStyle/>
          <a:p>
            <a:pPr algn="ctr" defTabSz="914400">
              <a:lnSpc>
                <a:spcPct val="150000"/>
              </a:lnSpc>
            </a:pPr>
            <a:r>
              <a:rPr lang="zh-CN" altLang="en-US" sz="44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面积的计算</a:t>
            </a:r>
            <a:endParaRPr lang="en-US" altLang="zh-CN" sz="4400" b="1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algn="ctr" defTabSz="914400">
              <a:lnSpc>
                <a:spcPct val="150000"/>
              </a:lnSpc>
            </a:pPr>
            <a:r>
              <a:rPr lang="zh-CN" altLang="en-US" sz="24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第</a:t>
            </a:r>
            <a:r>
              <a:rPr lang="en-US" altLang="zh-CN" sz="24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2</a:t>
            </a:r>
            <a:r>
              <a:rPr lang="zh-CN" altLang="en-US" sz="24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课时</a:t>
            </a:r>
            <a:endParaRPr lang="zh-CN" altLang="en-US" sz="24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pic>
        <p:nvPicPr>
          <p:cNvPr id="15" name="图片 5"/>
          <p:cNvPicPr>
            <a:picLocks noChangeAspect="1"/>
          </p:cNvPicPr>
          <p:nvPr/>
        </p:nvPicPr>
        <p:blipFill rotWithShape="1">
          <a:blip r:embed="rId2" cstate="email"/>
          <a:srcRect l="35500" r="32250" b="80044"/>
          <a:stretch>
            <a:fillRect/>
          </a:stretch>
        </p:blipFill>
        <p:spPr bwMode="auto">
          <a:xfrm flipH="1">
            <a:off x="1613654" y="4457278"/>
            <a:ext cx="321771" cy="287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圆角矩形 15">
            <a:hlinkClick r:id="rId3" action="ppaction://hlinksldjump"/>
          </p:cNvPr>
          <p:cNvSpPr/>
          <p:nvPr/>
        </p:nvSpPr>
        <p:spPr>
          <a:xfrm>
            <a:off x="2218497" y="2952109"/>
            <a:ext cx="1674584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pPr defTabSz="914400"/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复习旧知</a:t>
            </a:r>
            <a:endParaRPr lang="zh-CN" altLang="en-US" sz="28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圆角矩形 17">
            <a:hlinkClick r:id="rId4" action="ppaction://hlinksldjump"/>
          </p:cNvPr>
          <p:cNvSpPr/>
          <p:nvPr/>
        </p:nvSpPr>
        <p:spPr>
          <a:xfrm>
            <a:off x="2247861" y="3649052"/>
            <a:ext cx="1674584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pPr defTabSz="914400"/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课堂小结</a:t>
            </a:r>
          </a:p>
        </p:txBody>
      </p:sp>
      <p:sp>
        <p:nvSpPr>
          <p:cNvPr id="19" name="圆角矩形 18">
            <a:hlinkClick r:id="rId5" action="ppaction://hlinksldjump"/>
          </p:cNvPr>
          <p:cNvSpPr/>
          <p:nvPr/>
        </p:nvSpPr>
        <p:spPr>
          <a:xfrm>
            <a:off x="5073757" y="3649052"/>
            <a:ext cx="1674584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pPr defTabSz="914400"/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课后作业</a:t>
            </a:r>
          </a:p>
        </p:txBody>
      </p:sp>
      <p:sp>
        <p:nvSpPr>
          <p:cNvPr id="20" name="矩形 19"/>
          <p:cNvSpPr/>
          <p:nvPr/>
        </p:nvSpPr>
        <p:spPr>
          <a:xfrm>
            <a:off x="971600" y="660235"/>
            <a:ext cx="3232295" cy="438582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defTabSz="914400"/>
            <a:r>
              <a:rPr lang="zh-CN" altLang="en-US" sz="2400" b="1" dirty="0" smtClean="0">
                <a:solidFill>
                  <a:srgbClr val="0050AA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长方形和正方形的面积</a:t>
            </a:r>
            <a:endParaRPr lang="zh-CN" altLang="en-US" sz="2400" b="1" dirty="0">
              <a:solidFill>
                <a:srgbClr val="0050AA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1" name="圆角矩形 20">
            <a:hlinkClick r:id="rId6" action="ppaction://hlinksldjump"/>
          </p:cNvPr>
          <p:cNvSpPr/>
          <p:nvPr/>
        </p:nvSpPr>
        <p:spPr>
          <a:xfrm>
            <a:off x="5112284" y="2932252"/>
            <a:ext cx="1674584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pPr defTabSz="914400"/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巩固练习</a:t>
            </a:r>
            <a:endParaRPr lang="zh-CN" altLang="en-US" sz="28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2" name="图片 5"/>
          <p:cNvPicPr>
            <a:picLocks noChangeAspect="1"/>
          </p:cNvPicPr>
          <p:nvPr/>
        </p:nvPicPr>
        <p:blipFill rotWithShape="1">
          <a:blip r:embed="rId2" cstate="email"/>
          <a:srcRect l="35500" r="32250" b="80044"/>
          <a:stretch>
            <a:fillRect/>
          </a:stretch>
        </p:blipFill>
        <p:spPr bwMode="auto">
          <a:xfrm>
            <a:off x="6780547" y="4413687"/>
            <a:ext cx="321771" cy="287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3" name="组合 22"/>
          <p:cNvGrpSpPr/>
          <p:nvPr/>
        </p:nvGrpSpPr>
        <p:grpSpPr>
          <a:xfrm>
            <a:off x="231783" y="519703"/>
            <a:ext cx="654821" cy="683823"/>
            <a:chOff x="1306635" y="1404594"/>
            <a:chExt cx="654821" cy="683823"/>
          </a:xfrm>
        </p:grpSpPr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7" cstate="email"/>
            <a:stretch>
              <a:fillRect/>
            </a:stretch>
          </p:blipFill>
          <p:spPr>
            <a:xfrm>
              <a:off x="1306635" y="1440417"/>
              <a:ext cx="654821" cy="648000"/>
            </a:xfrm>
            <a:prstGeom prst="rect">
              <a:avLst/>
            </a:prstGeom>
          </p:spPr>
        </p:pic>
        <p:sp>
          <p:nvSpPr>
            <p:cNvPr id="25" name="文本框 10"/>
            <p:cNvSpPr txBox="1"/>
            <p:nvPr/>
          </p:nvSpPr>
          <p:spPr>
            <a:xfrm>
              <a:off x="1428700" y="1404594"/>
              <a:ext cx="410690" cy="6309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kumimoji="1" lang="en-US" altLang="zh-CN" sz="3500" b="1" dirty="0" smtClean="0">
                  <a:solidFill>
                    <a:srgbClr val="0050AA"/>
                  </a:solidFill>
                  <a:latin typeface="宋体" panose="02010600030101010101" pitchFamily="2" charset="-122"/>
                </a:rPr>
                <a:t>6</a:t>
              </a:r>
              <a:endParaRPr kumimoji="1" lang="zh-CN" altLang="en-US" sz="3500" b="1" dirty="0">
                <a:solidFill>
                  <a:srgbClr val="0050AA"/>
                </a:solidFill>
                <a:latin typeface="宋体" panose="02010600030101010101" pitchFamily="2" charset="-122"/>
              </a:endParaRPr>
            </a:p>
          </p:txBody>
        </p:sp>
      </p:grpSp>
      <p:sp>
        <p:nvSpPr>
          <p:cNvPr id="26" name="矩形 25"/>
          <p:cNvSpPr/>
          <p:nvPr/>
        </p:nvSpPr>
        <p:spPr>
          <a:xfrm>
            <a:off x="3182036" y="4396773"/>
            <a:ext cx="277992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utoShape 2" descr="http://img2.imgtn.bdimg.com/it/u=1049026395,1642732007&amp;fm=26&amp;gp=0.jpg"/>
          <p:cNvSpPr>
            <a:spLocks noChangeAspect="1" noChangeArrowheads="1"/>
          </p:cNvSpPr>
          <p:nvPr/>
        </p:nvSpPr>
        <p:spPr bwMode="auto">
          <a:xfrm>
            <a:off x="24562" y="427914"/>
            <a:ext cx="22863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433194" y="281539"/>
            <a:ext cx="1104643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同步练习</a:t>
            </a:r>
          </a:p>
        </p:txBody>
      </p:sp>
      <p:sp>
        <p:nvSpPr>
          <p:cNvPr id="16" name="文本框 10245"/>
          <p:cNvSpPr txBox="1">
            <a:spLocks noChangeArrowheads="1"/>
          </p:cNvSpPr>
          <p:nvPr/>
        </p:nvSpPr>
        <p:spPr bwMode="auto">
          <a:xfrm>
            <a:off x="2195736" y="3694261"/>
            <a:ext cx="4761529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答：长方形的面积是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28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平方厘米。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22" name="文本框 10245"/>
          <p:cNvSpPr txBox="1">
            <a:spLocks noChangeArrowheads="1"/>
          </p:cNvSpPr>
          <p:nvPr/>
        </p:nvSpPr>
        <p:spPr bwMode="auto">
          <a:xfrm>
            <a:off x="269266" y="541717"/>
            <a:ext cx="8315270" cy="95410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下图中每个小正方形表示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1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平方厘米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。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你能算出长方形的面积是多少平方厘米吗？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356865" y="1750231"/>
            <a:ext cx="2520280" cy="1469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/>
          <p:nvPr/>
        </p:nvSpPr>
        <p:spPr>
          <a:xfrm>
            <a:off x="3248740" y="3219822"/>
            <a:ext cx="28444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7×4=28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(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平方厘米）</a:t>
            </a:r>
          </a:p>
        </p:txBody>
      </p:sp>
      <p:grpSp>
        <p:nvGrpSpPr>
          <p:cNvPr id="24" name="组合 23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26" name="图片 25">
              <a:hlinkClick r:id="rId3" action="ppaction://hlinksldjump"/>
            </p:cNvPr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27" name="文本框 26">
              <a:hlinkClick r:id="rId5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utoShape 2" descr="http://img2.imgtn.bdimg.com/it/u=1049026395,1642732007&amp;fm=26&amp;gp=0.jpg"/>
          <p:cNvSpPr>
            <a:spLocks noChangeAspect="1" noChangeArrowheads="1"/>
          </p:cNvSpPr>
          <p:nvPr/>
        </p:nvSpPr>
        <p:spPr bwMode="auto">
          <a:xfrm>
            <a:off x="24562" y="427914"/>
            <a:ext cx="22863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433194" y="281539"/>
            <a:ext cx="1104643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同步练习</a:t>
            </a:r>
          </a:p>
        </p:txBody>
      </p:sp>
      <p:sp>
        <p:nvSpPr>
          <p:cNvPr id="14" name="文本框 10245"/>
          <p:cNvSpPr txBox="1">
            <a:spLocks noChangeArrowheads="1"/>
          </p:cNvSpPr>
          <p:nvPr/>
        </p:nvSpPr>
        <p:spPr bwMode="auto">
          <a:xfrm>
            <a:off x="253192" y="542214"/>
            <a:ext cx="8581946" cy="11264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要测量一张明信片的面积，选择什么单位比较合适？测量一张报纸的面积呢？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83768" y="1563638"/>
            <a:ext cx="1575175" cy="1241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18904" y="1419622"/>
            <a:ext cx="4001568" cy="2967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 descr="C:\Users\jinse\Desktop\课件样例\人物图\45.jpg"/>
          <p:cNvPicPr>
            <a:picLocks noChangeAspect="1" noChangeArrowheads="1"/>
          </p:cNvPicPr>
          <p:nvPr/>
        </p:nvPicPr>
        <p:blipFill rotWithShape="1">
          <a:blip r:embed="rId4" cstate="email"/>
          <a:srcRect l="18608" t="15704" r="28776" b="8643"/>
          <a:stretch>
            <a:fillRect/>
          </a:stretch>
        </p:blipFill>
        <p:spPr bwMode="auto">
          <a:xfrm flipH="1">
            <a:off x="620308" y="3237910"/>
            <a:ext cx="770535" cy="955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组合 61"/>
          <p:cNvGrpSpPr/>
          <p:nvPr/>
        </p:nvGrpSpPr>
        <p:grpSpPr>
          <a:xfrm>
            <a:off x="1641340" y="2931790"/>
            <a:ext cx="2757754" cy="1584176"/>
            <a:chOff x="5022049" y="1517529"/>
            <a:chExt cx="1476503" cy="1311036"/>
          </a:xfrm>
        </p:grpSpPr>
        <p:sp>
          <p:nvSpPr>
            <p:cNvPr id="22" name="AutoShape 12"/>
            <p:cNvSpPr>
              <a:spLocks noChangeArrowheads="1"/>
            </p:cNvSpPr>
            <p:nvPr/>
          </p:nvSpPr>
          <p:spPr bwMode="auto">
            <a:xfrm>
              <a:off x="5022049" y="1517529"/>
              <a:ext cx="1476503" cy="1311036"/>
            </a:xfrm>
            <a:prstGeom prst="cloudCallout">
              <a:avLst>
                <a:gd name="adj1" fmla="val -59621"/>
                <a:gd name="adj2" fmla="val -11928"/>
              </a:avLst>
            </a:prstGeom>
            <a:noFill/>
            <a:ln w="9525">
              <a:solidFill>
                <a:srgbClr val="FFC000"/>
              </a:solidFill>
              <a:miter lim="800000"/>
            </a:ln>
            <a:effectLst/>
          </p:spPr>
          <p:txBody>
            <a:bodyPr/>
            <a:lstStyle/>
            <a:p>
              <a:pPr algn="ctr">
                <a:defRPr/>
              </a:pPr>
              <a:endParaRPr lang="zh-CN" altLang="en-US" sz="24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3" name="文本框 10245"/>
            <p:cNvSpPr txBox="1">
              <a:spLocks noChangeArrowheads="1"/>
            </p:cNvSpPr>
            <p:nvPr/>
          </p:nvSpPr>
          <p:spPr bwMode="auto">
            <a:xfrm>
              <a:off x="5164660" y="1694450"/>
              <a:ext cx="1288125" cy="99337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明信片用平方厘米；报纸用平方分米。</a:t>
              </a:r>
              <a:endPara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25" name="图片 24">
              <a:hlinkClick r:id="rId5" action="ppaction://hlinksldjump"/>
            </p:cNvPr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26" name="文本框 26">
              <a:hlinkClick r:id="rId7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83568" y="1751774"/>
            <a:ext cx="7500895" cy="2620176"/>
          </a:xfrm>
          <a:prstGeom prst="rect">
            <a:avLst/>
          </a:prstGeom>
        </p:spPr>
      </p:pic>
      <p:sp>
        <p:nvSpPr>
          <p:cNvPr id="14" name="文本框 10245"/>
          <p:cNvSpPr txBox="1">
            <a:spLocks noChangeArrowheads="1"/>
          </p:cNvSpPr>
          <p:nvPr/>
        </p:nvSpPr>
        <p:spPr bwMode="auto">
          <a:xfrm>
            <a:off x="2267744" y="2283718"/>
            <a:ext cx="4392489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长方形的面积</a:t>
            </a:r>
            <a:r>
              <a:rPr lang="en-US" altLang="zh-CN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=</a:t>
            </a:r>
            <a:r>
              <a:rPr lang="zh-CN" altLang="en-US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长</a:t>
            </a:r>
            <a:r>
              <a:rPr lang="en-US" altLang="zh-CN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×</a:t>
            </a:r>
            <a:r>
              <a:rPr lang="zh-CN" altLang="en-US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宽</a:t>
            </a:r>
            <a:endParaRPr lang="zh-CN" altLang="en-US" sz="32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  <a:sym typeface="宋体" panose="02010600030101010101" pitchFamily="2" charset="-122"/>
            </a:endParaRPr>
          </a:p>
        </p:txBody>
      </p:sp>
      <p:sp>
        <p:nvSpPr>
          <p:cNvPr id="15" name="文本框 10245"/>
          <p:cNvSpPr txBox="1">
            <a:spLocks noChangeArrowheads="1"/>
          </p:cNvSpPr>
          <p:nvPr/>
        </p:nvSpPr>
        <p:spPr bwMode="auto">
          <a:xfrm>
            <a:off x="1979712" y="3147814"/>
            <a:ext cx="5112568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正</a:t>
            </a:r>
            <a:r>
              <a:rPr lang="zh-CN" altLang="en-US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方形的面积</a:t>
            </a:r>
            <a:r>
              <a:rPr lang="en-US" altLang="zh-CN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=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边长</a:t>
            </a:r>
            <a:r>
              <a:rPr lang="en-US" altLang="zh-CN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×</a:t>
            </a:r>
            <a:r>
              <a:rPr lang="zh-CN" altLang="en-US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边长</a:t>
            </a:r>
            <a:endParaRPr lang="zh-CN" altLang="en-US" sz="32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2193" y="492071"/>
            <a:ext cx="366860" cy="456339"/>
          </a:xfrm>
          <a:prstGeom prst="rect">
            <a:avLst/>
          </a:prstGeom>
        </p:spPr>
      </p:pic>
      <p:sp>
        <p:nvSpPr>
          <p:cNvPr id="18" name="文本框 14"/>
          <p:cNvSpPr txBox="1"/>
          <p:nvPr/>
        </p:nvSpPr>
        <p:spPr>
          <a:xfrm>
            <a:off x="611560" y="411510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课堂小结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783813" y="1059582"/>
            <a:ext cx="5165517" cy="500137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zh-CN" sz="2800" b="1" dirty="0">
                <a:solidFill>
                  <a:prstClr val="black"/>
                </a:solidFill>
                <a:latin typeface="宋体" panose="02010600030101010101" pitchFamily="2" charset="-122"/>
              </a:rPr>
              <a:t>这节课你们都学会了哪些知识？</a:t>
            </a:r>
            <a:endParaRPr lang="zh-CN" altLang="en-US" sz="2800" b="1" dirty="0">
              <a:solidFill>
                <a:prstClr val="black"/>
              </a:solidFill>
              <a:latin typeface="宋体" panose="02010600030101010101" pitchFamily="2" charset="-122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21" name="图片 20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22" name="文本框 26">
              <a:hlinkClick r:id="rId6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12193" y="494144"/>
            <a:ext cx="366861" cy="456339"/>
          </a:xfrm>
          <a:prstGeom prst="rect">
            <a:avLst/>
          </a:prstGeom>
        </p:spPr>
      </p:pic>
      <p:sp>
        <p:nvSpPr>
          <p:cNvPr id="11" name="文本框 14"/>
          <p:cNvSpPr txBox="1"/>
          <p:nvPr/>
        </p:nvSpPr>
        <p:spPr>
          <a:xfrm>
            <a:off x="611560" y="425882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课后作业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763688" y="1059582"/>
            <a:ext cx="5437285" cy="4130864"/>
          </a:xfrm>
          <a:prstGeom prst="rect">
            <a:avLst/>
          </a:prstGeom>
        </p:spPr>
      </p:pic>
      <p:sp>
        <p:nvSpPr>
          <p:cNvPr id="3" name="矩形 4"/>
          <p:cNvSpPr>
            <a:spLocks noChangeArrowheads="1"/>
          </p:cNvSpPr>
          <p:nvPr/>
        </p:nvSpPr>
        <p:spPr bwMode="auto">
          <a:xfrm>
            <a:off x="3491880" y="1779662"/>
            <a:ext cx="2808312" cy="1285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补充习题：</a:t>
            </a:r>
            <a:endParaRPr lang="en-US" altLang="zh-CN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53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页</a:t>
            </a:r>
            <a:endParaRPr lang="en-US" altLang="zh-CN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14" name="图片 13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15" name="文本框 26">
              <a:hlinkClick r:id="rId6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2123728" y="1131590"/>
            <a:ext cx="4248472" cy="584775"/>
            <a:chOff x="2699792" y="1563638"/>
            <a:chExt cx="3672409" cy="584775"/>
          </a:xfrm>
          <a:noFill/>
        </p:grpSpPr>
        <p:sp>
          <p:nvSpPr>
            <p:cNvPr id="2" name="圆角矩形 1"/>
            <p:cNvSpPr/>
            <p:nvPr/>
          </p:nvSpPr>
          <p:spPr>
            <a:xfrm>
              <a:off x="2699792" y="1563638"/>
              <a:ext cx="3600400" cy="576064"/>
            </a:xfrm>
            <a:prstGeom prst="roundRect">
              <a:avLst/>
            </a:prstGeom>
            <a:grp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 b="1"/>
            </a:p>
          </p:txBody>
        </p:sp>
        <p:sp>
          <p:nvSpPr>
            <p:cNvPr id="17" name="文本框 10245"/>
            <p:cNvSpPr txBox="1">
              <a:spLocks noChangeArrowheads="1"/>
            </p:cNvSpPr>
            <p:nvPr/>
          </p:nvSpPr>
          <p:spPr bwMode="auto">
            <a:xfrm>
              <a:off x="2699793" y="1563638"/>
              <a:ext cx="3672408" cy="584775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zh-CN" altLang="en-US" sz="3200" b="1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长方形的面积</a:t>
              </a:r>
              <a:r>
                <a:rPr lang="en-US" altLang="zh-CN" sz="3200" b="1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=</a:t>
              </a:r>
              <a:r>
                <a:rPr lang="zh-CN" altLang="en-US" sz="3200" b="1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长</a:t>
              </a:r>
              <a:r>
                <a:rPr lang="en-US" altLang="zh-CN" sz="3200" b="1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  <a:sym typeface="宋体" panose="02010600030101010101" pitchFamily="2" charset="-122"/>
                </a:rPr>
                <a:t>×</a:t>
              </a:r>
              <a:r>
                <a:rPr lang="zh-CN" altLang="en-US" sz="3200" b="1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  <a:sym typeface="宋体" panose="02010600030101010101" pitchFamily="2" charset="-122"/>
                </a:rPr>
                <a:t>宽</a:t>
              </a:r>
              <a:endParaRPr lang="en-US" altLang="zh-CN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899592" y="2067693"/>
            <a:ext cx="7560839" cy="2308324"/>
            <a:chOff x="1487427" y="2266875"/>
            <a:chExt cx="6324933" cy="1292368"/>
          </a:xfrm>
          <a:noFill/>
        </p:grpSpPr>
        <p:sp>
          <p:nvSpPr>
            <p:cNvPr id="3" name="圆角矩形 2"/>
            <p:cNvSpPr/>
            <p:nvPr/>
          </p:nvSpPr>
          <p:spPr>
            <a:xfrm>
              <a:off x="1487427" y="2266875"/>
              <a:ext cx="6264697" cy="1240979"/>
            </a:xfrm>
            <a:prstGeom prst="roundRect">
              <a:avLst/>
            </a:prstGeom>
            <a:grp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3200" b="1" dirty="0" smtClean="0"/>
                <a:t>中</a:t>
              </a:r>
              <a:endParaRPr lang="zh-CN" altLang="en-US" sz="3200" b="1" dirty="0"/>
            </a:p>
          </p:txBody>
        </p:sp>
        <p:sp>
          <p:nvSpPr>
            <p:cNvPr id="18" name="文本框 10245"/>
            <p:cNvSpPr txBox="1">
              <a:spLocks noChangeArrowheads="1"/>
            </p:cNvSpPr>
            <p:nvPr/>
          </p:nvSpPr>
          <p:spPr bwMode="auto">
            <a:xfrm>
              <a:off x="1547664" y="2266875"/>
              <a:ext cx="6264696" cy="1292368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zh-CN" altLang="en-US" sz="3200" b="1" dirty="0" smtClean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    如果用</a:t>
              </a:r>
              <a:r>
                <a:rPr lang="en-US" altLang="zh-CN" sz="3200" b="1" dirty="0" smtClean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  <a:sym typeface="宋体" panose="02010600030101010101" pitchFamily="2" charset="-122"/>
                </a:rPr>
                <a:t>S</a:t>
              </a:r>
              <a:r>
                <a:rPr lang="zh-CN" altLang="en-US" sz="3200" b="1" dirty="0" smtClean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表示长方形的面积，用</a:t>
              </a:r>
              <a:r>
                <a:rPr lang="en-US" altLang="zh-CN" sz="3200" b="1" dirty="0" smtClean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  <a:sym typeface="宋体" panose="02010600030101010101" pitchFamily="2" charset="-122"/>
                </a:rPr>
                <a:t>a</a:t>
              </a:r>
              <a:r>
                <a:rPr lang="zh-CN" altLang="en-US" sz="3200" b="1" dirty="0" smtClean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和</a:t>
              </a:r>
              <a:r>
                <a:rPr lang="en-US" altLang="zh-CN" sz="3200" b="1" dirty="0" smtClean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b</a:t>
              </a:r>
              <a:r>
                <a:rPr lang="zh-CN" altLang="en-US" sz="3200" b="1" dirty="0" smtClean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分别表示长方形的长和宽，上面的公式可以写成：</a:t>
              </a:r>
              <a:endParaRPr lang="en-US" altLang="zh-CN" sz="32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endParaRPr>
            </a:p>
            <a:p>
              <a:pPr algn="ctr">
                <a:lnSpc>
                  <a:spcPct val="150000"/>
                </a:lnSpc>
              </a:pPr>
              <a:r>
                <a:rPr lang="en-US" altLang="zh-CN" sz="3200" b="1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  <a:sym typeface="宋体" panose="02010600030101010101" pitchFamily="2" charset="-122"/>
                </a:rPr>
                <a:t>S=</a:t>
              </a:r>
              <a:r>
                <a:rPr lang="en-US" altLang="zh-CN" sz="3200" b="1" dirty="0" err="1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  <a:sym typeface="宋体" panose="02010600030101010101" pitchFamily="2" charset="-122"/>
                </a:rPr>
                <a:t>a×b</a:t>
              </a:r>
              <a:endParaRPr lang="en-US" altLang="zh-CN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endParaRPr>
            </a:p>
          </p:txBody>
        </p:sp>
      </p:grpSp>
      <p:pic>
        <p:nvPicPr>
          <p:cNvPr id="16" name="图片 15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92083" y="479078"/>
            <a:ext cx="366860" cy="456339"/>
          </a:xfrm>
          <a:prstGeom prst="rect">
            <a:avLst/>
          </a:prstGeom>
        </p:spPr>
      </p:pic>
      <p:sp>
        <p:nvSpPr>
          <p:cNvPr id="19" name="文本框 14"/>
          <p:cNvSpPr txBox="1"/>
          <p:nvPr/>
        </p:nvSpPr>
        <p:spPr>
          <a:xfrm>
            <a:off x="611560" y="439395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复习旧知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21" name="图片 20">
              <a:hlinkClick r:id="rId3" action="ppaction://hlinksldjump"/>
            </p:cNvPr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22" name="文本框 26">
              <a:hlinkClick r:id="rId5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2123728" y="771550"/>
            <a:ext cx="4968552" cy="584775"/>
            <a:chOff x="2699792" y="1563638"/>
            <a:chExt cx="3672409" cy="584775"/>
          </a:xfrm>
          <a:noFill/>
        </p:grpSpPr>
        <p:sp>
          <p:nvSpPr>
            <p:cNvPr id="2" name="圆角矩形 1"/>
            <p:cNvSpPr/>
            <p:nvPr/>
          </p:nvSpPr>
          <p:spPr>
            <a:xfrm>
              <a:off x="2699792" y="1563638"/>
              <a:ext cx="3600400" cy="576064"/>
            </a:xfrm>
            <a:prstGeom prst="roundRect">
              <a:avLst/>
            </a:prstGeom>
            <a:grp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/>
            </a:p>
          </p:txBody>
        </p:sp>
        <p:sp>
          <p:nvSpPr>
            <p:cNvPr id="17" name="文本框 10245"/>
            <p:cNvSpPr txBox="1">
              <a:spLocks noChangeArrowheads="1"/>
            </p:cNvSpPr>
            <p:nvPr/>
          </p:nvSpPr>
          <p:spPr bwMode="auto">
            <a:xfrm>
              <a:off x="2699793" y="1563638"/>
              <a:ext cx="3672408" cy="584775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zh-CN" altLang="en-US" sz="32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正</a:t>
              </a:r>
              <a:r>
                <a:rPr lang="zh-CN" altLang="en-US" sz="3200" b="1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方形的面积</a:t>
              </a:r>
              <a:r>
                <a:rPr lang="en-US" altLang="zh-CN" sz="3200" b="1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=</a:t>
              </a:r>
              <a:r>
                <a:rPr lang="zh-CN" altLang="en-US" sz="32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边长</a:t>
              </a:r>
              <a:r>
                <a:rPr lang="en-US" altLang="zh-CN" sz="32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×</a:t>
              </a:r>
              <a:r>
                <a:rPr lang="zh-CN" altLang="en-US" sz="3200" b="1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边长</a:t>
              </a:r>
              <a:endParaRPr lang="en-US" altLang="zh-CN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827584" y="1923679"/>
            <a:ext cx="7704856" cy="1728191"/>
            <a:chOff x="1547664" y="2266875"/>
            <a:chExt cx="5904656" cy="1062720"/>
          </a:xfrm>
          <a:noFill/>
        </p:grpSpPr>
        <p:sp>
          <p:nvSpPr>
            <p:cNvPr id="3" name="圆角矩形 2"/>
            <p:cNvSpPr/>
            <p:nvPr/>
          </p:nvSpPr>
          <p:spPr>
            <a:xfrm>
              <a:off x="1547664" y="2266875"/>
              <a:ext cx="5904656" cy="1062720"/>
            </a:xfrm>
            <a:prstGeom prst="roundRect">
              <a:avLst/>
            </a:prstGeom>
            <a:grp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文本框 10245"/>
            <p:cNvSpPr txBox="1">
              <a:spLocks noChangeArrowheads="1"/>
            </p:cNvSpPr>
            <p:nvPr/>
          </p:nvSpPr>
          <p:spPr bwMode="auto">
            <a:xfrm>
              <a:off x="1547664" y="2266875"/>
              <a:ext cx="5904656" cy="992572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zh-CN" altLang="en-US" sz="3200" b="1" dirty="0" smtClean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    如果</a:t>
              </a:r>
              <a:r>
                <a:rPr lang="zh-CN" altLang="en-US" sz="3200" b="1" dirty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用</a:t>
              </a:r>
              <a:r>
                <a:rPr lang="en-US" altLang="zh-CN" sz="3200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  <a:sym typeface="宋体" panose="02010600030101010101" pitchFamily="2" charset="-122"/>
                </a:rPr>
                <a:t>S</a:t>
              </a:r>
              <a:r>
                <a:rPr lang="zh-CN" altLang="en-US" sz="3200" b="1" dirty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表示正方形的面积，用</a:t>
              </a:r>
              <a:r>
                <a:rPr lang="el-GR" altLang="zh-CN" sz="3200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  <a:sym typeface="宋体" panose="02010600030101010101" pitchFamily="2" charset="-122"/>
                </a:rPr>
                <a:t>α</a:t>
              </a:r>
              <a:r>
                <a:rPr lang="zh-CN" altLang="en-US" sz="3200" b="1" dirty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表示正方形的边长，上面的公式可以写成：</a:t>
              </a:r>
              <a:endPara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endParaRPr>
            </a:p>
            <a:p>
              <a:pPr algn="ctr">
                <a:lnSpc>
                  <a:spcPct val="150000"/>
                </a:lnSpc>
              </a:pPr>
              <a:r>
                <a:rPr lang="en-US" altLang="zh-CN" sz="3200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  <a:sym typeface="宋体" panose="02010600030101010101" pitchFamily="2" charset="-122"/>
                </a:rPr>
                <a:t>S</a:t>
              </a:r>
              <a:r>
                <a:rPr lang="en-US" altLang="zh-CN" sz="32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=</a:t>
              </a:r>
              <a:r>
                <a:rPr lang="el-GR" altLang="zh-CN" sz="3200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  <a:sym typeface="宋体" panose="02010600030101010101" pitchFamily="2" charset="-122"/>
                </a:rPr>
                <a:t>α</a:t>
              </a:r>
              <a:r>
                <a:rPr lang="en-US" altLang="zh-CN" sz="32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×</a:t>
              </a:r>
              <a:r>
                <a:rPr lang="el-GR" altLang="zh-CN" sz="3200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  <a:sym typeface="宋体" panose="02010600030101010101" pitchFamily="2" charset="-122"/>
                </a:rPr>
                <a:t>α</a:t>
              </a:r>
              <a:endParaRPr lang="en-US" altLang="zh-CN" sz="32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19" name="图片 18">
              <a:hlinkClick r:id="rId2" action="ppaction://hlinksldjump"/>
            </p:cNvPr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20" name="文本框 26">
              <a:hlinkClick r:id="rId4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695939" y="3928039"/>
            <a:ext cx="34259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4×4=16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(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平方厘米）</a:t>
            </a:r>
          </a:p>
        </p:txBody>
      </p:sp>
      <p:sp>
        <p:nvSpPr>
          <p:cNvPr id="27" name="文本框 10245"/>
          <p:cNvSpPr txBox="1">
            <a:spLocks noChangeArrowheads="1"/>
          </p:cNvSpPr>
          <p:nvPr/>
        </p:nvSpPr>
        <p:spPr bwMode="auto">
          <a:xfrm>
            <a:off x="723636" y="1037917"/>
            <a:ext cx="6584668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先估计下面图形的面积，再测量、计算。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34607" y="1507018"/>
            <a:ext cx="2288645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15027" y="1777048"/>
            <a:ext cx="3240360" cy="1690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162717" y="3638683"/>
            <a:ext cx="2034377" cy="3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2" name="组合 31"/>
          <p:cNvGrpSpPr/>
          <p:nvPr/>
        </p:nvGrpSpPr>
        <p:grpSpPr>
          <a:xfrm>
            <a:off x="4917183" y="1822053"/>
            <a:ext cx="3391804" cy="1896405"/>
            <a:chOff x="4989191" y="1806665"/>
            <a:chExt cx="3391804" cy="1896405"/>
          </a:xfrm>
        </p:grpSpPr>
        <p:pic>
          <p:nvPicPr>
            <p:cNvPr id="34" name="Picture 6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4989191" y="3436025"/>
              <a:ext cx="3105344" cy="2670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" name="Picture 7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8110965" y="1806665"/>
              <a:ext cx="270030" cy="16510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7" name="TextBox 36"/>
          <p:cNvSpPr txBox="1"/>
          <p:nvPr/>
        </p:nvSpPr>
        <p:spPr>
          <a:xfrm>
            <a:off x="4936254" y="3922523"/>
            <a:ext cx="34355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6×3=18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(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平方厘米）</a:t>
            </a: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192082" y="492072"/>
            <a:ext cx="366860" cy="456338"/>
          </a:xfrm>
          <a:prstGeom prst="rect">
            <a:avLst/>
          </a:prstGeom>
        </p:spPr>
      </p:pic>
      <p:sp>
        <p:nvSpPr>
          <p:cNvPr id="19" name="文本框 14"/>
          <p:cNvSpPr txBox="1"/>
          <p:nvPr/>
        </p:nvSpPr>
        <p:spPr>
          <a:xfrm>
            <a:off x="611560" y="411510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巩固练习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21" name="图片 20">
              <a:hlinkClick r:id="rId8" action="ppaction://hlinksldjump"/>
            </p:cNvPr>
            <p:cNvPicPr>
              <a:picLocks noChangeAspect="1"/>
            </p:cNvPicPr>
            <p:nvPr/>
          </p:nvPicPr>
          <p:blipFill>
            <a:blip r:embed="rId9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23" name="文本框 26">
              <a:hlinkClick r:id="rId10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7514" y="3597307"/>
            <a:ext cx="5940660" cy="918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667003" y="1131590"/>
            <a:ext cx="1684927" cy="1671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952368" y="1221600"/>
            <a:ext cx="2430270" cy="1394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" name="矩形 69"/>
          <p:cNvSpPr/>
          <p:nvPr/>
        </p:nvSpPr>
        <p:spPr>
          <a:xfrm>
            <a:off x="1520661" y="1131590"/>
            <a:ext cx="2115235" cy="171019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1" name="矩形 70"/>
          <p:cNvSpPr/>
          <p:nvPr/>
        </p:nvSpPr>
        <p:spPr>
          <a:xfrm>
            <a:off x="4997373" y="1221601"/>
            <a:ext cx="2700300" cy="144016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2" name="矩形 71"/>
          <p:cNvSpPr/>
          <p:nvPr/>
        </p:nvSpPr>
        <p:spPr>
          <a:xfrm>
            <a:off x="179512" y="3597864"/>
            <a:ext cx="6390710" cy="99011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167663" y="2808920"/>
            <a:ext cx="31165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24×24=576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(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平方米）</a:t>
            </a:r>
          </a:p>
        </p:txBody>
      </p:sp>
      <p:sp>
        <p:nvSpPr>
          <p:cNvPr id="39" name="文本框 10245"/>
          <p:cNvSpPr txBox="1">
            <a:spLocks noChangeArrowheads="1"/>
          </p:cNvSpPr>
          <p:nvPr/>
        </p:nvSpPr>
        <p:spPr bwMode="auto">
          <a:xfrm>
            <a:off x="467544" y="483957"/>
            <a:ext cx="8064896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你能算出下面草坪、篮球场和跑道的面积吗？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167503" y="3825803"/>
            <a:ext cx="27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80×6=480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(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平方米）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4767809" y="2796775"/>
            <a:ext cx="36038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28×15=420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(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平方米）</a:t>
            </a:r>
          </a:p>
        </p:txBody>
      </p:sp>
      <p:grpSp>
        <p:nvGrpSpPr>
          <p:cNvPr id="18" name="组合 17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19" name="图片 18">
              <a:hlinkClick r:id="rId5" action="ppaction://hlinksldjump"/>
            </p:cNvPr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22" name="文本框 26">
              <a:hlinkClick r:id="rId7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  <p:bldP spid="6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utoShape 2" descr="http://img2.imgtn.bdimg.com/it/u=1049026395,1642732007&amp;fm=26&amp;gp=0.jpg"/>
          <p:cNvSpPr>
            <a:spLocks noChangeAspect="1" noChangeArrowheads="1"/>
          </p:cNvSpPr>
          <p:nvPr/>
        </p:nvSpPr>
        <p:spPr bwMode="auto">
          <a:xfrm>
            <a:off x="24562" y="427914"/>
            <a:ext cx="22863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433194" y="281539"/>
            <a:ext cx="1104643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同步练习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331640" y="2984634"/>
            <a:ext cx="30652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5×3=15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(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平方米）</a:t>
            </a:r>
          </a:p>
        </p:txBody>
      </p:sp>
      <p:sp>
        <p:nvSpPr>
          <p:cNvPr id="22" name="文本框 10245"/>
          <p:cNvSpPr txBox="1">
            <a:spLocks noChangeArrowheads="1"/>
          </p:cNvSpPr>
          <p:nvPr/>
        </p:nvSpPr>
        <p:spPr bwMode="auto">
          <a:xfrm>
            <a:off x="422323" y="542214"/>
            <a:ext cx="4968552" cy="22494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一块长方形窗帘长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5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米，宽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3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米。这块窗帘布的面积是多少平方米？如果把这块窗帘布照样子剪去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2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米，剩下的部分是什么形状？它的面积是多少平方米？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940152" y="3309832"/>
            <a:ext cx="25795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3×3=9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(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平方米）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138682" y="2859782"/>
            <a:ext cx="18822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5-2=3 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(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米）</a:t>
            </a: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580113" y="555526"/>
            <a:ext cx="2880828" cy="2257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文本框 10245"/>
          <p:cNvSpPr txBox="1">
            <a:spLocks noChangeArrowheads="1"/>
          </p:cNvSpPr>
          <p:nvPr/>
        </p:nvSpPr>
        <p:spPr bwMode="auto">
          <a:xfrm>
            <a:off x="539552" y="3766269"/>
            <a:ext cx="4941765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答：这块窗帘布的面积是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15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平方米。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30" name="文本框 10245"/>
          <p:cNvSpPr txBox="1">
            <a:spLocks noChangeArrowheads="1"/>
          </p:cNvSpPr>
          <p:nvPr/>
        </p:nvSpPr>
        <p:spPr bwMode="auto">
          <a:xfrm>
            <a:off x="5436096" y="3714877"/>
            <a:ext cx="3150350" cy="7694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答：剩下的部分是正方形，它的面积是</a:t>
            </a:r>
            <a:r>
              <a:rPr lang="en-US" altLang="zh-CN" sz="20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9</a:t>
            </a:r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平方米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。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24" name="图片 23">
              <a:hlinkClick r:id="rId3" action="ppaction://hlinksldjump"/>
            </p:cNvPr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28" name="文本框 26">
              <a:hlinkClick r:id="rId5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2" grpId="0"/>
      <p:bldP spid="23" grpId="0"/>
      <p:bldP spid="25" grpId="0"/>
      <p:bldP spid="27" grpId="0"/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utoShape 2" descr="http://img2.imgtn.bdimg.com/it/u=1049026395,1642732007&amp;fm=26&amp;gp=0.jpg"/>
          <p:cNvSpPr>
            <a:spLocks noChangeAspect="1" noChangeArrowheads="1"/>
          </p:cNvSpPr>
          <p:nvPr/>
        </p:nvSpPr>
        <p:spPr bwMode="auto">
          <a:xfrm>
            <a:off x="24562" y="427914"/>
            <a:ext cx="22863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433194" y="281539"/>
            <a:ext cx="1104643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同步练习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907704" y="2762932"/>
            <a:ext cx="35798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54×54=2916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(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平方厘米）</a:t>
            </a:r>
          </a:p>
        </p:txBody>
      </p:sp>
      <p:sp>
        <p:nvSpPr>
          <p:cNvPr id="18" name="文本框 10245"/>
          <p:cNvSpPr txBox="1">
            <a:spLocks noChangeArrowheads="1"/>
          </p:cNvSpPr>
          <p:nvPr/>
        </p:nvSpPr>
        <p:spPr bwMode="auto">
          <a:xfrm>
            <a:off x="313961" y="483518"/>
            <a:ext cx="5107732" cy="164352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在一块长</a:t>
            </a:r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75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厘米、宽</a:t>
            </a:r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54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厘米的长方形木板上锯下一个最大的正方形。求这个正方形的面积。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22" name="文本框 10245"/>
          <p:cNvSpPr txBox="1">
            <a:spLocks noChangeArrowheads="1"/>
          </p:cNvSpPr>
          <p:nvPr/>
        </p:nvSpPr>
        <p:spPr bwMode="auto">
          <a:xfrm>
            <a:off x="985515" y="3634525"/>
            <a:ext cx="5616624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答：这个正方形的面积是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2916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平方厘米。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624628"/>
            <a:ext cx="2880320" cy="236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" name="组合 13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15" name="图片 14">
              <a:hlinkClick r:id="rId3" action="ppaction://hlinksldjump"/>
            </p:cNvPr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16" name="文本框 26">
              <a:hlinkClick r:id="rId5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utoShape 2" descr="http://img2.imgtn.bdimg.com/it/u=1049026395,1642732007&amp;fm=26&amp;gp=0.jpg"/>
          <p:cNvSpPr>
            <a:spLocks noChangeAspect="1" noChangeArrowheads="1"/>
          </p:cNvSpPr>
          <p:nvPr/>
        </p:nvSpPr>
        <p:spPr bwMode="auto">
          <a:xfrm>
            <a:off x="24562" y="427914"/>
            <a:ext cx="22863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433194" y="281539"/>
            <a:ext cx="1104643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同步练习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275856" y="2427734"/>
            <a:ext cx="219162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 40×18×2</a:t>
            </a:r>
          </a:p>
          <a:p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=720×2</a:t>
            </a:r>
          </a:p>
          <a:p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=1440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（千克）</a:t>
            </a:r>
          </a:p>
        </p:txBody>
      </p:sp>
      <p:sp>
        <p:nvSpPr>
          <p:cNvPr id="15" name="文本框 10245"/>
          <p:cNvSpPr txBox="1">
            <a:spLocks noChangeArrowheads="1"/>
          </p:cNvSpPr>
          <p:nvPr/>
        </p:nvSpPr>
        <p:spPr bwMode="auto">
          <a:xfrm>
            <a:off x="1187624" y="3664067"/>
            <a:ext cx="648072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答：这片阔叶林每月大约能放出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1440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千克氧气。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5516" y="555526"/>
            <a:ext cx="6871850" cy="1638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文本框 10245"/>
          <p:cNvSpPr txBox="1">
            <a:spLocks noChangeArrowheads="1"/>
          </p:cNvSpPr>
          <p:nvPr/>
        </p:nvSpPr>
        <p:spPr bwMode="auto">
          <a:xfrm>
            <a:off x="985515" y="555526"/>
            <a:ext cx="6826845" cy="164352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一片长方形阔叶林，长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40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米，宽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18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米。每平方米阔叶林每月大约能放出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2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千克氧气，这片阔叶林每月大约能放出多少千克氧气？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22" name="图片 21">
              <a:hlinkClick r:id="rId3" action="ppaction://hlinksldjump"/>
            </p:cNvPr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23" name="文本框 26">
              <a:hlinkClick r:id="rId5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utoShape 2" descr="http://img2.imgtn.bdimg.com/it/u=1049026395,1642732007&amp;fm=26&amp;gp=0.jpg"/>
          <p:cNvSpPr>
            <a:spLocks noChangeAspect="1" noChangeArrowheads="1"/>
          </p:cNvSpPr>
          <p:nvPr/>
        </p:nvSpPr>
        <p:spPr bwMode="auto">
          <a:xfrm>
            <a:off x="24562" y="427914"/>
            <a:ext cx="22863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433194" y="281539"/>
            <a:ext cx="1104643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同步练习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360968" y="2643758"/>
            <a:ext cx="249299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  70×9×5</a:t>
            </a:r>
          </a:p>
          <a:p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=630×5</a:t>
            </a:r>
          </a:p>
          <a:p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=3150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（平方米）</a:t>
            </a:r>
          </a:p>
        </p:txBody>
      </p:sp>
      <p:sp>
        <p:nvSpPr>
          <p:cNvPr id="25" name="文本框 10245"/>
          <p:cNvSpPr txBox="1">
            <a:spLocks noChangeArrowheads="1"/>
          </p:cNvSpPr>
          <p:nvPr/>
        </p:nvSpPr>
        <p:spPr bwMode="auto">
          <a:xfrm>
            <a:off x="2267744" y="3876895"/>
            <a:ext cx="5058562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答：洒水的面积一共有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3150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平方米。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26" name="文本框 10245"/>
          <p:cNvSpPr txBox="1">
            <a:spLocks noChangeArrowheads="1"/>
          </p:cNvSpPr>
          <p:nvPr/>
        </p:nvSpPr>
        <p:spPr bwMode="auto">
          <a:xfrm>
            <a:off x="253192" y="427914"/>
            <a:ext cx="4750856" cy="216059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一辆洒水车每分钟行驶</a:t>
            </a:r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70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米，洒水宽度是</a:t>
            </a:r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9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米。洒水车行驶</a:t>
            </a:r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5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分钟，洒水的面积一共有多少平方米？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  <p:pic>
        <p:nvPicPr>
          <p:cNvPr id="27" name="图片 26" descr="j_p63_8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364088" y="500729"/>
            <a:ext cx="2729738" cy="1948095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15" name="图片 14">
              <a:hlinkClick r:id="rId3" action="ppaction://hlinksldjump"/>
            </p:cNvPr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16" name="文本框 26">
              <a:hlinkClick r:id="rId5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  <p:bldP spid="26" grpId="0"/>
    </p:bldLst>
  </p:timing>
</p:sld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504</Words>
  <Application>Microsoft Office PowerPoint</Application>
  <PresentationFormat>全屏显示(16:9)</PresentationFormat>
  <Paragraphs>75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2" baseType="lpstr">
      <vt:lpstr>Calibri</vt:lpstr>
      <vt:lpstr>华文楷体</vt:lpstr>
      <vt:lpstr>黑体</vt:lpstr>
      <vt:lpstr>楷体</vt:lpstr>
      <vt:lpstr>宋体</vt:lpstr>
      <vt:lpstr>Arial</vt:lpstr>
      <vt:lpstr>微软雅黑</vt:lpstr>
      <vt:lpstr>幼圆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/>
  <dc:description>www.ppt818.com-提供资源下载</dc:description>
  <cp:lastModifiedBy/>
  <cp:revision>1</cp:revision>
  <dcterms:created xsi:type="dcterms:W3CDTF">2017-03-17T02:28:00Z</dcterms:created>
  <dcterms:modified xsi:type="dcterms:W3CDTF">2023-01-16T22:18:35Z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E05FD50F21E14D40A59EC6BCD2B00EB8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