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3" r:id="rId2"/>
    <p:sldId id="257" r:id="rId3"/>
    <p:sldId id="260" r:id="rId4"/>
    <p:sldId id="275" r:id="rId5"/>
    <p:sldId id="279" r:id="rId6"/>
    <p:sldId id="282" r:id="rId7"/>
    <p:sldId id="262" r:id="rId8"/>
    <p:sldId id="263" r:id="rId9"/>
    <p:sldId id="268" r:id="rId10"/>
    <p:sldId id="269" r:id="rId11"/>
    <p:sldId id="277" r:id="rId12"/>
    <p:sldId id="278" r:id="rId13"/>
    <p:sldId id="271" r:id="rId14"/>
    <p:sldId id="280" r:id="rId15"/>
    <p:sldId id="281" r:id="rId1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996600"/>
    <a:srgbClr val="33CC33"/>
    <a:srgbClr val="CCFF66"/>
    <a:srgbClr val="CCFF99"/>
    <a:srgbClr val="FF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5C4980B5-D306-45DD-8CBF-A9D5E4D5B983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2048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9FC853B1-8F3F-4ADA-971C-F32E75F49DEB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C853B1-8F3F-4ADA-971C-F32E75F49DEB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DABDF6D7-A7D8-4213-A619-02B63961F07C}" type="slidenum">
              <a:rPr lang="zh-CN" altLang="en-US" smtClean="0">
                <a:ea typeface="DFKai-SB" pitchFamily="65" charset="-120"/>
              </a:rPr>
              <a:t>13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D29523C4-7AF4-4D7F-BF2E-2E400A64D061}" type="slidenum">
              <a:rPr lang="zh-CN" altLang="en-US" smtClean="0">
                <a:ea typeface="DFKai-SB" pitchFamily="65" charset="-120"/>
              </a:rPr>
              <a:t>14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18A22A1B-046C-4D51-9034-8F9C68E7D2D8}" type="slidenum">
              <a:rPr lang="zh-CN" altLang="en-US" smtClean="0">
                <a:ea typeface="DFKai-SB" pitchFamily="65" charset="-120"/>
              </a:rPr>
              <a:t>15</a:t>
            </a:fld>
            <a:endParaRPr lang="zh-CN" altLang="en-US" smtClean="0">
              <a:ea typeface="DFKai-SB" pitchFamily="65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1"/>
          <p:cNvPicPr>
            <a:picLocks noChangeAspect="1" noChangeArrowheads="1"/>
          </p:cNvPicPr>
          <p:nvPr/>
        </p:nvPicPr>
        <p:blipFill>
          <a:blip r:embed="rId2" cstate="email"/>
          <a:srcRect t="-405"/>
          <a:stretch>
            <a:fillRect/>
          </a:stretch>
        </p:blipFill>
        <p:spPr bwMode="auto">
          <a:xfrm>
            <a:off x="4763" y="-12700"/>
            <a:ext cx="91344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938" y="1"/>
            <a:ext cx="9131300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6" name="等腰三角形 5"/>
          <p:cNvSpPr>
            <a:spLocks noChangeArrowheads="1"/>
          </p:cNvSpPr>
          <p:nvPr/>
        </p:nvSpPr>
        <p:spPr bwMode="auto">
          <a:xfrm flipV="1">
            <a:off x="1568450" y="-17463"/>
            <a:ext cx="6007100" cy="3184526"/>
          </a:xfrm>
          <a:prstGeom prst="triangle">
            <a:avLst>
              <a:gd name="adj" fmla="val 50000"/>
            </a:avLst>
          </a:prstGeom>
          <a:blipFill dpi="0" rotWithShape="1">
            <a:blip r:embed="rId3" cstate="email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7" name="等腰三角形 6"/>
          <p:cNvSpPr>
            <a:spLocks noChangeArrowheads="1"/>
          </p:cNvSpPr>
          <p:nvPr/>
        </p:nvSpPr>
        <p:spPr bwMode="auto">
          <a:xfrm>
            <a:off x="4397375" y="6565900"/>
            <a:ext cx="349250" cy="300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cxnSp>
        <p:nvCxnSpPr>
          <p:cNvPr id="8" name="直接连接符 15"/>
          <p:cNvCxnSpPr>
            <a:cxnSpLocks noChangeShapeType="1"/>
          </p:cNvCxnSpPr>
          <p:nvPr/>
        </p:nvCxnSpPr>
        <p:spPr bwMode="auto">
          <a:xfrm>
            <a:off x="1420813" y="5518150"/>
            <a:ext cx="6302375" cy="0"/>
          </a:xfrm>
          <a:prstGeom prst="line">
            <a:avLst/>
          </a:prstGeom>
          <a:noFill/>
          <a:ln w="12700">
            <a:solidFill>
              <a:srgbClr val="EFDDBA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1536700" y="5511800"/>
            <a:ext cx="6235700" cy="48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rgbClr val="6C6F72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7179" name="KSO_BT1"/>
          <p:cNvSpPr>
            <a:spLocks noGrp="1" noChangeArrowheads="1"/>
          </p:cNvSpPr>
          <p:nvPr>
            <p:ph type="ctrTitle"/>
          </p:nvPr>
        </p:nvSpPr>
        <p:spPr>
          <a:xfrm>
            <a:off x="1536700" y="4479925"/>
            <a:ext cx="6235700" cy="758825"/>
          </a:xfrm>
        </p:spPr>
        <p:txBody>
          <a:bodyPr/>
          <a:lstStyle>
            <a:lvl1pPr>
              <a:defRPr sz="3600">
                <a:solidFill>
                  <a:srgbClr val="CA973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9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83C136-5092-41F5-993E-EF70BB5B10AD}" type="datetime1">
              <a:rPr lang="zh-CN" altLang="en-US"/>
              <a:t>2023-01-17</a:t>
            </a:fld>
            <a:endParaRPr lang="en-US"/>
          </a:p>
        </p:txBody>
      </p:sp>
      <p:sp>
        <p:nvSpPr>
          <p:cNvPr id="10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78A98F-1B84-4674-B9D7-600419F5851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F85C3-92E3-4B2D-B975-5281F7D3E3F7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3EB0B-7502-4CAA-AF5C-ADF47A61B55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1938" y="0"/>
            <a:ext cx="2089150" cy="61769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9725" y="0"/>
            <a:ext cx="6119813" cy="61769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88E4-1999-46D8-B06E-E597DADD5BF7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57EB5-2425-43D3-869F-EE2DCA1EAE0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CC4F-438A-452D-821C-6C40FB68C699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45F5F-07E6-4490-8431-9FAB996109A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75D29-955C-4A31-9178-A28BA67117A4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7EEC0-17D6-4822-88C4-AECE4BA0ED7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39725" y="984250"/>
            <a:ext cx="4103688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95813" y="984250"/>
            <a:ext cx="4105275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6F800-05A3-43D2-BA8E-04D92FBD6CAC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C27F-DCCC-4854-95EE-8B22DA490CA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B0FC5-CB2B-4DA2-86BB-2F1D80984FA7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3FE8-ED53-4510-A3F2-259B6F53C30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0F229-E034-4447-A839-E529622E4889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E5408-A37F-4512-AC71-DEFE0E1C6CB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69E5A-8CF6-4DAB-BA73-4514B793A8CC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F2334-B208-417C-B629-6FFBD05BB74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B857E-1641-4AEC-BE84-62488781CD1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7AB86-F0F6-4A11-8285-3FEF7A3E84E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F8952-E763-4568-8E49-A9A5BCA2F83B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206D6-BCA0-4528-9429-0227F261886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167188" y="6237288"/>
            <a:ext cx="8350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7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7463" y="0"/>
            <a:ext cx="913130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矩形 2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101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9725" y="984250"/>
            <a:ext cx="8361363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6150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68E52B94-B82E-494B-89D3-54B44114E1AE}" type="datetime1">
              <a:rPr lang="zh-CN" altLang="en-US"/>
              <a:t>2023-01-17</a:t>
            </a:fld>
            <a:endParaRPr lang="en-US"/>
          </a:p>
        </p:txBody>
      </p:sp>
      <p:sp>
        <p:nvSpPr>
          <p:cNvPr id="6151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2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726AA623-E8C7-4416-AFEB-227A3B17D025}" type="slidenum">
              <a:rPr lang="zh-CN" altLang="en-US"/>
              <a:t>‹#›</a:t>
            </a:fld>
            <a:endParaRPr lang="en-US"/>
          </a:p>
        </p:txBody>
      </p:sp>
      <p:cxnSp>
        <p:nvCxnSpPr>
          <p:cNvPr id="4105" name="直接连接符 21"/>
          <p:cNvCxnSpPr>
            <a:cxnSpLocks noChangeShapeType="1"/>
          </p:cNvCxnSpPr>
          <p:nvPr/>
        </p:nvCxnSpPr>
        <p:spPr bwMode="auto">
          <a:xfrm>
            <a:off x="0" y="739775"/>
            <a:ext cx="9144000" cy="0"/>
          </a:xfrm>
          <a:prstGeom prst="line">
            <a:avLst/>
          </a:prstGeom>
          <a:noFill/>
          <a:ln w="19050">
            <a:solidFill>
              <a:srgbClr val="78591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6" name="直接连接符 22"/>
          <p:cNvCxnSpPr>
            <a:cxnSpLocks noChangeShapeType="1"/>
          </p:cNvCxnSpPr>
          <p:nvPr/>
        </p:nvCxnSpPr>
        <p:spPr bwMode="auto">
          <a:xfrm>
            <a:off x="784225" y="739775"/>
            <a:ext cx="7585075" cy="0"/>
          </a:xfrm>
          <a:prstGeom prst="line">
            <a:avLst/>
          </a:prstGeom>
          <a:noFill/>
          <a:ln w="19050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7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784225" y="0"/>
            <a:ext cx="7585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8000" tIns="72000" rIns="0" bIns="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rgbClr val="BF9000"/>
        </a:buClr>
        <a:buSzPct val="60000"/>
        <a:buFont typeface="Arial" panose="020B0604020202020204" pitchFamily="34" charset="0"/>
        <a:buChar char="▲"/>
        <a:defRPr sz="2000">
          <a:solidFill>
            <a:srgbClr val="BF9000"/>
          </a:solidFill>
          <a:latin typeface="+mn-lt"/>
          <a:ea typeface="+mn-ea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C0B493"/>
        </a:buClr>
        <a:buFont typeface="幼圆" panose="02010509060101010101" pitchFamily="49" charset="-122"/>
        <a:buChar char=" "/>
        <a:defRPr sz="16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幼圆" panose="02010509060101010101" pitchFamily="49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26705;&#20848;&#27604;&#36187;&#35270;&#39057;.avi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26705;&#20848;&#21463;&#20260;&#35270;&#39057;.avi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Unit6PartBLetslearnmore&#35838;&#25991;&#24405;&#38899;.mp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Unit6PartBLet&#8217;slearnmore&#35838;&#25991;&#21160;&#30011;h264_640x480_300k.mp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0" y="3886188"/>
            <a:ext cx="9144000" cy="758825"/>
          </a:xfrm>
        </p:spPr>
        <p:txBody>
          <a:bodyPr/>
          <a:lstStyle/>
          <a:p>
            <a:r>
              <a:rPr lang="zh-CN" altLang="en-US" sz="3200" b="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陕旅版英语六年级上</a:t>
            </a:r>
            <a:r>
              <a:rPr lang="zh-CN" altLang="en-US" sz="3200" b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r>
              <a:rPr lang="en-US" altLang="zh-CN" sz="3200" b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3200" b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4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4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Unit6 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What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Did You Do Last Weekend?</a:t>
            </a:r>
            <a:b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62694" y="575341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838200" y="6858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Can you answer the questions?</a:t>
            </a: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838200" y="1447800"/>
            <a:ext cx="7162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2800" dirty="0"/>
              <a:t>1. What did Wu Chen do last night?</a:t>
            </a:r>
            <a:endParaRPr lang="zh-CN" altLang="zh-CN" sz="2800" dirty="0"/>
          </a:p>
          <a:p>
            <a:pPr eaLnBrk="1" hangingPunct="1"/>
            <a:endParaRPr lang="en-US" altLang="zh-CN" sz="2800" dirty="0"/>
          </a:p>
          <a:p>
            <a:pPr eaLnBrk="1" hangingPunct="1"/>
            <a:r>
              <a:rPr lang="en-US" altLang="zh-CN" sz="2800" dirty="0"/>
              <a:t>2. What show did Wu Chen watch?	</a:t>
            </a:r>
            <a:endParaRPr lang="zh-CN" altLang="zh-CN" sz="2800" dirty="0"/>
          </a:p>
          <a:p>
            <a:pPr eaLnBrk="1" hangingPunct="1"/>
            <a:endParaRPr lang="en-US" altLang="zh-CN" sz="2800" dirty="0"/>
          </a:p>
          <a:p>
            <a:pPr eaLnBrk="1" hangingPunct="1"/>
            <a:r>
              <a:rPr lang="en-US" altLang="zh-CN" sz="2800" dirty="0"/>
              <a:t>3. What happened to the Shaanxi girl?</a:t>
            </a:r>
            <a:endParaRPr lang="zh-CN" altLang="zh-CN" sz="2800" dirty="0"/>
          </a:p>
          <a:p>
            <a:pPr eaLnBrk="1" hangingPunct="1"/>
            <a:endParaRPr lang="en-US" altLang="zh-CN" sz="2800" dirty="0"/>
          </a:p>
          <a:p>
            <a:pPr eaLnBrk="1" hangingPunct="1"/>
            <a:r>
              <a:rPr lang="en-US" altLang="zh-CN" sz="2800" dirty="0"/>
              <a:t>4. What did the Shaanxi girl do at home?</a:t>
            </a:r>
            <a:endParaRPr lang="zh-CN" altLang="zh-CN" sz="2800" dirty="0"/>
          </a:p>
          <a:p>
            <a:pPr eaLnBrk="1" hangingPunct="1"/>
            <a:endParaRPr lang="en-US" altLang="zh-CN" sz="2800" dirty="0"/>
          </a:p>
          <a:p>
            <a:pPr eaLnBrk="1" hangingPunct="1"/>
            <a:r>
              <a:rPr lang="en-US" altLang="zh-CN" sz="2800" dirty="0"/>
              <a:t>5. Did the Shaanxi girl go to school?</a:t>
            </a:r>
            <a:endParaRPr lang="zh-CN" altLang="zh-CN" sz="2800" dirty="0"/>
          </a:p>
          <a:p>
            <a:pPr eaLnBrk="1" hangingPunct="1"/>
            <a:endParaRPr lang="en-US" altLang="zh-CN" sz="2800" dirty="0"/>
          </a:p>
          <a:p>
            <a:pPr eaLnBrk="1" hangingPunct="1"/>
            <a:r>
              <a:rPr lang="en-US" altLang="zh-CN" sz="2800" dirty="0"/>
              <a:t>6. Did the Shaanxi girl study well?</a:t>
            </a:r>
            <a:endParaRPr lang="zh-CN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411288"/>
            <a:ext cx="8229600" cy="44005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    过去时态的特殊疑问句同一般现在时中的一样，都需要借助助动词，所不同的是在过去时态里，助动词只有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did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它没有人称和数的变化，而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般现在时要根据人称和数的变化合理使用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do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does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。一般疑问句也需要在主语前加助动词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did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，如：	</a:t>
            </a:r>
          </a:p>
          <a:p>
            <a:pPr>
              <a:defRPr/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Did she go to school? Did you watch the show ?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否定句直接在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did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后加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not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，也可以用其的缩写形式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didn’t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如：	</a:t>
            </a:r>
          </a:p>
          <a:p>
            <a:pPr>
              <a:defRPr/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My mother didn’t wash the clothes yesterday.</a:t>
            </a:r>
          </a:p>
          <a:p>
            <a:pPr>
              <a:defRPr/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We didn’t water the plants.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</a:p>
        </p:txBody>
      </p:sp>
      <p:sp>
        <p:nvSpPr>
          <p:cNvPr id="15363" name="椭圆形标注 2"/>
          <p:cNvSpPr>
            <a:spLocks noChangeArrowheads="1"/>
          </p:cNvSpPr>
          <p:nvPr/>
        </p:nvSpPr>
        <p:spPr bwMode="auto">
          <a:xfrm>
            <a:off x="685800" y="649288"/>
            <a:ext cx="1524000" cy="533400"/>
          </a:xfrm>
          <a:prstGeom prst="wedgeEllipseCallout">
            <a:avLst>
              <a:gd name="adj1" fmla="val 18884"/>
              <a:gd name="adj2" fmla="val 878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小贴士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457200" y="27686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分角色扮演文中的</a:t>
            </a:r>
            <a:r>
              <a:rPr lang="en-US" altLang="zh-CN" sz="3200" b="1">
                <a:ea typeface="宋体" panose="02010600030101010101" pitchFamily="2" charset="-122"/>
                <a:cs typeface="Arial" panose="020B0604020202020204" pitchFamily="34" charset="0"/>
              </a:rPr>
              <a:t>Kitty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3200" b="1">
                <a:ea typeface="宋体" panose="02010600030101010101" pitchFamily="2" charset="-122"/>
              </a:rPr>
              <a:t>Wu Chen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838200" y="1854200"/>
            <a:ext cx="75438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Role play</a:t>
            </a:r>
            <a:endParaRPr lang="en-US" altLang="zh-CN" sz="3600" kern="1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云形标注 4"/>
          <p:cNvSpPr/>
          <p:nvPr/>
        </p:nvSpPr>
        <p:spPr bwMode="auto">
          <a:xfrm>
            <a:off x="3886200" y="3962400"/>
            <a:ext cx="3886200" cy="1752600"/>
          </a:xfrm>
          <a:prstGeom prst="cloudCallout">
            <a:avLst>
              <a:gd name="adj1" fmla="val 82409"/>
              <a:gd name="adj2" fmla="val 10718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CN" altLang="en-US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同学们对话的时候要</a:t>
            </a:r>
            <a:r>
              <a:rPr lang="zh-CN" altLang="zh-CN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注意动词过去式的发音</a:t>
            </a:r>
            <a:r>
              <a:rPr lang="zh-CN" altLang="en-US" sz="2400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哦！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133600"/>
            <a:ext cx="7772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编一编，演一演</a:t>
            </a:r>
          </a:p>
        </p:txBody>
      </p:sp>
      <p:sp>
        <p:nvSpPr>
          <p:cNvPr id="5" name="矩形 4"/>
          <p:cNvSpPr/>
          <p:nvPr/>
        </p:nvSpPr>
        <p:spPr>
          <a:xfrm>
            <a:off x="9144000" y="1981200"/>
            <a:ext cx="2971800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教师出示所准备的几个人物以及他们的生活背景关键词，让学生根据所出示的关键词仿照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Let’s learn more</a:t>
            </a:r>
            <a:r>
              <a:rPr lang="zh-CN" altLang="en-US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部分创编一个新的对话。要求使用功能结构：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What happened to…?</a:t>
            </a:r>
            <a:r>
              <a:rPr lang="zh-CN" altLang="en-US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并使用一般过去时态进行描述。如：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… was ill.... cleaned the room /...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978" y="877937"/>
            <a:ext cx="7772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Part B Do a survey</a:t>
            </a:r>
            <a:endParaRPr lang="zh-CN" altLang="en-US" sz="3600" b="1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44000" y="1981200"/>
            <a:ext cx="29718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师可以将学生分为若干小组，请学生在组内调查；或者要求学生通过采访各自的好朋友展开调查：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What did you do last weekend?</a:t>
            </a:r>
            <a:r>
              <a:rPr lang="zh-CN" altLang="en-US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学生采访完毕后，要将被采访同学的姓名写在书中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P49</a:t>
            </a:r>
            <a:r>
              <a:rPr lang="zh-CN" altLang="en-US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表格左边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Name</a:t>
            </a:r>
            <a:r>
              <a:rPr lang="zh-CN" altLang="en-US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一栏中，并将活动词组写在右边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What did he/she do last weekend?—</a:t>
            </a:r>
            <a:r>
              <a:rPr lang="zh-CN" altLang="en-US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栏中。</a:t>
            </a:r>
            <a:endParaRPr lang="zh-CN" altLang="en-US" b="1" dirty="0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8" y="1905040"/>
            <a:ext cx="91440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857518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Part C Make up the sentences and say</a:t>
            </a:r>
            <a:endParaRPr lang="zh-CN" altLang="en-US" sz="3600" b="1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44000" y="1981200"/>
            <a:ext cx="29718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kern="100" dirty="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教师拿出所准备的单词卡片，带领学生认读各小题的单词，并引导学生尝试组句子。</a:t>
            </a:r>
            <a:endParaRPr lang="zh-CN" altLang="en-US" b="1" dirty="0"/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1914449"/>
            <a:ext cx="9153525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304800" y="2609774"/>
            <a:ext cx="6819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    Lucy washed the clothes last weekend.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28600" y="3667049"/>
            <a:ext cx="535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    What did Kevin do yesterday?</a:t>
            </a: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228600" y="4743374"/>
            <a:ext cx="559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    Kitty, what did you do just now?</a:t>
            </a:r>
          </a:p>
        </p:txBody>
      </p:sp>
      <p:sp>
        <p:nvSpPr>
          <p:cNvPr id="18440" name="Rectangle 6"/>
          <p:cNvSpPr>
            <a:spLocks noChangeArrowheads="1"/>
          </p:cNvSpPr>
          <p:nvPr/>
        </p:nvSpPr>
        <p:spPr bwMode="auto">
          <a:xfrm>
            <a:off x="190500" y="5800649"/>
            <a:ext cx="6297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    Mr. Zhao went to Beijing last month.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18439" grpId="0"/>
      <p:bldP spid="184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400800" y="5181600"/>
            <a:ext cx="2133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ea typeface="DFKai-SB" pitchFamily="65" charset="-12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85800" y="1447800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教学目标：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33400" y="1970088"/>
            <a:ext cx="81534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能听懂、会说</a:t>
            </a: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What happened to…?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并能用一般过去时态描述某人曾经发生的事。</a:t>
            </a:r>
          </a:p>
          <a:p>
            <a:pPr eaLnBrk="1" hangingPunct="1"/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进一步学习行为动词一般过去时的特殊疑问句及其回答，初步了解一般疑问句和否定句并认识</a:t>
            </a:r>
            <a:r>
              <a:rPr lang="en-US" altLang="zh-CN" sz="2800" dirty="0">
                <a:ea typeface="宋体" panose="02010600030101010101" pitchFamily="2" charset="-122"/>
              </a:rPr>
              <a:t>when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引导的状语从句。能灵活自如地运用所掌握的一般过去时态在生活中与人进行交流。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914400" y="914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rgbClr val="FF00FF"/>
                </a:solidFill>
                <a:latin typeface="Comic Sans MS" panose="030F0702030302020204" pitchFamily="66" charset="0"/>
                <a:ea typeface="DFKai-SB" pitchFamily="65" charset="-120"/>
              </a:rPr>
              <a:t>Review </a:t>
            </a:r>
            <a:endParaRPr lang="zh-CN" altLang="en-US" sz="4000" b="1">
              <a:solidFill>
                <a:srgbClr val="FF00FF"/>
              </a:solidFill>
              <a:latin typeface="Comic Sans MS" panose="030F0702030302020204" pitchFamily="66" charset="0"/>
              <a:ea typeface="DFKai-SB" pitchFamily="65" charset="-120"/>
            </a:endParaRP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500" y="76200"/>
            <a:ext cx="1460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10"/>
          <p:cNvSpPr txBox="1">
            <a:spLocks noChangeArrowheads="1"/>
          </p:cNvSpPr>
          <p:nvPr/>
        </p:nvSpPr>
        <p:spPr bwMode="auto">
          <a:xfrm>
            <a:off x="1524000" y="1752600"/>
            <a:ext cx="21336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 dirty="0"/>
              <a:t>cook —  </a:t>
            </a:r>
          </a:p>
          <a:p>
            <a:pPr eaLnBrk="1" hangingPunct="1"/>
            <a:r>
              <a:rPr lang="en-US" altLang="zh-CN" sz="3200" dirty="0"/>
              <a:t>wash —   </a:t>
            </a:r>
          </a:p>
          <a:p>
            <a:pPr eaLnBrk="1" hangingPunct="1"/>
            <a:r>
              <a:rPr lang="en-US" altLang="zh-CN" sz="3200" dirty="0"/>
              <a:t>look —  </a:t>
            </a:r>
          </a:p>
          <a:p>
            <a:pPr eaLnBrk="1" hangingPunct="1"/>
            <a:r>
              <a:rPr lang="en-US" altLang="zh-CN" sz="3200" dirty="0"/>
              <a:t>go —	</a:t>
            </a:r>
          </a:p>
          <a:p>
            <a:pPr eaLnBrk="1" hangingPunct="1"/>
            <a:r>
              <a:rPr lang="en-US" altLang="zh-CN" sz="3200" dirty="0"/>
              <a:t>see —	</a:t>
            </a:r>
          </a:p>
          <a:p>
            <a:pPr eaLnBrk="1" hangingPunct="1"/>
            <a:r>
              <a:rPr lang="en-US" altLang="zh-CN" sz="3200" dirty="0"/>
              <a:t>jump — </a:t>
            </a:r>
            <a:endParaRPr lang="zh-CN" altLang="zh-CN" sz="3200" dirty="0"/>
          </a:p>
          <a:p>
            <a:pPr eaLnBrk="1" hangingPunct="1"/>
            <a:r>
              <a:rPr lang="en-US" altLang="zh-CN" sz="3200" dirty="0"/>
              <a:t>take —	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971800" y="1905000"/>
            <a:ext cx="1011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cooked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048000" y="2362200"/>
            <a:ext cx="106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washed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895600" y="2819400"/>
            <a:ext cx="941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looked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590800" y="3352800"/>
            <a:ext cx="727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went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819400" y="3810000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saw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048000" y="4343400"/>
            <a:ext cx="102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jumped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895600" y="4800600"/>
            <a:ext cx="73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 took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562600" y="19050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flew	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096000" y="2438400"/>
            <a:ext cx="85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swam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638800" y="2895600"/>
            <a:ext cx="527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did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096000" y="3429000"/>
            <a:ext cx="106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listened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791200" y="3886200"/>
            <a:ext cx="655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said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918200" y="4419600"/>
            <a:ext cx="93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played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019800" y="4876800"/>
            <a:ext cx="1011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wanted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7187" name="TextBox 10"/>
          <p:cNvSpPr txBox="1">
            <a:spLocks noChangeArrowheads="1"/>
          </p:cNvSpPr>
          <p:nvPr/>
        </p:nvSpPr>
        <p:spPr bwMode="auto">
          <a:xfrm>
            <a:off x="4572000" y="1828800"/>
            <a:ext cx="2286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/>
              <a:t>fly —   </a:t>
            </a:r>
          </a:p>
          <a:p>
            <a:pPr eaLnBrk="1" hangingPunct="1"/>
            <a:r>
              <a:rPr lang="en-US" altLang="zh-CN" sz="3200"/>
              <a:t>swim —  </a:t>
            </a:r>
          </a:p>
          <a:p>
            <a:pPr eaLnBrk="1" hangingPunct="1"/>
            <a:r>
              <a:rPr lang="en-US" altLang="zh-CN" sz="3200"/>
              <a:t>do —	</a:t>
            </a:r>
          </a:p>
          <a:p>
            <a:pPr eaLnBrk="1" hangingPunct="1"/>
            <a:r>
              <a:rPr lang="en-US" altLang="zh-CN" sz="3200"/>
              <a:t>listen —	</a:t>
            </a:r>
          </a:p>
          <a:p>
            <a:pPr eaLnBrk="1" hangingPunct="1"/>
            <a:r>
              <a:rPr lang="en-US" altLang="zh-CN" sz="3200"/>
              <a:t>say — </a:t>
            </a:r>
            <a:endParaRPr lang="zh-CN" altLang="zh-CN" sz="3200"/>
          </a:p>
          <a:p>
            <a:pPr eaLnBrk="1" hangingPunct="1"/>
            <a:r>
              <a:rPr lang="en-US" altLang="zh-CN" sz="3200"/>
              <a:t>play —	</a:t>
            </a:r>
          </a:p>
          <a:p>
            <a:pPr eaLnBrk="1" hangingPunct="1"/>
            <a:r>
              <a:rPr lang="en-US" altLang="zh-CN" sz="3200"/>
              <a:t>want —</a:t>
            </a:r>
            <a:endParaRPr lang="zh-CN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990600" y="1066800"/>
            <a:ext cx="769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FF00FF"/>
                </a:solidFill>
                <a:latin typeface="Comic Sans MS" panose="030F0702030302020204" pitchFamily="66" charset="0"/>
                <a:ea typeface="DFKai-SB" pitchFamily="65" charset="-120"/>
              </a:rPr>
              <a:t>Ask and answer</a:t>
            </a:r>
            <a:endParaRPr lang="zh-CN" altLang="en-US" sz="3600" b="1" dirty="0"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1981200"/>
            <a:ext cx="8153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 dirty="0"/>
              <a:t>Where is your school bag?</a:t>
            </a:r>
            <a:endParaRPr lang="zh-CN" altLang="zh-CN" sz="3200" dirty="0"/>
          </a:p>
          <a:p>
            <a:pPr eaLnBrk="1" hangingPunct="1"/>
            <a:r>
              <a:rPr lang="en-US" altLang="zh-CN" sz="3200" dirty="0"/>
              <a:t>Where was it last night?</a:t>
            </a:r>
            <a:endParaRPr lang="zh-CN" altLang="zh-CN" sz="3200" dirty="0"/>
          </a:p>
          <a:p>
            <a:pPr eaLnBrk="1" hangingPunct="1"/>
            <a:r>
              <a:rPr lang="en-US" altLang="zh-CN" sz="3200" dirty="0"/>
              <a:t>What do you often do on weekends?</a:t>
            </a:r>
            <a:endParaRPr lang="zh-CN" altLang="zh-CN" sz="3200" dirty="0"/>
          </a:p>
          <a:p>
            <a:pPr eaLnBrk="1" hangingPunct="1"/>
            <a:r>
              <a:rPr lang="en-US" altLang="zh-CN" sz="3200" dirty="0"/>
              <a:t>What did you do last weekend / yesterday / last night?</a:t>
            </a:r>
            <a:endParaRPr lang="zh-CN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c:\DOCUME~1\ADMINI~1\APPLIC~1\360se6\USERDA~1\Temp\559513~1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762000"/>
            <a:ext cx="41338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6"/>
          <p:cNvSpPr>
            <a:spLocks noChangeArrowheads="1"/>
          </p:cNvSpPr>
          <p:nvPr/>
        </p:nvSpPr>
        <p:spPr bwMode="auto">
          <a:xfrm>
            <a:off x="2133600" y="5105400"/>
            <a:ext cx="4464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/>
              <a:t>What happened to her?</a:t>
            </a:r>
            <a:endParaRPr lang="zh-CN" altLang="zh-CN" sz="3200"/>
          </a:p>
        </p:txBody>
      </p:sp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1524000" y="5867400"/>
            <a:ext cx="664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/>
              <a:t>She hurt her neck in the match.	</a:t>
            </a:r>
            <a:endParaRPr lang="zh-CN" altLang="en-US" sz="3200"/>
          </a:p>
        </p:txBody>
      </p:sp>
      <p:pic>
        <p:nvPicPr>
          <p:cNvPr id="10244" name="Picture 5" descr="c:\DOCUME~1\ADMINI~1\APPLIC~1\360se6\USERDA~1\Temp\201087~1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762000"/>
            <a:ext cx="45720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42925"/>
            <a:ext cx="508635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228600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Let’s learn more</a:t>
            </a:r>
            <a:endParaRPr lang="zh-CN" altLang="en-US" sz="3600" b="1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1268" name="Picture 5" descr="C:\Users\Administrator\Desktop\图片1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81000"/>
            <a:ext cx="3794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057400" y="1905000"/>
            <a:ext cx="5029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endParaRPr lang="en-US" altLang="zh-CN" sz="3600">
              <a:cs typeface="Arial" panose="020B0604020202020204" pitchFamily="34" charset="0"/>
            </a:endParaRPr>
          </a:p>
          <a:p>
            <a:pPr eaLnBrk="1" hangingPunct="1"/>
            <a:r>
              <a:rPr lang="en-US" altLang="zh-CN" sz="3600"/>
              <a:t>1. Who’s in the picture?</a:t>
            </a:r>
            <a:endParaRPr lang="zh-CN" altLang="zh-CN" sz="3600"/>
          </a:p>
          <a:p>
            <a:pPr eaLnBrk="1" hangingPunct="1"/>
            <a:endParaRPr lang="en-US" altLang="zh-CN" sz="3600"/>
          </a:p>
          <a:p>
            <a:pPr eaLnBrk="1" hangingPunct="1"/>
            <a:r>
              <a:rPr lang="en-US" altLang="zh-CN" sz="3600"/>
              <a:t>2. Where are they?</a:t>
            </a:r>
            <a:endParaRPr lang="zh-CN" altLang="zh-CN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1981200" y="457200"/>
            <a:ext cx="548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观看课文动画并大声跟读</a:t>
            </a:r>
          </a:p>
        </p:txBody>
      </p:sp>
      <p:pic>
        <p:nvPicPr>
          <p:cNvPr id="13315" name="Picture 4" descr="C:\Documents and Settings\Administrator\桌面\陕旅版六上\Unit6\Unit6__PartB__Let’s__learn__more课文动画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371600"/>
            <a:ext cx="6096000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A000120140530A47PWBG 1">
      <a:dk1>
        <a:srgbClr val="5F5F5F"/>
      </a:dk1>
      <a:lt1>
        <a:srgbClr val="FFFFFF"/>
      </a:lt1>
      <a:dk2>
        <a:srgbClr val="FFFFFF"/>
      </a:dk2>
      <a:lt2>
        <a:srgbClr val="4D4D4D"/>
      </a:lt2>
      <a:accent1>
        <a:srgbClr val="D6A953"/>
      </a:accent1>
      <a:accent2>
        <a:srgbClr val="8F7E53"/>
      </a:accent2>
      <a:accent3>
        <a:srgbClr val="FFFFFF"/>
      </a:accent3>
      <a:accent4>
        <a:srgbClr val="505050"/>
      </a:accent4>
      <a:accent5>
        <a:srgbClr val="E8D1B3"/>
      </a:accent5>
      <a:accent6>
        <a:srgbClr val="81724A"/>
      </a:accent6>
      <a:hlink>
        <a:srgbClr val="B1A5A8"/>
      </a:hlink>
      <a:folHlink>
        <a:srgbClr val="AFB2B4"/>
      </a:folHlink>
    </a:clrScheme>
    <a:fontScheme name="A000120140530A47PWBG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0530A47PWBG 1">
        <a:dk1>
          <a:srgbClr val="5F5F5F"/>
        </a:dk1>
        <a:lt1>
          <a:srgbClr val="FFFFFF"/>
        </a:lt1>
        <a:dk2>
          <a:srgbClr val="FFFFFF"/>
        </a:dk2>
        <a:lt2>
          <a:srgbClr val="4D4D4D"/>
        </a:lt2>
        <a:accent1>
          <a:srgbClr val="D6A953"/>
        </a:accent1>
        <a:accent2>
          <a:srgbClr val="8F7E53"/>
        </a:accent2>
        <a:accent3>
          <a:srgbClr val="FFFFFF"/>
        </a:accent3>
        <a:accent4>
          <a:srgbClr val="505050"/>
        </a:accent4>
        <a:accent5>
          <a:srgbClr val="E8D1B3"/>
        </a:accent5>
        <a:accent6>
          <a:srgbClr val="81724A"/>
        </a:accent6>
        <a:hlink>
          <a:srgbClr val="B1A5A8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主题40</Template>
  <TotalTime>0</TotalTime>
  <Words>520</Words>
  <Application>Microsoft Office PowerPoint</Application>
  <PresentationFormat>全屏显示(4:3)</PresentationFormat>
  <Paragraphs>81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DFKai-SB</vt:lpstr>
      <vt:lpstr>PMingLiU</vt:lpstr>
      <vt:lpstr>楷体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WWW.2PPT.COM
</vt:lpstr>
      <vt:lpstr>陕旅版英语六年级上册  Unit6  What Did You Do Last Weekend? 第3课时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2022-01-21T06:50:39Z</dcterms:created>
  <dcterms:modified xsi:type="dcterms:W3CDTF">2023-01-16T22:18:49Z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F350C894A6CC4EDCACF4EECFDFE19F56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