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478" r:id="rId3"/>
    <p:sldId id="599" r:id="rId4"/>
    <p:sldId id="413" r:id="rId5"/>
    <p:sldId id="410" r:id="rId6"/>
    <p:sldId id="310" r:id="rId7"/>
    <p:sldId id="597" r:id="rId8"/>
    <p:sldId id="671" r:id="rId9"/>
    <p:sldId id="312" r:id="rId10"/>
    <p:sldId id="633" r:id="rId11"/>
    <p:sldId id="634" r:id="rId12"/>
    <p:sldId id="635" r:id="rId13"/>
    <p:sldId id="636" r:id="rId14"/>
    <p:sldId id="637" r:id="rId15"/>
    <p:sldId id="638" r:id="rId16"/>
    <p:sldId id="639" r:id="rId17"/>
    <p:sldId id="362" r:id="rId18"/>
    <p:sldId id="643" r:id="rId19"/>
    <p:sldId id="644" r:id="rId20"/>
    <p:sldId id="645" r:id="rId21"/>
    <p:sldId id="646" r:id="rId22"/>
    <p:sldId id="647" r:id="rId23"/>
    <p:sldId id="648" r:id="rId24"/>
    <p:sldId id="650" r:id="rId25"/>
    <p:sldId id="661" r:id="rId26"/>
    <p:sldId id="705" r:id="rId27"/>
    <p:sldId id="716" r:id="rId28"/>
    <p:sldId id="706" r:id="rId29"/>
    <p:sldId id="662" r:id="rId30"/>
    <p:sldId id="660" r:id="rId31"/>
    <p:sldId id="657" r:id="rId32"/>
    <p:sldId id="319" r:id="rId33"/>
    <p:sldId id="258" r:id="rId34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黑体" panose="02010609060101010101" pitchFamily="49" charset="-122"/>
      <p:regular r:id="rId41"/>
    </p:embeddedFont>
    <p:embeddedFont>
      <p:font typeface="思源黑体 CN Bold" panose="02010600030101010101" charset="-122"/>
      <p:regular r:id="rId42"/>
    </p:embeddedFont>
    <p:embeddedFont>
      <p:font typeface="站酷庆科黄油体" panose="02010600030101010101" charset="-122"/>
      <p:regular r:id="rId43"/>
    </p:embeddedFont>
    <p:embeddedFont>
      <p:font typeface="楷体" panose="02010609060101010101" pitchFamily="49" charset="-122"/>
      <p:regular r:id="rId44"/>
    </p:embeddedFont>
    <p:embeddedFont>
      <p:font typeface="FandolFang R" panose="02010600030101010101" charset="-122"/>
      <p:regular r:id="rId45"/>
    </p:embeddedFont>
    <p:embeddedFont>
      <p:font typeface="等线" panose="02010600030101010101" pitchFamily="2" charset="-122"/>
      <p:regular r:id="rId46"/>
      <p:bold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20B"/>
    <a:srgbClr val="F38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fld id="{ADA6D4CB-F58E-4370-9A12-2DF566C57CE1}" type="datetimeFigureOut">
              <a:rPr lang="zh-CN" altLang="en-US" smtClean="0"/>
              <a:t>2023-01-14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fld id="{43B5C744-8DCA-49F0-9BC8-88D00FEEBD69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/>
        </p:nvSpPr>
        <p:spPr>
          <a:xfrm flipH="1">
            <a:off x="0" y="362857"/>
            <a:ext cx="690235" cy="544286"/>
          </a:xfrm>
          <a:custGeom>
            <a:avLst/>
            <a:gdLst>
              <a:gd name="connsiteX0" fmla="*/ 142181 w 6096001"/>
              <a:gd name="connsiteY0" fmla="*/ 6015492 h 6858000"/>
              <a:gd name="connsiteX1" fmla="*/ 130871 w 6096001"/>
              <a:gd name="connsiteY1" fmla="*/ 6858000 h 6858000"/>
              <a:gd name="connsiteX2" fmla="*/ 28443 w 6096001"/>
              <a:gd name="connsiteY2" fmla="*/ 6858000 h 6858000"/>
              <a:gd name="connsiteX3" fmla="*/ 11738 w 6096001"/>
              <a:gd name="connsiteY3" fmla="*/ 6814936 h 6858000"/>
              <a:gd name="connsiteX4" fmla="*/ 53434 w 6096001"/>
              <a:gd name="connsiteY4" fmla="*/ 6308623 h 6858000"/>
              <a:gd name="connsiteX5" fmla="*/ 119835 w 6096001"/>
              <a:gd name="connsiteY5" fmla="*/ 6077966 h 6858000"/>
              <a:gd name="connsiteX6" fmla="*/ 128151 w 6096001"/>
              <a:gd name="connsiteY6" fmla="*/ 3 h 6858000"/>
              <a:gd name="connsiteX7" fmla="*/ 222934 w 6096001"/>
              <a:gd name="connsiteY7" fmla="*/ 3 h 6858000"/>
              <a:gd name="connsiteX8" fmla="*/ 209180 w 6096001"/>
              <a:gd name="connsiteY8" fmla="*/ 1024548 h 6858000"/>
              <a:gd name="connsiteX9" fmla="*/ 164653 w 6096001"/>
              <a:gd name="connsiteY9" fmla="*/ 862311 h 6858000"/>
              <a:gd name="connsiteX10" fmla="*/ 104261 w 6096001"/>
              <a:gd name="connsiteY10" fmla="*/ 588697 h 6858000"/>
              <a:gd name="connsiteX11" fmla="*/ 123577 w 6096001"/>
              <a:gd name="connsiteY11" fmla="*/ 4593 h 6858000"/>
              <a:gd name="connsiteX12" fmla="*/ 1444284 w 6096001"/>
              <a:gd name="connsiteY12" fmla="*/ 0 h 6858000"/>
              <a:gd name="connsiteX13" fmla="*/ 3422671 w 6096001"/>
              <a:gd name="connsiteY13" fmla="*/ 0 h 6858000"/>
              <a:gd name="connsiteX14" fmla="*/ 5508146 w 6096001"/>
              <a:gd name="connsiteY14" fmla="*/ 0 h 6858000"/>
              <a:gd name="connsiteX15" fmla="*/ 6096001 w 6096001"/>
              <a:gd name="connsiteY15" fmla="*/ 0 h 6858000"/>
              <a:gd name="connsiteX16" fmla="*/ 6096001 w 6096001"/>
              <a:gd name="connsiteY16" fmla="*/ 6858000 h 6858000"/>
              <a:gd name="connsiteX17" fmla="*/ 5508146 w 6096001"/>
              <a:gd name="connsiteY17" fmla="*/ 6858000 h 6858000"/>
              <a:gd name="connsiteX18" fmla="*/ 3422671 w 6096001"/>
              <a:gd name="connsiteY18" fmla="*/ 6858000 h 6858000"/>
              <a:gd name="connsiteX19" fmla="*/ 2853284 w 6096001"/>
              <a:gd name="connsiteY19" fmla="*/ 6858000 h 6858000"/>
              <a:gd name="connsiteX20" fmla="*/ 130872 w 6096001"/>
              <a:gd name="connsiteY20" fmla="*/ 6858000 h 6858000"/>
              <a:gd name="connsiteX21" fmla="*/ 142183 w 6096001"/>
              <a:gd name="connsiteY21" fmla="*/ 6015492 h 6858000"/>
              <a:gd name="connsiteX22" fmla="*/ 167493 w 6096001"/>
              <a:gd name="connsiteY22" fmla="*/ 5944730 h 6858000"/>
              <a:gd name="connsiteX23" fmla="*/ 828557 w 6096001"/>
              <a:gd name="connsiteY23" fmla="*/ 3674797 h 6858000"/>
              <a:gd name="connsiteX24" fmla="*/ 209238 w 6096001"/>
              <a:gd name="connsiteY24" fmla="*/ 1024753 h 6858000"/>
              <a:gd name="connsiteX25" fmla="*/ 209180 w 6096001"/>
              <a:gd name="connsiteY25" fmla="*/ 1024548 h 6858000"/>
              <a:gd name="connsiteX26" fmla="*/ 222935 w 6096001"/>
              <a:gd name="connsiteY26" fmla="*/ 3 h 6858000"/>
              <a:gd name="connsiteX27" fmla="*/ 1444284 w 6096001"/>
              <a:gd name="connsiteY27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001" h="6858000">
                <a:moveTo>
                  <a:pt x="142181" y="6015492"/>
                </a:moveTo>
                <a:lnTo>
                  <a:pt x="130871" y="6858000"/>
                </a:lnTo>
                <a:lnTo>
                  <a:pt x="28443" y="6858000"/>
                </a:lnTo>
                <a:lnTo>
                  <a:pt x="11738" y="6814936"/>
                </a:lnTo>
                <a:cubicBezTo>
                  <a:pt x="-9836" y="6729304"/>
                  <a:pt x="-4807" y="6581317"/>
                  <a:pt x="53434" y="6308623"/>
                </a:cubicBezTo>
                <a:cubicBezTo>
                  <a:pt x="67993" y="6240450"/>
                  <a:pt x="90892" y="6163061"/>
                  <a:pt x="119835" y="6077966"/>
                </a:cubicBezTo>
                <a:close/>
                <a:moveTo>
                  <a:pt x="128151" y="3"/>
                </a:moveTo>
                <a:lnTo>
                  <a:pt x="222934" y="3"/>
                </a:lnTo>
                <a:lnTo>
                  <a:pt x="209180" y="1024548"/>
                </a:lnTo>
                <a:lnTo>
                  <a:pt x="164653" y="862311"/>
                </a:lnTo>
                <a:cubicBezTo>
                  <a:pt x="137747" y="759249"/>
                  <a:pt x="116853" y="667112"/>
                  <a:pt x="104261" y="588697"/>
                </a:cubicBezTo>
                <a:cubicBezTo>
                  <a:pt x="41300" y="196623"/>
                  <a:pt x="71808" y="69561"/>
                  <a:pt x="123577" y="4593"/>
                </a:cubicBezTo>
                <a:close/>
                <a:moveTo>
                  <a:pt x="1444284" y="0"/>
                </a:moveTo>
                <a:lnTo>
                  <a:pt x="3422671" y="0"/>
                </a:lnTo>
                <a:lnTo>
                  <a:pt x="5508146" y="0"/>
                </a:lnTo>
                <a:lnTo>
                  <a:pt x="6096001" y="0"/>
                </a:lnTo>
                <a:lnTo>
                  <a:pt x="6096001" y="6858000"/>
                </a:lnTo>
                <a:lnTo>
                  <a:pt x="5508146" y="6858000"/>
                </a:lnTo>
                <a:lnTo>
                  <a:pt x="3422671" y="6858000"/>
                </a:lnTo>
                <a:lnTo>
                  <a:pt x="2853284" y="6858000"/>
                </a:lnTo>
                <a:lnTo>
                  <a:pt x="130872" y="6858000"/>
                </a:lnTo>
                <a:lnTo>
                  <a:pt x="142183" y="6015492"/>
                </a:lnTo>
                <a:lnTo>
                  <a:pt x="167493" y="5944730"/>
                </a:lnTo>
                <a:cubicBezTo>
                  <a:pt x="391169" y="5343957"/>
                  <a:pt x="821675" y="4449370"/>
                  <a:pt x="828557" y="3674797"/>
                </a:cubicBezTo>
                <a:cubicBezTo>
                  <a:pt x="835440" y="2900224"/>
                  <a:pt x="419493" y="1761153"/>
                  <a:pt x="209238" y="1024753"/>
                </a:cubicBezTo>
                <a:lnTo>
                  <a:pt x="209180" y="1024548"/>
                </a:lnTo>
                <a:lnTo>
                  <a:pt x="222935" y="3"/>
                </a:lnTo>
                <a:lnTo>
                  <a:pt x="1444284" y="3"/>
                </a:lnTo>
                <a:close/>
              </a:path>
            </a:pathLst>
          </a:custGeom>
          <a:gradFill flip="none" rotWithShape="1">
            <a:gsLst>
              <a:gs pos="0">
                <a:srgbClr val="F5AD14"/>
              </a:gs>
              <a:gs pos="100000">
                <a:srgbClr val="F01D0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457881"/>
            <a:ext cx="2630487" cy="449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2520B"/>
                </a:solidFill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pPr lvl="0"/>
            <a:r>
              <a:rPr lang="en-US" altLang="zh-CN" dirty="0"/>
              <a:t>01  </a:t>
            </a:r>
            <a:r>
              <a:rPr lang="zh-CN" altLang="en-US" dirty="0"/>
              <a:t>输入标题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  <a:lvl2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2pPr>
            <a:lvl3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3pPr>
            <a:lvl4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4pPr>
            <a:lvl5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2E05D328-291A-47AC-BDFD-986BBBD9F7A5}" type="datetimeFigureOut">
              <a:rPr lang="zh-CN" altLang="en-US" smtClean="0"/>
              <a:t>2023-01-14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643A03F8-67D8-4B14-B435-8036BD8CFE8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2023-01-14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2023-01-14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hidden="1"/>
          <p:cNvSpPr txBox="1"/>
          <p:nvPr/>
        </p:nvSpPr>
        <p:spPr>
          <a:xfrm>
            <a:off x="0" y="149731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noFill/>
                <a:latin typeface="思源黑体 CN Bold" panose="02010600030101010101" pitchFamily="34" charset="-122"/>
                <a:ea typeface="思源黑体 CN Bold" panose="02010600030101010101" pitchFamily="34" charset="-122"/>
              </a:rPr>
              <a:t>BY YUSHEN</a:t>
            </a:r>
            <a:endParaRPr lang="zh-CN" altLang="en-US" dirty="0">
              <a:noFill/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flipH="1">
            <a:off x="-3078844" y="0"/>
            <a:ext cx="6096001" cy="6858000"/>
          </a:xfrm>
          <a:custGeom>
            <a:avLst/>
            <a:gdLst>
              <a:gd name="connsiteX0" fmla="*/ 142181 w 6096001"/>
              <a:gd name="connsiteY0" fmla="*/ 6015492 h 6858000"/>
              <a:gd name="connsiteX1" fmla="*/ 130871 w 6096001"/>
              <a:gd name="connsiteY1" fmla="*/ 6858000 h 6858000"/>
              <a:gd name="connsiteX2" fmla="*/ 28443 w 6096001"/>
              <a:gd name="connsiteY2" fmla="*/ 6858000 h 6858000"/>
              <a:gd name="connsiteX3" fmla="*/ 11738 w 6096001"/>
              <a:gd name="connsiteY3" fmla="*/ 6814936 h 6858000"/>
              <a:gd name="connsiteX4" fmla="*/ 53434 w 6096001"/>
              <a:gd name="connsiteY4" fmla="*/ 6308623 h 6858000"/>
              <a:gd name="connsiteX5" fmla="*/ 119835 w 6096001"/>
              <a:gd name="connsiteY5" fmla="*/ 6077966 h 6858000"/>
              <a:gd name="connsiteX6" fmla="*/ 128151 w 6096001"/>
              <a:gd name="connsiteY6" fmla="*/ 3 h 6858000"/>
              <a:gd name="connsiteX7" fmla="*/ 222934 w 6096001"/>
              <a:gd name="connsiteY7" fmla="*/ 3 h 6858000"/>
              <a:gd name="connsiteX8" fmla="*/ 209180 w 6096001"/>
              <a:gd name="connsiteY8" fmla="*/ 1024548 h 6858000"/>
              <a:gd name="connsiteX9" fmla="*/ 164653 w 6096001"/>
              <a:gd name="connsiteY9" fmla="*/ 862311 h 6858000"/>
              <a:gd name="connsiteX10" fmla="*/ 104261 w 6096001"/>
              <a:gd name="connsiteY10" fmla="*/ 588697 h 6858000"/>
              <a:gd name="connsiteX11" fmla="*/ 123577 w 6096001"/>
              <a:gd name="connsiteY11" fmla="*/ 4593 h 6858000"/>
              <a:gd name="connsiteX12" fmla="*/ 1444284 w 6096001"/>
              <a:gd name="connsiteY12" fmla="*/ 0 h 6858000"/>
              <a:gd name="connsiteX13" fmla="*/ 3422671 w 6096001"/>
              <a:gd name="connsiteY13" fmla="*/ 0 h 6858000"/>
              <a:gd name="connsiteX14" fmla="*/ 5508146 w 6096001"/>
              <a:gd name="connsiteY14" fmla="*/ 0 h 6858000"/>
              <a:gd name="connsiteX15" fmla="*/ 6096001 w 6096001"/>
              <a:gd name="connsiteY15" fmla="*/ 0 h 6858000"/>
              <a:gd name="connsiteX16" fmla="*/ 6096001 w 6096001"/>
              <a:gd name="connsiteY16" fmla="*/ 6858000 h 6858000"/>
              <a:gd name="connsiteX17" fmla="*/ 5508146 w 6096001"/>
              <a:gd name="connsiteY17" fmla="*/ 6858000 h 6858000"/>
              <a:gd name="connsiteX18" fmla="*/ 3422671 w 6096001"/>
              <a:gd name="connsiteY18" fmla="*/ 6858000 h 6858000"/>
              <a:gd name="connsiteX19" fmla="*/ 2853284 w 6096001"/>
              <a:gd name="connsiteY19" fmla="*/ 6858000 h 6858000"/>
              <a:gd name="connsiteX20" fmla="*/ 130872 w 6096001"/>
              <a:gd name="connsiteY20" fmla="*/ 6858000 h 6858000"/>
              <a:gd name="connsiteX21" fmla="*/ 142183 w 6096001"/>
              <a:gd name="connsiteY21" fmla="*/ 6015492 h 6858000"/>
              <a:gd name="connsiteX22" fmla="*/ 167493 w 6096001"/>
              <a:gd name="connsiteY22" fmla="*/ 5944730 h 6858000"/>
              <a:gd name="connsiteX23" fmla="*/ 828557 w 6096001"/>
              <a:gd name="connsiteY23" fmla="*/ 3674797 h 6858000"/>
              <a:gd name="connsiteX24" fmla="*/ 209238 w 6096001"/>
              <a:gd name="connsiteY24" fmla="*/ 1024753 h 6858000"/>
              <a:gd name="connsiteX25" fmla="*/ 209180 w 6096001"/>
              <a:gd name="connsiteY25" fmla="*/ 1024548 h 6858000"/>
              <a:gd name="connsiteX26" fmla="*/ 222935 w 6096001"/>
              <a:gd name="connsiteY26" fmla="*/ 3 h 6858000"/>
              <a:gd name="connsiteX27" fmla="*/ 1444284 w 6096001"/>
              <a:gd name="connsiteY27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001" h="6858000">
                <a:moveTo>
                  <a:pt x="142181" y="6015492"/>
                </a:moveTo>
                <a:lnTo>
                  <a:pt x="130871" y="6858000"/>
                </a:lnTo>
                <a:lnTo>
                  <a:pt x="28443" y="6858000"/>
                </a:lnTo>
                <a:lnTo>
                  <a:pt x="11738" y="6814936"/>
                </a:lnTo>
                <a:cubicBezTo>
                  <a:pt x="-9836" y="6729304"/>
                  <a:pt x="-4807" y="6581317"/>
                  <a:pt x="53434" y="6308623"/>
                </a:cubicBezTo>
                <a:cubicBezTo>
                  <a:pt x="67993" y="6240450"/>
                  <a:pt x="90892" y="6163061"/>
                  <a:pt x="119835" y="6077966"/>
                </a:cubicBezTo>
                <a:close/>
                <a:moveTo>
                  <a:pt x="128151" y="3"/>
                </a:moveTo>
                <a:lnTo>
                  <a:pt x="222934" y="3"/>
                </a:lnTo>
                <a:lnTo>
                  <a:pt x="209180" y="1024548"/>
                </a:lnTo>
                <a:lnTo>
                  <a:pt x="164653" y="862311"/>
                </a:lnTo>
                <a:cubicBezTo>
                  <a:pt x="137747" y="759249"/>
                  <a:pt x="116853" y="667112"/>
                  <a:pt x="104261" y="588697"/>
                </a:cubicBezTo>
                <a:cubicBezTo>
                  <a:pt x="41300" y="196623"/>
                  <a:pt x="71808" y="69561"/>
                  <a:pt x="123577" y="4593"/>
                </a:cubicBezTo>
                <a:close/>
                <a:moveTo>
                  <a:pt x="1444284" y="0"/>
                </a:moveTo>
                <a:lnTo>
                  <a:pt x="3422671" y="0"/>
                </a:lnTo>
                <a:lnTo>
                  <a:pt x="5508146" y="0"/>
                </a:lnTo>
                <a:lnTo>
                  <a:pt x="6096001" y="0"/>
                </a:lnTo>
                <a:lnTo>
                  <a:pt x="6096001" y="6858000"/>
                </a:lnTo>
                <a:lnTo>
                  <a:pt x="5508146" y="6858000"/>
                </a:lnTo>
                <a:lnTo>
                  <a:pt x="3422671" y="6858000"/>
                </a:lnTo>
                <a:lnTo>
                  <a:pt x="2853284" y="6858000"/>
                </a:lnTo>
                <a:lnTo>
                  <a:pt x="130872" y="6858000"/>
                </a:lnTo>
                <a:lnTo>
                  <a:pt x="142183" y="6015492"/>
                </a:lnTo>
                <a:lnTo>
                  <a:pt x="167493" y="5944730"/>
                </a:lnTo>
                <a:cubicBezTo>
                  <a:pt x="391169" y="5343957"/>
                  <a:pt x="821675" y="4449370"/>
                  <a:pt x="828557" y="3674797"/>
                </a:cubicBezTo>
                <a:cubicBezTo>
                  <a:pt x="835440" y="2900224"/>
                  <a:pt x="419493" y="1761153"/>
                  <a:pt x="209238" y="1024753"/>
                </a:cubicBezTo>
                <a:lnTo>
                  <a:pt x="209180" y="1024548"/>
                </a:lnTo>
                <a:lnTo>
                  <a:pt x="222935" y="3"/>
                </a:lnTo>
                <a:lnTo>
                  <a:pt x="1444284" y="3"/>
                </a:lnTo>
                <a:close/>
              </a:path>
            </a:pathLst>
          </a:custGeom>
          <a:gradFill flip="none" rotWithShape="1">
            <a:gsLst>
              <a:gs pos="0">
                <a:srgbClr val="F5AD14"/>
              </a:gs>
              <a:gs pos="100000">
                <a:srgbClr val="F01D0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9174843" y="0"/>
            <a:ext cx="6096001" cy="7417886"/>
            <a:chOff x="9523186" y="0"/>
            <a:chExt cx="6096001" cy="7417886"/>
          </a:xfrm>
        </p:grpSpPr>
        <p:sp>
          <p:nvSpPr>
            <p:cNvPr id="8" name="任意多边形: 形状 7"/>
            <p:cNvSpPr/>
            <p:nvPr/>
          </p:nvSpPr>
          <p:spPr>
            <a:xfrm>
              <a:off x="9523186" y="0"/>
              <a:ext cx="6096001" cy="6858000"/>
            </a:xfrm>
            <a:custGeom>
              <a:avLst/>
              <a:gdLst>
                <a:gd name="connsiteX0" fmla="*/ 142181 w 6096001"/>
                <a:gd name="connsiteY0" fmla="*/ 6015492 h 6858000"/>
                <a:gd name="connsiteX1" fmla="*/ 130871 w 6096001"/>
                <a:gd name="connsiteY1" fmla="*/ 6858000 h 6858000"/>
                <a:gd name="connsiteX2" fmla="*/ 28443 w 6096001"/>
                <a:gd name="connsiteY2" fmla="*/ 6858000 h 6858000"/>
                <a:gd name="connsiteX3" fmla="*/ 11738 w 6096001"/>
                <a:gd name="connsiteY3" fmla="*/ 6814936 h 6858000"/>
                <a:gd name="connsiteX4" fmla="*/ 53434 w 6096001"/>
                <a:gd name="connsiteY4" fmla="*/ 6308623 h 6858000"/>
                <a:gd name="connsiteX5" fmla="*/ 119835 w 6096001"/>
                <a:gd name="connsiteY5" fmla="*/ 6077966 h 6858000"/>
                <a:gd name="connsiteX6" fmla="*/ 128151 w 6096001"/>
                <a:gd name="connsiteY6" fmla="*/ 3 h 6858000"/>
                <a:gd name="connsiteX7" fmla="*/ 222934 w 6096001"/>
                <a:gd name="connsiteY7" fmla="*/ 3 h 6858000"/>
                <a:gd name="connsiteX8" fmla="*/ 209180 w 6096001"/>
                <a:gd name="connsiteY8" fmla="*/ 1024548 h 6858000"/>
                <a:gd name="connsiteX9" fmla="*/ 164653 w 6096001"/>
                <a:gd name="connsiteY9" fmla="*/ 862311 h 6858000"/>
                <a:gd name="connsiteX10" fmla="*/ 104261 w 6096001"/>
                <a:gd name="connsiteY10" fmla="*/ 588697 h 6858000"/>
                <a:gd name="connsiteX11" fmla="*/ 123577 w 6096001"/>
                <a:gd name="connsiteY11" fmla="*/ 4593 h 6858000"/>
                <a:gd name="connsiteX12" fmla="*/ 1444284 w 6096001"/>
                <a:gd name="connsiteY12" fmla="*/ 0 h 6858000"/>
                <a:gd name="connsiteX13" fmla="*/ 3422671 w 6096001"/>
                <a:gd name="connsiteY13" fmla="*/ 0 h 6858000"/>
                <a:gd name="connsiteX14" fmla="*/ 5508146 w 6096001"/>
                <a:gd name="connsiteY14" fmla="*/ 0 h 6858000"/>
                <a:gd name="connsiteX15" fmla="*/ 6096001 w 6096001"/>
                <a:gd name="connsiteY15" fmla="*/ 0 h 6858000"/>
                <a:gd name="connsiteX16" fmla="*/ 6096001 w 6096001"/>
                <a:gd name="connsiteY16" fmla="*/ 6858000 h 6858000"/>
                <a:gd name="connsiteX17" fmla="*/ 5508146 w 6096001"/>
                <a:gd name="connsiteY17" fmla="*/ 6858000 h 6858000"/>
                <a:gd name="connsiteX18" fmla="*/ 3422671 w 6096001"/>
                <a:gd name="connsiteY18" fmla="*/ 6858000 h 6858000"/>
                <a:gd name="connsiteX19" fmla="*/ 2853284 w 6096001"/>
                <a:gd name="connsiteY19" fmla="*/ 6858000 h 6858000"/>
                <a:gd name="connsiteX20" fmla="*/ 130872 w 6096001"/>
                <a:gd name="connsiteY20" fmla="*/ 6858000 h 6858000"/>
                <a:gd name="connsiteX21" fmla="*/ 142183 w 6096001"/>
                <a:gd name="connsiteY21" fmla="*/ 6015492 h 6858000"/>
                <a:gd name="connsiteX22" fmla="*/ 167493 w 6096001"/>
                <a:gd name="connsiteY22" fmla="*/ 5944730 h 6858000"/>
                <a:gd name="connsiteX23" fmla="*/ 828557 w 6096001"/>
                <a:gd name="connsiteY23" fmla="*/ 3674797 h 6858000"/>
                <a:gd name="connsiteX24" fmla="*/ 209238 w 6096001"/>
                <a:gd name="connsiteY24" fmla="*/ 1024753 h 6858000"/>
                <a:gd name="connsiteX25" fmla="*/ 209180 w 6096001"/>
                <a:gd name="connsiteY25" fmla="*/ 1024548 h 6858000"/>
                <a:gd name="connsiteX26" fmla="*/ 222935 w 6096001"/>
                <a:gd name="connsiteY26" fmla="*/ 3 h 6858000"/>
                <a:gd name="connsiteX27" fmla="*/ 1444284 w 6096001"/>
                <a:gd name="connsiteY27" fmla="*/ 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96001" h="6858000">
                  <a:moveTo>
                    <a:pt x="142181" y="6015492"/>
                  </a:moveTo>
                  <a:lnTo>
                    <a:pt x="130871" y="6858000"/>
                  </a:lnTo>
                  <a:lnTo>
                    <a:pt x="28443" y="6858000"/>
                  </a:lnTo>
                  <a:lnTo>
                    <a:pt x="11738" y="6814936"/>
                  </a:lnTo>
                  <a:cubicBezTo>
                    <a:pt x="-9836" y="6729304"/>
                    <a:pt x="-4807" y="6581317"/>
                    <a:pt x="53434" y="6308623"/>
                  </a:cubicBezTo>
                  <a:cubicBezTo>
                    <a:pt x="67993" y="6240450"/>
                    <a:pt x="90892" y="6163061"/>
                    <a:pt x="119835" y="6077966"/>
                  </a:cubicBezTo>
                  <a:close/>
                  <a:moveTo>
                    <a:pt x="128151" y="3"/>
                  </a:moveTo>
                  <a:lnTo>
                    <a:pt x="222934" y="3"/>
                  </a:lnTo>
                  <a:lnTo>
                    <a:pt x="209180" y="1024548"/>
                  </a:lnTo>
                  <a:lnTo>
                    <a:pt x="164653" y="862311"/>
                  </a:lnTo>
                  <a:cubicBezTo>
                    <a:pt x="137747" y="759249"/>
                    <a:pt x="116853" y="667112"/>
                    <a:pt x="104261" y="588697"/>
                  </a:cubicBezTo>
                  <a:cubicBezTo>
                    <a:pt x="41300" y="196623"/>
                    <a:pt x="71808" y="69561"/>
                    <a:pt x="123577" y="4593"/>
                  </a:cubicBezTo>
                  <a:close/>
                  <a:moveTo>
                    <a:pt x="1444284" y="0"/>
                  </a:moveTo>
                  <a:lnTo>
                    <a:pt x="3422671" y="0"/>
                  </a:lnTo>
                  <a:lnTo>
                    <a:pt x="5508146" y="0"/>
                  </a:lnTo>
                  <a:lnTo>
                    <a:pt x="6096001" y="0"/>
                  </a:lnTo>
                  <a:lnTo>
                    <a:pt x="6096001" y="6858000"/>
                  </a:lnTo>
                  <a:lnTo>
                    <a:pt x="5508146" y="6858000"/>
                  </a:lnTo>
                  <a:lnTo>
                    <a:pt x="3422671" y="6858000"/>
                  </a:lnTo>
                  <a:lnTo>
                    <a:pt x="2853284" y="6858000"/>
                  </a:lnTo>
                  <a:lnTo>
                    <a:pt x="130872" y="6858000"/>
                  </a:lnTo>
                  <a:lnTo>
                    <a:pt x="142183" y="6015492"/>
                  </a:lnTo>
                  <a:lnTo>
                    <a:pt x="167493" y="5944730"/>
                  </a:lnTo>
                  <a:cubicBezTo>
                    <a:pt x="391169" y="5343957"/>
                    <a:pt x="821675" y="4449370"/>
                    <a:pt x="828557" y="3674797"/>
                  </a:cubicBezTo>
                  <a:cubicBezTo>
                    <a:pt x="835440" y="2900224"/>
                    <a:pt x="419493" y="1761153"/>
                    <a:pt x="209238" y="1024753"/>
                  </a:cubicBezTo>
                  <a:lnTo>
                    <a:pt x="209180" y="1024548"/>
                  </a:lnTo>
                  <a:lnTo>
                    <a:pt x="222935" y="3"/>
                  </a:lnTo>
                  <a:lnTo>
                    <a:pt x="1444284" y="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D14"/>
                </a:gs>
                <a:gs pos="100000">
                  <a:srgbClr val="F01D0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  <p:pic>
          <p:nvPicPr>
            <p:cNvPr id="3" name="图片 2" descr="图片包含 动物, 鸟, 黑暗, 站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9"/>
            <a:stretch>
              <a:fillRect/>
            </a:stretch>
          </p:blipFill>
          <p:spPr>
            <a:xfrm flipH="1">
              <a:off x="9540760" y="1853363"/>
              <a:ext cx="4808426" cy="5564523"/>
            </a:xfrm>
            <a:prstGeom prst="rect">
              <a:avLst/>
            </a:prstGeom>
            <a:effectLst>
              <a:outerShdw blurRad="76200" dist="38100" dir="8100000" sx="101000" sy="101000" algn="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 descr="图片包含 鸟, 动物, 站, 鸡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444" y="1707064"/>
            <a:ext cx="3690827" cy="5564523"/>
          </a:xfrm>
          <a:prstGeom prst="rect">
            <a:avLst/>
          </a:prstGeom>
          <a:effectLst>
            <a:outerShdw blurRad="76200" dist="38100" dir="2700000" sx="101000" sy="101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组合 20"/>
          <p:cNvGrpSpPr/>
          <p:nvPr/>
        </p:nvGrpSpPr>
        <p:grpSpPr>
          <a:xfrm>
            <a:off x="4184503" y="4642420"/>
            <a:ext cx="3822995" cy="276999"/>
            <a:chOff x="1018050" y="5462070"/>
            <a:chExt cx="3372317" cy="276999"/>
          </a:xfrm>
        </p:grpSpPr>
        <p:sp>
          <p:nvSpPr>
            <p:cNvPr id="22" name="矩形 21"/>
            <p:cNvSpPr/>
            <p:nvPr/>
          </p:nvSpPr>
          <p:spPr>
            <a:xfrm>
              <a:off x="1018050" y="5462070"/>
              <a:ext cx="1342981" cy="276999"/>
            </a:xfrm>
            <a:prstGeom prst="rect">
              <a:avLst/>
            </a:prstGeom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主讲人：某某</a:t>
              </a:r>
              <a:endParaRPr kumimoji="0" lang="zh-CN" altLang="en-US" sz="12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684120" y="5462070"/>
              <a:ext cx="1706247" cy="276999"/>
            </a:xfrm>
            <a:prstGeom prst="rect">
              <a:avLst/>
            </a:prstGeom>
            <a:noFill/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kumimoji="0" lang="zh-CN" altLang="en-US" sz="1200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演讲时间：</a:t>
              </a:r>
              <a:r>
                <a:rPr kumimoji="0" lang="en-US" altLang="zh-CN" sz="1200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20XX</a:t>
              </a:r>
              <a:endParaRPr kumimoji="0" lang="zh-CN" altLang="en-US" sz="12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735580" y="1942465"/>
            <a:ext cx="6976110" cy="2699385"/>
            <a:chOff x="3104534" y="2168828"/>
            <a:chExt cx="6139178" cy="2004029"/>
          </a:xfrm>
        </p:grpSpPr>
        <p:grpSp>
          <p:nvGrpSpPr>
            <p:cNvPr id="25" name="组合 24"/>
            <p:cNvGrpSpPr/>
            <p:nvPr/>
          </p:nvGrpSpPr>
          <p:grpSpPr>
            <a:xfrm>
              <a:off x="3104534" y="2328364"/>
              <a:ext cx="6139178" cy="1572870"/>
              <a:chOff x="3104534" y="1978429"/>
              <a:chExt cx="6139178" cy="1572870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3104534" y="1978429"/>
                <a:ext cx="6139178" cy="890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7200" dirty="0">
                    <a:gradFill flip="none" rotWithShape="1">
                      <a:gsLst>
                        <a:gs pos="0">
                          <a:srgbClr val="F5AD14"/>
                        </a:gs>
                        <a:gs pos="100000">
                          <a:srgbClr val="F01D06"/>
                        </a:gs>
                      </a:gsLst>
                      <a:lin ang="2700000" scaled="1"/>
                      <a:tileRect/>
                    </a:gradFill>
                    <a:latin typeface="站酷庆科黄油体" panose="02000803000000020004" pitchFamily="2" charset="-122"/>
                    <a:ea typeface="站酷庆科黄油体" panose="02000803000000020004" pitchFamily="2" charset="-122"/>
                  </a:rPr>
                  <a:t>小公鸡和小鸭子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3611880" y="3209516"/>
                <a:ext cx="4968240" cy="341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站酷庆科黄油体" panose="02000803000000020004" pitchFamily="2" charset="-122"/>
                    <a:ea typeface="站酷庆科黄油体" panose="02000803000000020004" pitchFamily="2" charset="-122"/>
                  </a:rPr>
                  <a:t>语文精品课件 一年级下册 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站酷庆科黄油体" panose="02000803000000020004" pitchFamily="2" charset="-122"/>
                    <a:ea typeface="站酷庆科黄油体" panose="02000803000000020004" pitchFamily="2" charset="-122"/>
                  </a:rPr>
                  <a:t>3.1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endParaRPr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 rot="10800000" flipH="1" flipV="1">
                <a:off x="3676754" y="3072742"/>
                <a:ext cx="4838493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endParaRPr>
              </a:p>
            </p:txBody>
          </p:sp>
        </p:grpSp>
        <p:sp>
          <p:nvSpPr>
            <p:cNvPr id="29" name="矩形: 圆角 28"/>
            <p:cNvSpPr/>
            <p:nvPr/>
          </p:nvSpPr>
          <p:spPr>
            <a:xfrm>
              <a:off x="3308919" y="2168828"/>
              <a:ext cx="5574162" cy="2004029"/>
            </a:xfrm>
            <a:prstGeom prst="roundRect">
              <a:avLst>
                <a:gd name="adj" fmla="val 9106"/>
              </a:avLst>
            </a:prstGeom>
            <a:noFill/>
            <a:ln>
              <a:solidFill>
                <a:srgbClr val="F382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4922520" y="1434068"/>
            <a:ext cx="2346960" cy="276999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rPr>
              <a:t>某某实验小学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>
            <a:off x="9742170" y="1735455"/>
            <a:ext cx="949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tā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207000" y="2578100"/>
            <a:ext cx="21278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结构：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部首：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组词：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82690" y="2578100"/>
            <a:ext cx="59093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左右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亻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他们   他乡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他们刚从外地回来。</a:t>
            </a:r>
          </a:p>
        </p:txBody>
      </p:sp>
      <p:graphicFrame>
        <p:nvGraphicFramePr>
          <p:cNvPr id="41" name="Group 47"/>
          <p:cNvGraphicFramePr>
            <a:graphicFrameLocks noGrp="1"/>
          </p:cNvGraphicFramePr>
          <p:nvPr/>
        </p:nvGraphicFramePr>
        <p:xfrm>
          <a:off x="9623440" y="2445138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" name="矩形 52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9633906" y="245456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他</a:t>
            </a:r>
          </a:p>
        </p:txBody>
      </p:sp>
      <p:pic>
        <p:nvPicPr>
          <p:cNvPr id="3" name="优酷录屏2020-1-1-20-49-1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8610" y="2319020"/>
            <a:ext cx="2881630" cy="2957830"/>
          </a:xfrm>
          <a:prstGeom prst="rect">
            <a:avLst/>
          </a:prstGeom>
        </p:spPr>
      </p:pic>
      <p:sp>
        <p:nvSpPr>
          <p:cNvPr id="48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865360" y="1735455"/>
            <a:ext cx="1006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hé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207000" y="2578100"/>
            <a:ext cx="21278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结构：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部首：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组词：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282690" y="2555240"/>
            <a:ext cx="59093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左右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黄河   河水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我家旁边有一条小河。</a:t>
            </a:r>
          </a:p>
        </p:txBody>
      </p:sp>
      <p:graphicFrame>
        <p:nvGraphicFramePr>
          <p:cNvPr id="54" name="Group 47"/>
          <p:cNvGraphicFramePr>
            <a:graphicFrameLocks noGrp="1"/>
          </p:cNvGraphicFramePr>
          <p:nvPr/>
        </p:nvGraphicFramePr>
        <p:xfrm>
          <a:off x="9623440" y="2445138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矩形 63">
            <a:hlinkClick r:id="" action="ppaction://noaction"/>
          </p:cNvPr>
          <p:cNvSpPr/>
          <p:nvPr/>
        </p:nvSpPr>
        <p:spPr>
          <a:xfrm>
            <a:off x="9633906" y="245456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河</a:t>
            </a:r>
          </a:p>
        </p:txBody>
      </p:sp>
      <p:pic>
        <p:nvPicPr>
          <p:cNvPr id="81" name="文字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045" y="2319020"/>
            <a:ext cx="3084195" cy="2939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600565" y="1735455"/>
            <a:ext cx="1006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shuō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226685" y="2578100"/>
            <a:ext cx="21278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结构：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部首：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组词：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257290" y="2578100"/>
            <a:ext cx="59093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左右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说话    说谎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他上课总是说话。</a:t>
            </a:r>
          </a:p>
        </p:txBody>
      </p:sp>
      <p:graphicFrame>
        <p:nvGraphicFramePr>
          <p:cNvPr id="54" name="Group 47"/>
          <p:cNvGraphicFramePr>
            <a:graphicFrameLocks noGrp="1"/>
          </p:cNvGraphicFramePr>
          <p:nvPr/>
        </p:nvGraphicFramePr>
        <p:xfrm>
          <a:off x="9643125" y="2445138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矩形 63">
            <a:hlinkClick r:id="" action="ppaction://noaction"/>
          </p:cNvPr>
          <p:cNvSpPr/>
          <p:nvPr/>
        </p:nvSpPr>
        <p:spPr>
          <a:xfrm>
            <a:off x="9653591" y="245456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说</a:t>
            </a:r>
          </a:p>
        </p:txBody>
      </p:sp>
      <p:pic>
        <p:nvPicPr>
          <p:cNvPr id="81" name="文字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3360" y="2274064"/>
            <a:ext cx="3102610" cy="2957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50" name="矩形: 圆角 49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772967" y="1769825"/>
            <a:ext cx="1311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yě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201602" y="2589610"/>
            <a:ext cx="21278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结构：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部首：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组词：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117272" y="2589610"/>
            <a:ext cx="590931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独体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也许   也好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他现在还没回来，也许有事耽误了。</a:t>
            </a:r>
          </a:p>
        </p:txBody>
      </p:sp>
      <p:graphicFrame>
        <p:nvGraphicFramePr>
          <p:cNvPr id="64" name="Group 47"/>
          <p:cNvGraphicFramePr>
            <a:graphicFrameLocks noGrp="1"/>
          </p:cNvGraphicFramePr>
          <p:nvPr/>
        </p:nvGraphicFramePr>
        <p:xfrm>
          <a:off x="9579942" y="2479508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1" name="矩形 80">
            <a:hlinkClick r:id="" action="ppaction://noaction"/>
          </p:cNvPr>
          <p:cNvSpPr/>
          <p:nvPr/>
        </p:nvSpPr>
        <p:spPr>
          <a:xfrm>
            <a:off x="9590408" y="248893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也</a:t>
            </a:r>
          </a:p>
        </p:txBody>
      </p:sp>
      <p:pic>
        <p:nvPicPr>
          <p:cNvPr id="83" name="文字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180" y="2274064"/>
            <a:ext cx="2891790" cy="2939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50" name="矩形: 圆角 49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885045" y="1757125"/>
            <a:ext cx="1006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dì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226685" y="2599770"/>
            <a:ext cx="21278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结构：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部首：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组词：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257290" y="2576910"/>
            <a:ext cx="59093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左右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土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土地   种地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爷爷喜欢种地。</a:t>
            </a:r>
          </a:p>
        </p:txBody>
      </p:sp>
      <p:graphicFrame>
        <p:nvGraphicFramePr>
          <p:cNvPr id="64" name="Group 47"/>
          <p:cNvGraphicFramePr>
            <a:graphicFrameLocks noGrp="1"/>
          </p:cNvGraphicFramePr>
          <p:nvPr/>
        </p:nvGraphicFramePr>
        <p:xfrm>
          <a:off x="9643125" y="2466808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1" name="矩形 80">
            <a:hlinkClick r:id="" action="ppaction://noaction"/>
          </p:cNvPr>
          <p:cNvSpPr/>
          <p:nvPr/>
        </p:nvSpPr>
        <p:spPr>
          <a:xfrm>
            <a:off x="9653591" y="247623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地</a:t>
            </a:r>
          </a:p>
        </p:txBody>
      </p:sp>
      <p:pic>
        <p:nvPicPr>
          <p:cNvPr id="83" name="文字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170" y="2197815"/>
            <a:ext cx="3246755" cy="3261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704705" y="1757125"/>
            <a:ext cx="1006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tīng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226685" y="2599770"/>
            <a:ext cx="21278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结构：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部首：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组词：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297295" y="2599770"/>
            <a:ext cx="59093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左右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口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听说    听歌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哥哥最喜欢听歌。</a:t>
            </a:r>
          </a:p>
        </p:txBody>
      </p:sp>
      <p:graphicFrame>
        <p:nvGraphicFramePr>
          <p:cNvPr id="54" name="Group 47"/>
          <p:cNvGraphicFramePr>
            <a:graphicFrameLocks noGrp="1"/>
          </p:cNvGraphicFramePr>
          <p:nvPr/>
        </p:nvGraphicFramePr>
        <p:xfrm>
          <a:off x="9643125" y="2466808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矩形 63">
            <a:hlinkClick r:id="" action="ppaction://noaction"/>
          </p:cNvPr>
          <p:cNvSpPr/>
          <p:nvPr/>
        </p:nvSpPr>
        <p:spPr>
          <a:xfrm>
            <a:off x="9653591" y="247623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听</a:t>
            </a:r>
          </a:p>
        </p:txBody>
      </p:sp>
      <p:pic>
        <p:nvPicPr>
          <p:cNvPr id="81" name="文字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6840" y="2263855"/>
            <a:ext cx="3093085" cy="2957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690100" y="1731725"/>
            <a:ext cx="1006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ɡē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212080" y="2574370"/>
            <a:ext cx="21278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结构：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部首：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组词：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0CF2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282690" y="2574370"/>
            <a:ext cx="590931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上下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口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哥哥   大哥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哥哥最喜欢弹吉他。</a:t>
            </a:r>
          </a:p>
        </p:txBody>
      </p:sp>
      <p:graphicFrame>
        <p:nvGraphicFramePr>
          <p:cNvPr id="54" name="Group 47"/>
          <p:cNvGraphicFramePr>
            <a:graphicFrameLocks noGrp="1"/>
          </p:cNvGraphicFramePr>
          <p:nvPr/>
        </p:nvGraphicFramePr>
        <p:xfrm>
          <a:off x="9628520" y="2441408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矩形 63">
            <a:hlinkClick r:id="" action="ppaction://noaction"/>
          </p:cNvPr>
          <p:cNvSpPr/>
          <p:nvPr/>
        </p:nvSpPr>
        <p:spPr>
          <a:xfrm>
            <a:off x="9638986" y="245083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哥</a:t>
            </a:r>
          </a:p>
        </p:txBody>
      </p:sp>
      <p:pic>
        <p:nvPicPr>
          <p:cNvPr id="81" name="文字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895" y="2194640"/>
            <a:ext cx="3033395" cy="2859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3325070" y="1576671"/>
            <a:ext cx="5816632" cy="52182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再读课文，想一想课文写了什么？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333075" y="2323465"/>
            <a:ext cx="7525849" cy="1958485"/>
          </a:xfrm>
          <a:prstGeom prst="round2DiagRect">
            <a:avLst>
              <a:gd name="adj1" fmla="val 24249"/>
              <a:gd name="adj2" fmla="val 0"/>
            </a:avLst>
          </a:prstGeom>
          <a:noFill/>
          <a:ln w="38100">
            <a:solidFill>
              <a:srgbClr val="F2520B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本文主要讲了（           ）和（          ）互相帮助的事。（           ）帮助（           ）捉虫子，（            ）帮助（            ）捉鱼吃，还把落水的（             ）救上岸。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26746" y="257617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小公鸡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652705" y="257617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小鸭子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325070" y="313780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小公鸡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308175" y="313780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小鸭子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878531" y="315595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小鸭子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047451" y="37016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小公鸡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201345" y="37016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小公鸡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课文精讲</a:t>
            </a:r>
          </a:p>
        </p:txBody>
      </p:sp>
      <p:sp>
        <p:nvSpPr>
          <p:cNvPr id="53" name="矩形: 圆角 52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60" name="线形标注 1 7"/>
          <p:cNvSpPr/>
          <p:nvPr/>
        </p:nvSpPr>
        <p:spPr>
          <a:xfrm>
            <a:off x="4453218" y="4727806"/>
            <a:ext cx="4752528" cy="537737"/>
          </a:xfrm>
          <a:prstGeom prst="borderCallout1">
            <a:avLst>
              <a:gd name="adj1" fmla="val 21899"/>
              <a:gd name="adj2" fmla="val -102"/>
              <a:gd name="adj3" fmla="val 18842"/>
              <a:gd name="adj4" fmla="val -242"/>
            </a:avLst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小公鸡和小鸭子</a:t>
            </a:r>
            <a:r>
              <a:rPr kumimoji="1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一起</a:t>
            </a:r>
            <a:r>
              <a:rPr kumimoji="1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出去玩。</a:t>
            </a: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61" name="线形标注 1 3"/>
          <p:cNvSpPr/>
          <p:nvPr/>
        </p:nvSpPr>
        <p:spPr>
          <a:xfrm>
            <a:off x="4422350" y="5503566"/>
            <a:ext cx="4752528" cy="499411"/>
          </a:xfrm>
          <a:prstGeom prst="borderCallout1">
            <a:avLst>
              <a:gd name="adj1" fmla="val 18750"/>
              <a:gd name="adj2" fmla="val -8333"/>
              <a:gd name="adj3" fmla="val 18842"/>
              <a:gd name="adj4" fmla="val -8391"/>
            </a:avLst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小公鸡和小鸭子</a:t>
            </a:r>
            <a:r>
              <a:rPr kumimoji="1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一同</a:t>
            </a:r>
            <a:r>
              <a:rPr kumimoji="1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出去玩。</a:t>
            </a:r>
          </a:p>
        </p:txBody>
      </p:sp>
      <p:sp>
        <p:nvSpPr>
          <p:cNvPr id="62" name="矩形 61"/>
          <p:cNvSpPr/>
          <p:nvPr/>
        </p:nvSpPr>
        <p:spPr>
          <a:xfrm>
            <a:off x="3081321" y="4747119"/>
            <a:ext cx="848360" cy="499110"/>
          </a:xfrm>
          <a:prstGeom prst="rect">
            <a:avLst/>
          </a:prstGeom>
          <a:solidFill>
            <a:schemeClr val="bg1"/>
          </a:solidFill>
          <a:ln>
            <a:solidFill>
              <a:srgbClr val="F2520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</a:rPr>
              <a:t>一起</a:t>
            </a:r>
          </a:p>
        </p:txBody>
      </p:sp>
      <p:sp>
        <p:nvSpPr>
          <p:cNvPr id="89" name="矩形 88"/>
          <p:cNvSpPr/>
          <p:nvPr/>
        </p:nvSpPr>
        <p:spPr>
          <a:xfrm>
            <a:off x="3089209" y="5503716"/>
            <a:ext cx="848360" cy="499110"/>
          </a:xfrm>
          <a:prstGeom prst="rect">
            <a:avLst/>
          </a:prstGeom>
          <a:solidFill>
            <a:schemeClr val="bg1"/>
          </a:solidFill>
          <a:ln>
            <a:solidFill>
              <a:srgbClr val="F2520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</a:rPr>
              <a:t>一同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5" grpId="0"/>
      <p:bldP spid="23" grpId="0"/>
      <p:bldP spid="24" grpId="0"/>
      <p:bldP spid="25" grpId="0"/>
      <p:bldP spid="60" grpId="0" bldLvl="0" animBg="1"/>
      <p:bldP spid="61" grpId="0" bldLvl="0" animBg="1"/>
      <p:bldP spid="62" grpId="0" bldLvl="0" animBg="1"/>
      <p:bldP spid="8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41896" y="2086610"/>
            <a:ext cx="890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看看图上画的小公鸡和小鸭子，她们长的有什么不同？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0960" y="3737600"/>
            <a:ext cx="4450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小公鸡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尖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嘴，小鸭子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扁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04160" y="5387340"/>
            <a:ext cx="6583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小公鸡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脚趾分开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，小鸭子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脚趾间有蹼相连</a:t>
            </a:r>
          </a:p>
        </p:txBody>
      </p:sp>
      <p:sp>
        <p:nvSpPr>
          <p:cNvPr id="46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pic>
        <p:nvPicPr>
          <p:cNvPr id="48" name="图片 47" descr="图片包含 鸟, 动物, 站, 鸡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9" y="2835481"/>
            <a:ext cx="1948147" cy="2937149"/>
          </a:xfrm>
          <a:prstGeom prst="rect">
            <a:avLst/>
          </a:prstGeom>
          <a:effectLst>
            <a:outerShdw blurRad="76200" dist="381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9" name="图片 48" descr="图片包含 动物, 鸟, 黑暗, 站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49"/>
          <a:stretch>
            <a:fillRect/>
          </a:stretch>
        </p:blipFill>
        <p:spPr>
          <a:xfrm flipH="1">
            <a:off x="8976517" y="2881053"/>
            <a:ext cx="2567783" cy="29715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/>
          <p:cNvSpPr/>
          <p:nvPr/>
        </p:nvSpPr>
        <p:spPr>
          <a:xfrm>
            <a:off x="2932430" y="3775710"/>
            <a:ext cx="1642110" cy="650875"/>
          </a:xfrm>
          <a:prstGeom prst="cloud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629150" y="1705610"/>
            <a:ext cx="5777865" cy="1055269"/>
          </a:xfrm>
          <a:prstGeom prst="wedgeRoundRectCallout">
            <a:avLst>
              <a:gd name="adj1" fmla="val 26898"/>
              <a:gd name="adj2" fmla="val 74306"/>
              <a:gd name="adj3" fmla="val 16667"/>
            </a:avLst>
          </a:prstGeom>
          <a:solidFill>
            <a:schemeClr val="bg1"/>
          </a:solidFill>
          <a:ln w="9525"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因为找到了许多虫子，所以小公鸡可以尽情地吃，很开心，很高兴。</a:t>
            </a:r>
          </a:p>
        </p:txBody>
      </p:sp>
      <p:sp>
        <p:nvSpPr>
          <p:cNvPr id="8" name="云形 7"/>
          <p:cNvSpPr/>
          <p:nvPr/>
        </p:nvSpPr>
        <p:spPr>
          <a:xfrm>
            <a:off x="8059420" y="3160395"/>
            <a:ext cx="1967865" cy="759460"/>
          </a:xfrm>
          <a:prstGeom prst="cloud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18055" y="4863439"/>
            <a:ext cx="5841365" cy="577902"/>
          </a:xfrm>
          <a:prstGeom prst="wedgeRoundRectCallout">
            <a:avLst>
              <a:gd name="adj1" fmla="val -25084"/>
              <a:gd name="adj2" fmla="val -91562"/>
              <a:gd name="adj3" fmla="val 16667"/>
            </a:avLst>
          </a:prstGeom>
          <a:solidFill>
            <a:schemeClr val="bg1"/>
          </a:solidFill>
          <a:ln w="38100"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小鸭子捉不到虫子的着急、伤心。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6930" y="3221990"/>
            <a:ext cx="10506075" cy="1158074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20000"/>
                <a:lumOff val="8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  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他们走进草地里。小公鸡找到了许多虫子，吃得很欢。小鸭子捉不到虫子，急得直哭。小公鸡看见了，捉到虫子就给小鸭子吃。</a:t>
            </a:r>
          </a:p>
        </p:txBody>
      </p:sp>
      <p:sp>
        <p:nvSpPr>
          <p:cNvPr id="47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8" name="矩形: 圆角 47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0" grpId="0" bldLvl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72360" y="2273935"/>
            <a:ext cx="420433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头戴大红帽，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身披五彩衣，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好像小闹钟，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清早催人起。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（猜一动物）                  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017000" y="198287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小公鸡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01  </a:t>
            </a:r>
            <a:r>
              <a:rPr lang="zh-CN" altLang="en-US" dirty="0"/>
              <a:t>课前导读</a:t>
            </a:r>
          </a:p>
        </p:txBody>
      </p:sp>
      <p:pic>
        <p:nvPicPr>
          <p:cNvPr id="59" name="图片 58" descr="图片包含 鸟, 动物, 站, 鸡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2682" y="1660925"/>
            <a:ext cx="2696200" cy="4064961"/>
          </a:xfrm>
          <a:prstGeom prst="rect">
            <a:avLst/>
          </a:prstGeom>
          <a:effectLst>
            <a:outerShdw blurRad="76200" dist="381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60" name="矩形: 圆角 59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图: 终止 19"/>
          <p:cNvSpPr/>
          <p:nvPr/>
        </p:nvSpPr>
        <p:spPr>
          <a:xfrm>
            <a:off x="2988945" y="4508592"/>
            <a:ext cx="2251710" cy="70328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吃得很饱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3" name="流程图: 终止 2"/>
          <p:cNvSpPr/>
          <p:nvPr/>
        </p:nvSpPr>
        <p:spPr>
          <a:xfrm>
            <a:off x="6592570" y="4508592"/>
            <a:ext cx="2297430" cy="70328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急得团团转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8" name="流程图: 终止 7"/>
          <p:cNvSpPr/>
          <p:nvPr/>
        </p:nvSpPr>
        <p:spPr>
          <a:xfrm>
            <a:off x="2966085" y="5263557"/>
            <a:ext cx="2297430" cy="70328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吃得很开心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23" name="流程图: 终止 22"/>
          <p:cNvSpPr/>
          <p:nvPr/>
        </p:nvSpPr>
        <p:spPr>
          <a:xfrm>
            <a:off x="6592570" y="5263557"/>
            <a:ext cx="2297430" cy="70328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急得直跺脚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29" name="文本框 6"/>
          <p:cNvSpPr txBox="1"/>
          <p:nvPr/>
        </p:nvSpPr>
        <p:spPr>
          <a:xfrm>
            <a:off x="1224915" y="1843748"/>
            <a:ext cx="9841230" cy="57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    小公鸡吃到虫子，小鸭子吃不到，他们还会有什么反应呢？</a:t>
            </a:r>
          </a:p>
        </p:txBody>
      </p:sp>
      <p:sp>
        <p:nvSpPr>
          <p:cNvPr id="9" name="流程图: 终止 8"/>
          <p:cNvSpPr/>
          <p:nvPr/>
        </p:nvSpPr>
        <p:spPr>
          <a:xfrm>
            <a:off x="2989263" y="3721167"/>
            <a:ext cx="2251075" cy="73574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吃得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很欢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   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14795" y="3721167"/>
            <a:ext cx="2252980" cy="73574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急得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直哭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11" name="流程图: 终止 10"/>
          <p:cNvSpPr/>
          <p:nvPr/>
        </p:nvSpPr>
        <p:spPr>
          <a:xfrm>
            <a:off x="2989263" y="2933742"/>
            <a:ext cx="2251075" cy="73574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小公鸡    </a:t>
            </a:r>
          </a:p>
        </p:txBody>
      </p:sp>
      <p:sp>
        <p:nvSpPr>
          <p:cNvPr id="12" name="流程图: 终止 11"/>
          <p:cNvSpPr/>
          <p:nvPr/>
        </p:nvSpPr>
        <p:spPr>
          <a:xfrm>
            <a:off x="6615748" y="2933742"/>
            <a:ext cx="2251075" cy="73574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小鸭子   </a:t>
            </a:r>
          </a:p>
        </p:txBody>
      </p:sp>
      <p:sp>
        <p:nvSpPr>
          <p:cNvPr id="5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51" name="矩形: 圆角 50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3" grpId="0" bldLvl="0" animBg="1"/>
      <p:bldP spid="8" grpId="0" bldLvl="0" animBg="1"/>
      <p:bldP spid="2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447925" y="3410903"/>
            <a:ext cx="794702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小公鸡看见了，捉到虫子就给小鸭子吃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47925" y="4569460"/>
            <a:ext cx="7487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体会到小公鸡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善良、友好、关心他人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的品质。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447925" y="2252345"/>
            <a:ext cx="7296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小鸭子捉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不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到虫子，小公鸡是怎么做的呢？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87470" y="1730375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bú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</a:endParaRPr>
          </a:p>
        </p:txBody>
      </p:sp>
      <p:sp>
        <p:nvSpPr>
          <p:cNvPr id="47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8" name="矩形: 圆角 47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标注 12"/>
          <p:cNvSpPr/>
          <p:nvPr/>
        </p:nvSpPr>
        <p:spPr>
          <a:xfrm>
            <a:off x="3705860" y="2970530"/>
            <a:ext cx="5667375" cy="629920"/>
          </a:xfrm>
          <a:prstGeom prst="wedgeRoundRectCallout">
            <a:avLst>
              <a:gd name="adj1" fmla="val -62100"/>
              <a:gd name="adj2" fmla="val -14616"/>
              <a:gd name="adj3" fmla="val 16667"/>
            </a:avLst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我的嘴是尖尖的，方便捉虫子。</a:t>
            </a:r>
          </a:p>
        </p:txBody>
      </p:sp>
      <p:sp>
        <p:nvSpPr>
          <p:cNvPr id="14" name="圆角矩形标注 13"/>
          <p:cNvSpPr/>
          <p:nvPr/>
        </p:nvSpPr>
        <p:spPr>
          <a:xfrm>
            <a:off x="3705860" y="4145067"/>
            <a:ext cx="5042988" cy="979408"/>
          </a:xfrm>
          <a:prstGeom prst="wedgeRoundRectCallout">
            <a:avLst>
              <a:gd name="adj1" fmla="val 48799"/>
              <a:gd name="adj2" fmla="val -63332"/>
              <a:gd name="adj3" fmla="val 16667"/>
            </a:avLst>
          </a:prstGeom>
          <a:solidFill>
            <a:schemeClr val="bg1"/>
          </a:solidFill>
          <a:ln w="38100">
            <a:solidFill>
              <a:srgbClr val="F2520B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我的嘴是扁扁的，没办法在草地里捉虫子。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66763" y="1615279"/>
            <a:ext cx="11085830" cy="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仔细观察，想一想，为什么小公鸡能捉到虫子，而小鸭子却捉不到呢？</a:t>
            </a:r>
          </a:p>
        </p:txBody>
      </p:sp>
      <p:sp>
        <p:nvSpPr>
          <p:cNvPr id="4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pic>
        <p:nvPicPr>
          <p:cNvPr id="50" name="图片 49" descr="图片包含 鸟, 动物, 站, 鸡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97" y="2695781"/>
            <a:ext cx="1948147" cy="2937149"/>
          </a:xfrm>
          <a:prstGeom prst="rect">
            <a:avLst/>
          </a:prstGeom>
          <a:effectLst>
            <a:outerShdw blurRad="76200" dist="381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1" name="图片 50" descr="图片包含 动物, 鸟, 黑暗, 站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49"/>
          <a:stretch>
            <a:fillRect/>
          </a:stretch>
        </p:blipFill>
        <p:spPr>
          <a:xfrm flipH="1">
            <a:off x="8748848" y="3857568"/>
            <a:ext cx="1793993" cy="20760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38580" y="2675936"/>
            <a:ext cx="9514840" cy="844808"/>
          </a:xfrm>
          <a:prstGeom prst="snip2DiagRect">
            <a:avLst/>
          </a:prstGeom>
          <a:solidFill>
            <a:schemeClr val="bg1"/>
          </a:solidFill>
          <a:ln w="9525"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“许多”“很欢”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重读，表现小公鸡会捉虫 ，因为捉到的虫子多，所以非常高兴。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“捉不到虫子” “急得直哭”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重读，突出小鸭子的着急。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42035" y="1420495"/>
            <a:ext cx="10107930" cy="9670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他们走进草地里。小公鸡找到了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许多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虫子，吃得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很欢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。小鸭子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捉不到虫子，急得直哭。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小公鸡看见了，捉到虫子就给小鸭子吃。</a:t>
            </a:r>
          </a:p>
        </p:txBody>
      </p:sp>
      <p:sp>
        <p:nvSpPr>
          <p:cNvPr id="43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4" name="矩形: 圆角 43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47" name="圆角矩形 10"/>
          <p:cNvSpPr/>
          <p:nvPr/>
        </p:nvSpPr>
        <p:spPr>
          <a:xfrm>
            <a:off x="4886961" y="3880373"/>
            <a:ext cx="1381124" cy="555999"/>
          </a:xfrm>
          <a:prstGeom prst="roundRect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42035" y="3851759"/>
            <a:ext cx="10107930" cy="14287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     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他们走到小河边。小鸭子说：“公鸡弟弟，我到河里捉鱼给你吃。”小公鸡说：“我也去。”小鸭子说：“不行，不行，你不会游泳，会淹死的！”小公鸡不信，偷偷地跟在小鸭子后面，也下了水。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2713990" y="5194078"/>
            <a:ext cx="7108190" cy="1278255"/>
            <a:chOff x="4651" y="6892"/>
            <a:chExt cx="11194" cy="2013"/>
          </a:xfrm>
        </p:grpSpPr>
        <p:pic>
          <p:nvPicPr>
            <p:cNvPr id="50" name="图片 49" descr="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1" y="6892"/>
              <a:ext cx="11194" cy="2013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4893" y="7585"/>
              <a:ext cx="8000" cy="6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这是一只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  <a:sym typeface="+mn-ea"/>
                </a:rPr>
                <a:t>热情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的小鸭子。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334066" y="2143387"/>
            <a:ext cx="7745454" cy="62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小鸭子说：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“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不行，不行，你不会 游 泳，会淹死的！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”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803640" y="2172494"/>
            <a:ext cx="2308860" cy="699057"/>
          </a:xfrm>
          <a:prstGeom prst="cloud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</a:rPr>
              <a:t>着急，急切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322843" y="1412790"/>
            <a:ext cx="7745454" cy="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从小鸭子的话中，你感受到了什么？</a:t>
            </a:r>
          </a:p>
        </p:txBody>
      </p:sp>
      <p:sp>
        <p:nvSpPr>
          <p:cNvPr id="6" name="椭圆 5"/>
          <p:cNvSpPr/>
          <p:nvPr/>
        </p:nvSpPr>
        <p:spPr>
          <a:xfrm>
            <a:off x="3181327" y="2241592"/>
            <a:ext cx="1653853" cy="512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5266980" y="2741220"/>
            <a:ext cx="2772410" cy="2253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双波形 8"/>
          <p:cNvSpPr/>
          <p:nvPr/>
        </p:nvSpPr>
        <p:spPr>
          <a:xfrm>
            <a:off x="1348243" y="3193382"/>
            <a:ext cx="9044305" cy="699057"/>
          </a:xfrm>
          <a:prstGeom prst="doubleWave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既说明拒绝小鸡游泳的原因，也表达出了对小鸡的担心。</a:t>
            </a:r>
          </a:p>
        </p:txBody>
      </p:sp>
      <p:sp>
        <p:nvSpPr>
          <p:cNvPr id="47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8" name="矩形: 圆角 47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51" name="云形 50"/>
          <p:cNvSpPr/>
          <p:nvPr/>
        </p:nvSpPr>
        <p:spPr>
          <a:xfrm>
            <a:off x="3349763" y="4367530"/>
            <a:ext cx="1424940" cy="991235"/>
          </a:xfrm>
          <a:prstGeom prst="cloud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348243" y="4598670"/>
            <a:ext cx="8006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小公鸡不信，偷偷地跟在小鸭子后面，也下了水。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1136153" y="5303164"/>
            <a:ext cx="8218170" cy="6706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“偷偷地”要读得很轻，好像生怕被小鸭子听到了。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5478283" y="3740150"/>
            <a:ext cx="1449705" cy="578388"/>
          </a:xfrm>
          <a:prstGeom prst="wedgeRoundRectCallout">
            <a:avLst>
              <a:gd name="adj1" fmla="val -84866"/>
              <a:gd name="adj2" fmla="val 76472"/>
              <a:gd name="adj3" fmla="val 16667"/>
            </a:avLst>
          </a:prstGeom>
          <a:solidFill>
            <a:schemeClr val="bg1"/>
          </a:solidFill>
          <a:ln w="9525"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暗暗地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51" grpId="0" animBg="1"/>
      <p:bldP spid="8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562735" y="2068830"/>
            <a:ext cx="98774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小公鸡不听小鸭子劝告也下水了，结果怎样？为什么会这样？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69034" y="2663367"/>
            <a:ext cx="10108565" cy="2040499"/>
          </a:xfrm>
          <a:prstGeom prst="bevel">
            <a:avLst>
              <a:gd name="adj" fmla="val 8645"/>
            </a:avLst>
          </a:prstGeom>
          <a:solidFill>
            <a:schemeClr val="bg1"/>
          </a:solidFill>
          <a:ln w="9525"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小鸡差一点被淹死。因为鸡的脚上没有蹼，尾脂腺也不发达，如果进入水里，羽毛就会被水浸透，导致体重增加，时间一长，鸡就会沉入水底被淹死的。</a:t>
            </a:r>
          </a:p>
        </p:txBody>
      </p:sp>
      <p:sp>
        <p:nvSpPr>
          <p:cNvPr id="4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5" name="矩形: 圆角 44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/>
          <p:cNvSpPr/>
          <p:nvPr/>
        </p:nvSpPr>
        <p:spPr>
          <a:xfrm>
            <a:off x="6982142" y="2776220"/>
            <a:ext cx="1146175" cy="671830"/>
          </a:xfrm>
          <a:prstGeom prst="cloud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9" name="云形 8"/>
          <p:cNvSpPr/>
          <p:nvPr/>
        </p:nvSpPr>
        <p:spPr>
          <a:xfrm>
            <a:off x="9914890" y="2242820"/>
            <a:ext cx="1146175" cy="671830"/>
          </a:xfrm>
          <a:prstGeom prst="cloud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8" name="云形 7"/>
          <p:cNvSpPr/>
          <p:nvPr/>
        </p:nvSpPr>
        <p:spPr>
          <a:xfrm>
            <a:off x="5195570" y="2242820"/>
            <a:ext cx="1146175" cy="671830"/>
          </a:xfrm>
          <a:prstGeom prst="cloud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6325" y="2142490"/>
            <a:ext cx="10039350" cy="20072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       小鸭子正在水里捉鱼，忽然，听见小公鸡喊救命。他飞快地游到小公鸡身边，让小公鸡坐在自己的背上。小公鸡上了岸，笑着对小鸭子说：“鸭子哥哥，谢谢你。”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6325" y="4376420"/>
            <a:ext cx="9520555" cy="668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小鸭子怎样做的？从哪些词语看出小鸭子奋力抢救小公鸡？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63795" y="1242695"/>
            <a:ext cx="5433060" cy="664161"/>
          </a:xfrm>
          <a:prstGeom prst="wedgeEllipseCallout">
            <a:avLst>
              <a:gd name="adj1" fmla="val -27863"/>
              <a:gd name="adj2" fmla="val 84433"/>
            </a:avLst>
          </a:prstGeom>
          <a:solidFill>
            <a:schemeClr val="bg1"/>
          </a:solidFill>
          <a:ln w="38100"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写出了下鸭子的速度很快。</a:t>
            </a:r>
          </a:p>
        </p:txBody>
      </p:sp>
      <p:sp>
        <p:nvSpPr>
          <p:cNvPr id="47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8" name="矩形: 圆角 47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8" grpId="0" bldLvl="0" animBg="1"/>
      <p:bldP spid="1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07135" y="2068830"/>
            <a:ext cx="987742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小鸭子正在水里捉鱼，忽然，听见小公鸡喊救命。他飞快地游到小公鸡身边，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让小公鸡坐在自己的背上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。小公鸡上了岸，笑着对小鸭子说：“鸭子哥哥，谢谢你。”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943090" y="1443355"/>
            <a:ext cx="3840479" cy="588046"/>
          </a:xfrm>
          <a:prstGeom prst="borderCallout1">
            <a:avLst>
              <a:gd name="adj1" fmla="val 18700"/>
              <a:gd name="adj2" fmla="val -760"/>
              <a:gd name="adj3" fmla="val 234547"/>
              <a:gd name="adj4" fmla="val -14087"/>
            </a:avLst>
          </a:prstGeom>
          <a:solidFill>
            <a:schemeClr val="bg1"/>
          </a:solidFill>
          <a:ln w="38100">
            <a:solidFill>
              <a:srgbClr val="F2520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写小鸭子救小公鸡的办法。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02055" y="4500474"/>
            <a:ext cx="9887584" cy="1070334"/>
          </a:xfrm>
          <a:prstGeom prst="doubleWave">
            <a:avLst/>
          </a:prstGeom>
          <a:solidFill>
            <a:schemeClr val="bg1"/>
          </a:solidFill>
          <a:ln w="57150">
            <a:solidFill>
              <a:srgbClr val="F2520B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“忽然” “飞快”要读得快。突出事情很紧急，很危险，表现小鸭子游得很快，想快点去救小公鸡。最后小公鸡的话要读出对小鸭子的感谢。</a:t>
            </a:r>
          </a:p>
        </p:txBody>
      </p:sp>
      <p:sp>
        <p:nvSpPr>
          <p:cNvPr id="96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97" name="矩形: 圆角 96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 bldLvl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53440" y="1823720"/>
            <a:ext cx="10485120" cy="64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    学完课文想一想：小公鸡和小鸭子各自擅长干什么呢？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3641543" y="3221672"/>
            <a:ext cx="2210435" cy="1287780"/>
          </a:xfrm>
          <a:prstGeom prst="wedgeRoundRectCallout">
            <a:avLst>
              <a:gd name="adj1" fmla="val -73950"/>
              <a:gd name="adj2" fmla="val 12011"/>
              <a:gd name="adj3" fmla="val 16667"/>
            </a:avLst>
          </a:prstGeom>
          <a:ln w="158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我擅长在草地里捉虫吃！</a:t>
            </a:r>
          </a:p>
        </p:txBody>
      </p:sp>
      <p:sp>
        <p:nvSpPr>
          <p:cNvPr id="13" name="圆角矩形标注 12"/>
          <p:cNvSpPr/>
          <p:nvPr/>
        </p:nvSpPr>
        <p:spPr>
          <a:xfrm>
            <a:off x="6257577" y="3221673"/>
            <a:ext cx="2491271" cy="1241108"/>
          </a:xfrm>
          <a:prstGeom prst="wedgeRoundRectCallout">
            <a:avLst>
              <a:gd name="adj1" fmla="val 65875"/>
              <a:gd name="adj2" fmla="val 46412"/>
              <a:gd name="adj3" fmla="val 16667"/>
            </a:avLst>
          </a:prstGeom>
          <a:ln w="158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我擅长在小河里捉鱼吃！</a:t>
            </a:r>
          </a:p>
        </p:txBody>
      </p:sp>
      <p:sp>
        <p:nvSpPr>
          <p:cNvPr id="46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pic>
        <p:nvPicPr>
          <p:cNvPr id="48" name="图片 47" descr="图片包含 鸟, 动物, 站, 鸡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97" y="2695781"/>
            <a:ext cx="1948147" cy="2937149"/>
          </a:xfrm>
          <a:prstGeom prst="rect">
            <a:avLst/>
          </a:prstGeom>
          <a:effectLst>
            <a:outerShdw blurRad="76200" dist="381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9" name="图片 48" descr="图片包含 动物, 鸟, 黑暗, 站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49"/>
          <a:stretch>
            <a:fillRect/>
          </a:stretch>
        </p:blipFill>
        <p:spPr>
          <a:xfrm flipH="1">
            <a:off x="8457236" y="2984500"/>
            <a:ext cx="2446967" cy="28317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5"/>
          <p:cNvSpPr/>
          <p:nvPr/>
        </p:nvSpPr>
        <p:spPr>
          <a:xfrm>
            <a:off x="1023938" y="1975164"/>
            <a:ext cx="10144125" cy="11420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   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这篇童话主要讲了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小公鸡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和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小鸭子互相帮助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的故事，告诉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我们朋友之间要互相团结、互相帮助。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3938" y="14808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课文主旨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  <a:sym typeface="+mn-ea"/>
            </a:endParaRPr>
          </a:p>
        </p:txBody>
      </p:sp>
      <p:sp>
        <p:nvSpPr>
          <p:cNvPr id="46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/>
              <a:t>课文精讲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023938" y="4062752"/>
            <a:ext cx="10144124" cy="1876472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      鸭子尾部的皮脂能分泌一种油，使羽毛不被水弄湿；而且鸭子的身体呈扁平状，可以增大水的浮力；鸭子的肺连接有气囊，可以使身体浮在水面；鸭子的脚蹼伸开，就像船桨，所以鸭子会游泳。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1023938" y="350752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r>
              <a:rPr lang="zh-CN" altLang="en-US" dirty="0">
                <a:sym typeface="+mn-ea"/>
              </a:rPr>
              <a:t>鸭子为什么能游泳？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 descr="图片包含 动物, 鸟, 黑暗, 站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49"/>
          <a:stretch>
            <a:fillRect/>
          </a:stretch>
        </p:blipFill>
        <p:spPr>
          <a:xfrm flipH="1">
            <a:off x="7712232" y="2449636"/>
            <a:ext cx="2567783" cy="2971552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9018270" y="2403475"/>
            <a:ext cx="1261745" cy="668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r>
              <a:rPr lang="zh-CN" altLang="en-US" dirty="0">
                <a:sym typeface="+mn-ea"/>
              </a:rPr>
              <a:t>小鸭子</a:t>
            </a:r>
            <a:endParaRPr lang="zh-CN" altLang="en-US" dirty="0"/>
          </a:p>
        </p:txBody>
      </p:sp>
      <p:sp>
        <p:nvSpPr>
          <p:cNvPr id="59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01  </a:t>
            </a:r>
            <a:r>
              <a:rPr lang="zh-CN" altLang="en-US" dirty="0"/>
              <a:t>课前导读</a:t>
            </a:r>
          </a:p>
        </p:txBody>
      </p:sp>
      <p:sp>
        <p:nvSpPr>
          <p:cNvPr id="61" name="矩形: 圆角 60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372360" y="2273935"/>
            <a:ext cx="474091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嘴像小铲子，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脚像小扇子，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走路左右摆，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不是摆架子。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（猜一小动物）                            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24853" y="1938655"/>
            <a:ext cx="10742295" cy="3886560"/>
          </a:xfrm>
          <a:prstGeom prst="roundRect">
            <a:avLst>
              <a:gd name="adj" fmla="val 0"/>
            </a:avLst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BD0DB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团结友爱拍手歌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你拍一，我拍一，团结友爱在一起。 你拍二，我拍二，互相关心好伙伴。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你拍三，我拍三，文明礼貌记心间。 你拍四，我拍四，做事不能自顾自。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你拍五，我拍五，不把弱小来欺负。 你拍六，我拍六，骂人打架真害羞。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你拍七，我拍七，人心齐来泰山移。 你拍八，我拍八，你帮我助乐哈哈。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  <a:sym typeface="+mn-ea"/>
              </a:rPr>
              <a:t>你拍九，我拍九，困难面前手拉手。 你拍十，我拍十，团结友爱要坚持。</a:t>
            </a:r>
          </a:p>
        </p:txBody>
      </p:sp>
      <p:sp>
        <p:nvSpPr>
          <p:cNvPr id="42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04  </a:t>
            </a:r>
            <a:r>
              <a:rPr lang="zh-CN" altLang="en-US" dirty="0"/>
              <a:t>课后小结</a:t>
            </a:r>
          </a:p>
        </p:txBody>
      </p:sp>
      <p:sp>
        <p:nvSpPr>
          <p:cNvPr id="43" name="矩形: 圆角 42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32216" y="2849999"/>
            <a:ext cx="250818" cy="2066602"/>
          </a:xfrm>
          <a:prstGeom prst="leftBrace">
            <a:avLst>
              <a:gd name="adj1" fmla="val 141385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3" name="Text Box 15"/>
          <p:cNvSpPr txBox="1"/>
          <p:nvPr/>
        </p:nvSpPr>
        <p:spPr>
          <a:xfrm>
            <a:off x="4230357" y="4647125"/>
            <a:ext cx="3730527" cy="499110"/>
          </a:xfrm>
          <a:prstGeom prst="rect">
            <a:avLst/>
          </a:prstGeom>
          <a:noFill/>
          <a:ln w="19050">
            <a:noFill/>
          </a:ln>
        </p:spPr>
        <p:txBody>
          <a:bodyPr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小鸭子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______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小公鸡</a:t>
            </a:r>
          </a:p>
        </p:txBody>
      </p:sp>
      <p:sp>
        <p:nvSpPr>
          <p:cNvPr id="11" name="Text Box 15"/>
          <p:cNvSpPr txBox="1"/>
          <p:nvPr/>
        </p:nvSpPr>
        <p:spPr>
          <a:xfrm>
            <a:off x="4083036" y="2585832"/>
            <a:ext cx="4575689" cy="500137"/>
          </a:xfrm>
          <a:prstGeom prst="rect">
            <a:avLst/>
          </a:prstGeom>
          <a:noFill/>
          <a:ln w="19050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小公鸡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______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pitchFamily="49" charset="-122"/>
              </a:rPr>
              <a:t>小鸭子捉虫吃</a:t>
            </a:r>
          </a:p>
        </p:txBody>
      </p:sp>
      <p:sp>
        <p:nvSpPr>
          <p:cNvPr id="15" name="AutoShape 2"/>
          <p:cNvSpPr/>
          <p:nvPr/>
        </p:nvSpPr>
        <p:spPr>
          <a:xfrm flipH="1">
            <a:off x="8658742" y="2876016"/>
            <a:ext cx="355591" cy="1993589"/>
          </a:xfrm>
          <a:prstGeom prst="leftBrace">
            <a:avLst>
              <a:gd name="adj1" fmla="val 140178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085327" y="2767965"/>
            <a:ext cx="716280" cy="2101850"/>
          </a:xfrm>
          <a:prstGeom prst="roundRect">
            <a:avLst/>
          </a:prstGeom>
          <a:noFill/>
          <a:ln>
            <a:solidFill>
              <a:srgbClr val="F252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团结友爱</a:t>
            </a:r>
          </a:p>
        </p:txBody>
      </p:sp>
      <p:sp>
        <p:nvSpPr>
          <p:cNvPr id="6" name="流程图: 接点 6"/>
          <p:cNvSpPr/>
          <p:nvPr/>
        </p:nvSpPr>
        <p:spPr>
          <a:xfrm>
            <a:off x="5550106" y="2360443"/>
            <a:ext cx="649271" cy="631727"/>
          </a:xfrm>
          <a:prstGeom prst="flowChartConnector">
            <a:avLst/>
          </a:prstGeom>
          <a:noFill/>
          <a:ln>
            <a:solidFill>
              <a:srgbClr val="F252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帮</a:t>
            </a:r>
          </a:p>
        </p:txBody>
      </p:sp>
      <p:sp>
        <p:nvSpPr>
          <p:cNvPr id="12" name="流程图: 接点 18"/>
          <p:cNvSpPr/>
          <p:nvPr/>
        </p:nvSpPr>
        <p:spPr>
          <a:xfrm>
            <a:off x="5550106" y="4434433"/>
            <a:ext cx="649271" cy="631727"/>
          </a:xfrm>
          <a:prstGeom prst="flowChartConnector">
            <a:avLst/>
          </a:prstGeom>
          <a:noFill/>
          <a:ln>
            <a:solidFill>
              <a:srgbClr val="F252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救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10058789" y="2767965"/>
            <a:ext cx="716280" cy="2101850"/>
          </a:xfrm>
          <a:prstGeom prst="roundRect">
            <a:avLst/>
          </a:prstGeom>
          <a:noFill/>
          <a:ln>
            <a:solidFill>
              <a:srgbClr val="F252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互相帮助</a:t>
            </a:r>
          </a:p>
        </p:txBody>
      </p:sp>
      <p:sp>
        <p:nvSpPr>
          <p:cNvPr id="14" name="Text Box 15"/>
          <p:cNvSpPr txBox="1"/>
          <p:nvPr/>
        </p:nvSpPr>
        <p:spPr>
          <a:xfrm>
            <a:off x="1127125" y="3633470"/>
            <a:ext cx="2955925" cy="499110"/>
          </a:xfrm>
          <a:prstGeom prst="rect">
            <a:avLst/>
          </a:prstGeom>
          <a:noFill/>
          <a:ln w="19050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</a:rPr>
              <a:t>小公鸡和小鸭子</a:t>
            </a:r>
          </a:p>
        </p:txBody>
      </p:sp>
      <p:sp>
        <p:nvSpPr>
          <p:cNvPr id="5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04  </a:t>
            </a:r>
            <a:r>
              <a:rPr lang="zh-CN" altLang="en-US" dirty="0"/>
              <a:t>课后小结</a:t>
            </a:r>
          </a:p>
        </p:txBody>
      </p:sp>
      <p:sp>
        <p:nvSpPr>
          <p:cNvPr id="51" name="矩形: 圆角 50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17"/>
          <p:cNvSpPr/>
          <p:nvPr/>
        </p:nvSpPr>
        <p:spPr>
          <a:xfrm>
            <a:off x="1302385" y="2008505"/>
            <a:ext cx="9587230" cy="3538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一、判断题：在正确的说法后面画√。</a:t>
            </a: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1.小鸭子不会在草丛里捉虫，小公鸡捉虫子给小鸭子吃。（ ）</a:t>
            </a: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2.小鸭子擅长在水里游泳，小鸡不会游泳。（ ）</a:t>
            </a:r>
          </a:p>
          <a:p>
            <a:pPr marL="0" marR="0" lvl="0" indent="0" algn="l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3.小公鸡最后救了小鸭子的命。（ ）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374630" y="3191510"/>
            <a:ext cx="742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√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86115" y="4076700"/>
            <a:ext cx="648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√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05  </a:t>
            </a:r>
            <a:r>
              <a:rPr lang="zh-CN" altLang="en-US" dirty="0"/>
              <a:t>课堂练习</a:t>
            </a:r>
          </a:p>
        </p:txBody>
      </p:sp>
      <p:sp>
        <p:nvSpPr>
          <p:cNvPr id="44" name="矩形: 圆角 43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hidden="1"/>
          <p:cNvSpPr txBox="1"/>
          <p:nvPr/>
        </p:nvSpPr>
        <p:spPr>
          <a:xfrm>
            <a:off x="0" y="149731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noFill/>
                <a:latin typeface="思源黑体 CN Bold" panose="02010600030101010101" pitchFamily="34" charset="-122"/>
                <a:ea typeface="思源黑体 CN Bold" panose="02010600030101010101" pitchFamily="34" charset="-122"/>
              </a:rPr>
              <a:t>BY YUSHEN</a:t>
            </a:r>
            <a:endParaRPr lang="zh-CN" altLang="en-US" dirty="0">
              <a:noFill/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flipH="1">
            <a:off x="-3078844" y="0"/>
            <a:ext cx="6096001" cy="6858000"/>
          </a:xfrm>
          <a:custGeom>
            <a:avLst/>
            <a:gdLst>
              <a:gd name="connsiteX0" fmla="*/ 142181 w 6096001"/>
              <a:gd name="connsiteY0" fmla="*/ 6015492 h 6858000"/>
              <a:gd name="connsiteX1" fmla="*/ 130871 w 6096001"/>
              <a:gd name="connsiteY1" fmla="*/ 6858000 h 6858000"/>
              <a:gd name="connsiteX2" fmla="*/ 28443 w 6096001"/>
              <a:gd name="connsiteY2" fmla="*/ 6858000 h 6858000"/>
              <a:gd name="connsiteX3" fmla="*/ 11738 w 6096001"/>
              <a:gd name="connsiteY3" fmla="*/ 6814936 h 6858000"/>
              <a:gd name="connsiteX4" fmla="*/ 53434 w 6096001"/>
              <a:gd name="connsiteY4" fmla="*/ 6308623 h 6858000"/>
              <a:gd name="connsiteX5" fmla="*/ 119835 w 6096001"/>
              <a:gd name="connsiteY5" fmla="*/ 6077966 h 6858000"/>
              <a:gd name="connsiteX6" fmla="*/ 128151 w 6096001"/>
              <a:gd name="connsiteY6" fmla="*/ 3 h 6858000"/>
              <a:gd name="connsiteX7" fmla="*/ 222934 w 6096001"/>
              <a:gd name="connsiteY7" fmla="*/ 3 h 6858000"/>
              <a:gd name="connsiteX8" fmla="*/ 209180 w 6096001"/>
              <a:gd name="connsiteY8" fmla="*/ 1024548 h 6858000"/>
              <a:gd name="connsiteX9" fmla="*/ 164653 w 6096001"/>
              <a:gd name="connsiteY9" fmla="*/ 862311 h 6858000"/>
              <a:gd name="connsiteX10" fmla="*/ 104261 w 6096001"/>
              <a:gd name="connsiteY10" fmla="*/ 588697 h 6858000"/>
              <a:gd name="connsiteX11" fmla="*/ 123577 w 6096001"/>
              <a:gd name="connsiteY11" fmla="*/ 4593 h 6858000"/>
              <a:gd name="connsiteX12" fmla="*/ 1444284 w 6096001"/>
              <a:gd name="connsiteY12" fmla="*/ 0 h 6858000"/>
              <a:gd name="connsiteX13" fmla="*/ 3422671 w 6096001"/>
              <a:gd name="connsiteY13" fmla="*/ 0 h 6858000"/>
              <a:gd name="connsiteX14" fmla="*/ 5508146 w 6096001"/>
              <a:gd name="connsiteY14" fmla="*/ 0 h 6858000"/>
              <a:gd name="connsiteX15" fmla="*/ 6096001 w 6096001"/>
              <a:gd name="connsiteY15" fmla="*/ 0 h 6858000"/>
              <a:gd name="connsiteX16" fmla="*/ 6096001 w 6096001"/>
              <a:gd name="connsiteY16" fmla="*/ 6858000 h 6858000"/>
              <a:gd name="connsiteX17" fmla="*/ 5508146 w 6096001"/>
              <a:gd name="connsiteY17" fmla="*/ 6858000 h 6858000"/>
              <a:gd name="connsiteX18" fmla="*/ 3422671 w 6096001"/>
              <a:gd name="connsiteY18" fmla="*/ 6858000 h 6858000"/>
              <a:gd name="connsiteX19" fmla="*/ 2853284 w 6096001"/>
              <a:gd name="connsiteY19" fmla="*/ 6858000 h 6858000"/>
              <a:gd name="connsiteX20" fmla="*/ 130872 w 6096001"/>
              <a:gd name="connsiteY20" fmla="*/ 6858000 h 6858000"/>
              <a:gd name="connsiteX21" fmla="*/ 142183 w 6096001"/>
              <a:gd name="connsiteY21" fmla="*/ 6015492 h 6858000"/>
              <a:gd name="connsiteX22" fmla="*/ 167493 w 6096001"/>
              <a:gd name="connsiteY22" fmla="*/ 5944730 h 6858000"/>
              <a:gd name="connsiteX23" fmla="*/ 828557 w 6096001"/>
              <a:gd name="connsiteY23" fmla="*/ 3674797 h 6858000"/>
              <a:gd name="connsiteX24" fmla="*/ 209238 w 6096001"/>
              <a:gd name="connsiteY24" fmla="*/ 1024753 h 6858000"/>
              <a:gd name="connsiteX25" fmla="*/ 209180 w 6096001"/>
              <a:gd name="connsiteY25" fmla="*/ 1024548 h 6858000"/>
              <a:gd name="connsiteX26" fmla="*/ 222935 w 6096001"/>
              <a:gd name="connsiteY26" fmla="*/ 3 h 6858000"/>
              <a:gd name="connsiteX27" fmla="*/ 1444284 w 6096001"/>
              <a:gd name="connsiteY27" fmla="*/ 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001" h="6858000">
                <a:moveTo>
                  <a:pt x="142181" y="6015492"/>
                </a:moveTo>
                <a:lnTo>
                  <a:pt x="130871" y="6858000"/>
                </a:lnTo>
                <a:lnTo>
                  <a:pt x="28443" y="6858000"/>
                </a:lnTo>
                <a:lnTo>
                  <a:pt x="11738" y="6814936"/>
                </a:lnTo>
                <a:cubicBezTo>
                  <a:pt x="-9836" y="6729304"/>
                  <a:pt x="-4807" y="6581317"/>
                  <a:pt x="53434" y="6308623"/>
                </a:cubicBezTo>
                <a:cubicBezTo>
                  <a:pt x="67993" y="6240450"/>
                  <a:pt x="90892" y="6163061"/>
                  <a:pt x="119835" y="6077966"/>
                </a:cubicBezTo>
                <a:close/>
                <a:moveTo>
                  <a:pt x="128151" y="3"/>
                </a:moveTo>
                <a:lnTo>
                  <a:pt x="222934" y="3"/>
                </a:lnTo>
                <a:lnTo>
                  <a:pt x="209180" y="1024548"/>
                </a:lnTo>
                <a:lnTo>
                  <a:pt x="164653" y="862311"/>
                </a:lnTo>
                <a:cubicBezTo>
                  <a:pt x="137747" y="759249"/>
                  <a:pt x="116853" y="667112"/>
                  <a:pt x="104261" y="588697"/>
                </a:cubicBezTo>
                <a:cubicBezTo>
                  <a:pt x="41300" y="196623"/>
                  <a:pt x="71808" y="69561"/>
                  <a:pt x="123577" y="4593"/>
                </a:cubicBezTo>
                <a:close/>
                <a:moveTo>
                  <a:pt x="1444284" y="0"/>
                </a:moveTo>
                <a:lnTo>
                  <a:pt x="3422671" y="0"/>
                </a:lnTo>
                <a:lnTo>
                  <a:pt x="5508146" y="0"/>
                </a:lnTo>
                <a:lnTo>
                  <a:pt x="6096001" y="0"/>
                </a:lnTo>
                <a:lnTo>
                  <a:pt x="6096001" y="6858000"/>
                </a:lnTo>
                <a:lnTo>
                  <a:pt x="5508146" y="6858000"/>
                </a:lnTo>
                <a:lnTo>
                  <a:pt x="3422671" y="6858000"/>
                </a:lnTo>
                <a:lnTo>
                  <a:pt x="2853284" y="6858000"/>
                </a:lnTo>
                <a:lnTo>
                  <a:pt x="130872" y="6858000"/>
                </a:lnTo>
                <a:lnTo>
                  <a:pt x="142183" y="6015492"/>
                </a:lnTo>
                <a:lnTo>
                  <a:pt x="167493" y="5944730"/>
                </a:lnTo>
                <a:cubicBezTo>
                  <a:pt x="391169" y="5343957"/>
                  <a:pt x="821675" y="4449370"/>
                  <a:pt x="828557" y="3674797"/>
                </a:cubicBezTo>
                <a:cubicBezTo>
                  <a:pt x="835440" y="2900224"/>
                  <a:pt x="419493" y="1761153"/>
                  <a:pt x="209238" y="1024753"/>
                </a:cubicBezTo>
                <a:lnTo>
                  <a:pt x="209180" y="1024548"/>
                </a:lnTo>
                <a:lnTo>
                  <a:pt x="222935" y="3"/>
                </a:lnTo>
                <a:lnTo>
                  <a:pt x="1444284" y="3"/>
                </a:lnTo>
                <a:close/>
              </a:path>
            </a:pathLst>
          </a:custGeom>
          <a:gradFill flip="none" rotWithShape="1">
            <a:gsLst>
              <a:gs pos="0">
                <a:srgbClr val="F5AD14"/>
              </a:gs>
              <a:gs pos="100000">
                <a:srgbClr val="F01D0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9174843" y="0"/>
            <a:ext cx="6096001" cy="7417886"/>
            <a:chOff x="9523186" y="0"/>
            <a:chExt cx="6096001" cy="7417886"/>
          </a:xfrm>
        </p:grpSpPr>
        <p:sp>
          <p:nvSpPr>
            <p:cNvPr id="8" name="任意多边形: 形状 7"/>
            <p:cNvSpPr/>
            <p:nvPr/>
          </p:nvSpPr>
          <p:spPr>
            <a:xfrm>
              <a:off x="9523186" y="0"/>
              <a:ext cx="6096001" cy="6858000"/>
            </a:xfrm>
            <a:custGeom>
              <a:avLst/>
              <a:gdLst>
                <a:gd name="connsiteX0" fmla="*/ 142181 w 6096001"/>
                <a:gd name="connsiteY0" fmla="*/ 6015492 h 6858000"/>
                <a:gd name="connsiteX1" fmla="*/ 130871 w 6096001"/>
                <a:gd name="connsiteY1" fmla="*/ 6858000 h 6858000"/>
                <a:gd name="connsiteX2" fmla="*/ 28443 w 6096001"/>
                <a:gd name="connsiteY2" fmla="*/ 6858000 h 6858000"/>
                <a:gd name="connsiteX3" fmla="*/ 11738 w 6096001"/>
                <a:gd name="connsiteY3" fmla="*/ 6814936 h 6858000"/>
                <a:gd name="connsiteX4" fmla="*/ 53434 w 6096001"/>
                <a:gd name="connsiteY4" fmla="*/ 6308623 h 6858000"/>
                <a:gd name="connsiteX5" fmla="*/ 119835 w 6096001"/>
                <a:gd name="connsiteY5" fmla="*/ 6077966 h 6858000"/>
                <a:gd name="connsiteX6" fmla="*/ 128151 w 6096001"/>
                <a:gd name="connsiteY6" fmla="*/ 3 h 6858000"/>
                <a:gd name="connsiteX7" fmla="*/ 222934 w 6096001"/>
                <a:gd name="connsiteY7" fmla="*/ 3 h 6858000"/>
                <a:gd name="connsiteX8" fmla="*/ 209180 w 6096001"/>
                <a:gd name="connsiteY8" fmla="*/ 1024548 h 6858000"/>
                <a:gd name="connsiteX9" fmla="*/ 164653 w 6096001"/>
                <a:gd name="connsiteY9" fmla="*/ 862311 h 6858000"/>
                <a:gd name="connsiteX10" fmla="*/ 104261 w 6096001"/>
                <a:gd name="connsiteY10" fmla="*/ 588697 h 6858000"/>
                <a:gd name="connsiteX11" fmla="*/ 123577 w 6096001"/>
                <a:gd name="connsiteY11" fmla="*/ 4593 h 6858000"/>
                <a:gd name="connsiteX12" fmla="*/ 1444284 w 6096001"/>
                <a:gd name="connsiteY12" fmla="*/ 0 h 6858000"/>
                <a:gd name="connsiteX13" fmla="*/ 3422671 w 6096001"/>
                <a:gd name="connsiteY13" fmla="*/ 0 h 6858000"/>
                <a:gd name="connsiteX14" fmla="*/ 5508146 w 6096001"/>
                <a:gd name="connsiteY14" fmla="*/ 0 h 6858000"/>
                <a:gd name="connsiteX15" fmla="*/ 6096001 w 6096001"/>
                <a:gd name="connsiteY15" fmla="*/ 0 h 6858000"/>
                <a:gd name="connsiteX16" fmla="*/ 6096001 w 6096001"/>
                <a:gd name="connsiteY16" fmla="*/ 6858000 h 6858000"/>
                <a:gd name="connsiteX17" fmla="*/ 5508146 w 6096001"/>
                <a:gd name="connsiteY17" fmla="*/ 6858000 h 6858000"/>
                <a:gd name="connsiteX18" fmla="*/ 3422671 w 6096001"/>
                <a:gd name="connsiteY18" fmla="*/ 6858000 h 6858000"/>
                <a:gd name="connsiteX19" fmla="*/ 2853284 w 6096001"/>
                <a:gd name="connsiteY19" fmla="*/ 6858000 h 6858000"/>
                <a:gd name="connsiteX20" fmla="*/ 130872 w 6096001"/>
                <a:gd name="connsiteY20" fmla="*/ 6858000 h 6858000"/>
                <a:gd name="connsiteX21" fmla="*/ 142183 w 6096001"/>
                <a:gd name="connsiteY21" fmla="*/ 6015492 h 6858000"/>
                <a:gd name="connsiteX22" fmla="*/ 167493 w 6096001"/>
                <a:gd name="connsiteY22" fmla="*/ 5944730 h 6858000"/>
                <a:gd name="connsiteX23" fmla="*/ 828557 w 6096001"/>
                <a:gd name="connsiteY23" fmla="*/ 3674797 h 6858000"/>
                <a:gd name="connsiteX24" fmla="*/ 209238 w 6096001"/>
                <a:gd name="connsiteY24" fmla="*/ 1024753 h 6858000"/>
                <a:gd name="connsiteX25" fmla="*/ 209180 w 6096001"/>
                <a:gd name="connsiteY25" fmla="*/ 1024548 h 6858000"/>
                <a:gd name="connsiteX26" fmla="*/ 222935 w 6096001"/>
                <a:gd name="connsiteY26" fmla="*/ 3 h 6858000"/>
                <a:gd name="connsiteX27" fmla="*/ 1444284 w 6096001"/>
                <a:gd name="connsiteY27" fmla="*/ 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96001" h="6858000">
                  <a:moveTo>
                    <a:pt x="142181" y="6015492"/>
                  </a:moveTo>
                  <a:lnTo>
                    <a:pt x="130871" y="6858000"/>
                  </a:lnTo>
                  <a:lnTo>
                    <a:pt x="28443" y="6858000"/>
                  </a:lnTo>
                  <a:lnTo>
                    <a:pt x="11738" y="6814936"/>
                  </a:lnTo>
                  <a:cubicBezTo>
                    <a:pt x="-9836" y="6729304"/>
                    <a:pt x="-4807" y="6581317"/>
                    <a:pt x="53434" y="6308623"/>
                  </a:cubicBezTo>
                  <a:cubicBezTo>
                    <a:pt x="67993" y="6240450"/>
                    <a:pt x="90892" y="6163061"/>
                    <a:pt x="119835" y="6077966"/>
                  </a:cubicBezTo>
                  <a:close/>
                  <a:moveTo>
                    <a:pt x="128151" y="3"/>
                  </a:moveTo>
                  <a:lnTo>
                    <a:pt x="222934" y="3"/>
                  </a:lnTo>
                  <a:lnTo>
                    <a:pt x="209180" y="1024548"/>
                  </a:lnTo>
                  <a:lnTo>
                    <a:pt x="164653" y="862311"/>
                  </a:lnTo>
                  <a:cubicBezTo>
                    <a:pt x="137747" y="759249"/>
                    <a:pt x="116853" y="667112"/>
                    <a:pt x="104261" y="588697"/>
                  </a:cubicBezTo>
                  <a:cubicBezTo>
                    <a:pt x="41300" y="196623"/>
                    <a:pt x="71808" y="69561"/>
                    <a:pt x="123577" y="4593"/>
                  </a:cubicBezTo>
                  <a:close/>
                  <a:moveTo>
                    <a:pt x="1444284" y="0"/>
                  </a:moveTo>
                  <a:lnTo>
                    <a:pt x="3422671" y="0"/>
                  </a:lnTo>
                  <a:lnTo>
                    <a:pt x="5508146" y="0"/>
                  </a:lnTo>
                  <a:lnTo>
                    <a:pt x="6096001" y="0"/>
                  </a:lnTo>
                  <a:lnTo>
                    <a:pt x="6096001" y="6858000"/>
                  </a:lnTo>
                  <a:lnTo>
                    <a:pt x="5508146" y="6858000"/>
                  </a:lnTo>
                  <a:lnTo>
                    <a:pt x="3422671" y="6858000"/>
                  </a:lnTo>
                  <a:lnTo>
                    <a:pt x="2853284" y="6858000"/>
                  </a:lnTo>
                  <a:lnTo>
                    <a:pt x="130872" y="6858000"/>
                  </a:lnTo>
                  <a:lnTo>
                    <a:pt x="142183" y="6015492"/>
                  </a:lnTo>
                  <a:lnTo>
                    <a:pt x="167493" y="5944730"/>
                  </a:lnTo>
                  <a:cubicBezTo>
                    <a:pt x="391169" y="5343957"/>
                    <a:pt x="821675" y="4449370"/>
                    <a:pt x="828557" y="3674797"/>
                  </a:cubicBezTo>
                  <a:cubicBezTo>
                    <a:pt x="835440" y="2900224"/>
                    <a:pt x="419493" y="1761153"/>
                    <a:pt x="209238" y="1024753"/>
                  </a:cubicBezTo>
                  <a:lnTo>
                    <a:pt x="209180" y="1024548"/>
                  </a:lnTo>
                  <a:lnTo>
                    <a:pt x="222935" y="3"/>
                  </a:lnTo>
                  <a:lnTo>
                    <a:pt x="1444284" y="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D14"/>
                </a:gs>
                <a:gs pos="100000">
                  <a:srgbClr val="F01D0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  <p:pic>
          <p:nvPicPr>
            <p:cNvPr id="3" name="图片 2" descr="图片包含 动物, 鸟, 黑暗, 站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9"/>
            <a:stretch>
              <a:fillRect/>
            </a:stretch>
          </p:blipFill>
          <p:spPr>
            <a:xfrm flipH="1">
              <a:off x="9540760" y="1853363"/>
              <a:ext cx="4808426" cy="5564523"/>
            </a:xfrm>
            <a:prstGeom prst="rect">
              <a:avLst/>
            </a:prstGeom>
            <a:effectLst>
              <a:outerShdw blurRad="76200" dist="38100" dir="8100000" sx="101000" sy="101000" algn="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 descr="图片包含 鸟, 动物, 站, 鸡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444" y="1707064"/>
            <a:ext cx="3690827" cy="5564523"/>
          </a:xfrm>
          <a:prstGeom prst="rect">
            <a:avLst/>
          </a:prstGeom>
          <a:effectLst>
            <a:outerShdw blurRad="76200" dist="38100" dir="2700000" sx="101000" sy="101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组合 20"/>
          <p:cNvGrpSpPr/>
          <p:nvPr/>
        </p:nvGrpSpPr>
        <p:grpSpPr>
          <a:xfrm>
            <a:off x="4184503" y="4642420"/>
            <a:ext cx="3822995" cy="276999"/>
            <a:chOff x="1018050" y="5462070"/>
            <a:chExt cx="3372317" cy="276999"/>
          </a:xfrm>
        </p:grpSpPr>
        <p:sp>
          <p:nvSpPr>
            <p:cNvPr id="22" name="矩形 21"/>
            <p:cNvSpPr/>
            <p:nvPr/>
          </p:nvSpPr>
          <p:spPr>
            <a:xfrm>
              <a:off x="1018050" y="5462070"/>
              <a:ext cx="1342981" cy="276999"/>
            </a:xfrm>
            <a:prstGeom prst="rect">
              <a:avLst/>
            </a:prstGeom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主讲人：某某</a:t>
              </a:r>
              <a:endParaRPr kumimoji="0" lang="zh-CN" altLang="en-US" sz="12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684120" y="5462070"/>
              <a:ext cx="1706247" cy="276999"/>
            </a:xfrm>
            <a:prstGeom prst="rect">
              <a:avLst/>
            </a:prstGeom>
            <a:noFill/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kumimoji="0" lang="zh-CN" altLang="en-US" sz="1200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演讲时间：</a:t>
              </a:r>
              <a:r>
                <a:rPr kumimoji="0" lang="en-US" altLang="zh-CN" sz="1200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20XX</a:t>
              </a:r>
              <a:endParaRPr kumimoji="0" lang="zh-CN" altLang="en-US" sz="12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978785" y="2046605"/>
            <a:ext cx="6298556" cy="2425065"/>
            <a:chOff x="3308919" y="2168828"/>
            <a:chExt cx="5604766" cy="2004029"/>
          </a:xfrm>
        </p:grpSpPr>
        <p:grpSp>
          <p:nvGrpSpPr>
            <p:cNvPr id="25" name="组合 24"/>
            <p:cNvGrpSpPr/>
            <p:nvPr/>
          </p:nvGrpSpPr>
          <p:grpSpPr>
            <a:xfrm>
              <a:off x="3309810" y="2328896"/>
              <a:ext cx="5603875" cy="1611000"/>
              <a:chOff x="3309810" y="1978961"/>
              <a:chExt cx="5603875" cy="1611000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3309810" y="1978961"/>
                <a:ext cx="5603875" cy="990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7200" dirty="0">
                    <a:gradFill flip="none" rotWithShape="1">
                      <a:gsLst>
                        <a:gs pos="0">
                          <a:srgbClr val="F5AD14"/>
                        </a:gs>
                        <a:gs pos="100000">
                          <a:srgbClr val="F01D06"/>
                        </a:gs>
                      </a:gsLst>
                      <a:lin ang="2700000" scaled="1"/>
                      <a:tileRect/>
                    </a:gradFill>
                    <a:latin typeface="站酷庆科黄油体" panose="02000803000000020004" pitchFamily="2" charset="-122"/>
                    <a:ea typeface="站酷庆科黄油体" panose="02000803000000020004" pitchFamily="2" charset="-122"/>
                  </a:rPr>
                  <a:t>谢谢各位倾听！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3611880" y="3209516"/>
                <a:ext cx="4968240" cy="380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站酷庆科黄油体" panose="02000803000000020004" pitchFamily="2" charset="-122"/>
                    <a:ea typeface="站酷庆科黄油体" panose="02000803000000020004" pitchFamily="2" charset="-122"/>
                  </a:rPr>
                  <a:t>语文精品课件 一年级下册 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站酷庆科黄油体" panose="02000803000000020004" pitchFamily="2" charset="-122"/>
                    <a:ea typeface="站酷庆科黄油体" panose="02000803000000020004" pitchFamily="2" charset="-122"/>
                  </a:rPr>
                  <a:t>3.1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endParaRPr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 rot="10800000" flipH="1" flipV="1">
                <a:off x="3676754" y="3072742"/>
                <a:ext cx="4838493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endParaRPr>
              </a:p>
            </p:txBody>
          </p:sp>
        </p:grpSp>
        <p:sp>
          <p:nvSpPr>
            <p:cNvPr id="29" name="矩形: 圆角 28"/>
            <p:cNvSpPr/>
            <p:nvPr/>
          </p:nvSpPr>
          <p:spPr>
            <a:xfrm>
              <a:off x="3308919" y="2168828"/>
              <a:ext cx="5574162" cy="2004029"/>
            </a:xfrm>
            <a:prstGeom prst="roundRect">
              <a:avLst>
                <a:gd name="adj" fmla="val 9106"/>
              </a:avLst>
            </a:prstGeom>
            <a:noFill/>
            <a:ln>
              <a:solidFill>
                <a:srgbClr val="F382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4922520" y="1434068"/>
            <a:ext cx="2346960" cy="276999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rPr>
              <a:t>某某实验小学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0790" y="2346325"/>
            <a:ext cx="8976360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（1）不认识的字可以看拼音，或者请教老师和同学。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（2）读准每一个字的字音，圈出生字词；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（3）读通每个句子，读不通顺的多读几遍；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（4）给每个自然段写上序号。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                     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59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01  </a:t>
            </a:r>
            <a:r>
              <a:rPr lang="zh-CN" altLang="en-US" dirty="0"/>
              <a:t>课前导读</a:t>
            </a:r>
          </a:p>
        </p:txBody>
      </p:sp>
      <p:sp>
        <p:nvSpPr>
          <p:cNvPr id="60" name="矩形: 圆角 59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79188" y="2313305"/>
            <a:ext cx="8233623" cy="3471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块   捉   急   直   河    行</a:t>
            </a:r>
          </a:p>
          <a:p>
            <a:pPr marL="0" marR="0" lvl="0" indent="0" algn="di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             </a:t>
            </a:r>
          </a:p>
          <a:p>
            <a:pPr marL="0" marR="0" lvl="0" indent="0" algn="di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死   信   跟   忽   喊    身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79188" y="2328545"/>
            <a:ext cx="945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kuài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333643" y="2310130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zhuō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55433" y="2328545"/>
            <a:ext cx="41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jí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311158" y="2313305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zhí 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667518" y="2310130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hé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271528" y="232854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xíng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193818" y="4492625"/>
            <a:ext cx="916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sǐ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463818" y="4492625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xìn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794143" y="4432935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 ɡēn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311158" y="4432935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hū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7667518" y="443293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hǎn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9232158" y="4432935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shēn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  </a:t>
            </a:r>
            <a:r>
              <a:rPr lang="zh-CN" altLang="en-US" dirty="0"/>
              <a:t>字词揭秘</a:t>
            </a:r>
          </a:p>
        </p:txBody>
      </p:sp>
      <p:sp>
        <p:nvSpPr>
          <p:cNvPr id="58" name="矩形: 圆角 57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8189173" y="832538"/>
            <a:ext cx="2424430" cy="890171"/>
          </a:xfrm>
          <a:prstGeom prst="cloudCallout">
            <a:avLst>
              <a:gd name="adj1" fmla="val 41188"/>
              <a:gd name="adj2" fmla="val 66326"/>
            </a:avLst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2520B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我会认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24" grpId="0"/>
      <p:bldP spid="24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0" grpId="0"/>
      <p:bldP spid="40" grpId="1"/>
      <p:bldP spid="41" grpId="0"/>
      <p:bldP spid="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矩形 3"/>
          <p:cNvSpPr/>
          <p:nvPr/>
        </p:nvSpPr>
        <p:spPr>
          <a:xfrm>
            <a:off x="1415435" y="2488565"/>
            <a:ext cx="9361129" cy="33653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他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们  小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河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说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话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也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是 飞快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地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听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见   </a:t>
            </a:r>
          </a:p>
          <a:p>
            <a:pPr marL="0" marR="0" lvl="0" indent="0" algn="di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一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块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儿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虫子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得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直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哭  不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    淹死   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                </a:t>
            </a:r>
          </a:p>
          <a:p>
            <a:pPr marL="0" marR="0" lvl="0" indent="0" algn="di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跟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着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忽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然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喊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叫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身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边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哥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64594" y="2391410"/>
            <a:ext cx="54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tā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66139" y="2391410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hé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09936" y="2391410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shuō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06954" y="2391410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yě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75046" y="2391410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de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79045" y="239141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tīnɡ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09424" y="3578225"/>
            <a:ext cx="1027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kuài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58976" y="3578225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zhuō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79829" y="3578850"/>
            <a:ext cx="713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jí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97993" y="3578225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zhí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157767" y="3578225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xínɡ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33812" y="3578225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sǐ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35054" y="4667941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ɡēn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566139" y="4667941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hū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551784" y="4667941"/>
            <a:ext cx="93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hǎn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798414" y="4667941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shēn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9774534" y="4667941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ɡē</a:t>
            </a:r>
          </a:p>
        </p:txBody>
      </p:sp>
      <p:sp>
        <p:nvSpPr>
          <p:cNvPr id="63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64" name="矩形: 圆角 63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189173" y="832538"/>
            <a:ext cx="2424430" cy="890171"/>
          </a:xfrm>
          <a:prstGeom prst="cloudCallout">
            <a:avLst>
              <a:gd name="adj1" fmla="val 41188"/>
              <a:gd name="adj2" fmla="val 66326"/>
            </a:avLst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2520B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我会认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3" grpId="0"/>
      <p:bldP spid="23" grpId="1"/>
      <p:bldP spid="24" grpId="0"/>
      <p:bldP spid="24" grpId="1"/>
      <p:bldP spid="25" grpId="0"/>
      <p:bldP spid="25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56211" y="4053656"/>
            <a:ext cx="1021652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dì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491674" y="2622417"/>
            <a:ext cx="873964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de</a:t>
            </a:r>
          </a:p>
        </p:txBody>
      </p:sp>
      <p:sp>
        <p:nvSpPr>
          <p:cNvPr id="7" name="矩形 6"/>
          <p:cNvSpPr/>
          <p:nvPr/>
        </p:nvSpPr>
        <p:spPr>
          <a:xfrm>
            <a:off x="3493384" y="3194150"/>
            <a:ext cx="5826760" cy="560705"/>
          </a:xfrm>
          <a:prstGeom prst="rect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小公鸡偷偷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地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跟在小鸭子后面。</a:t>
            </a:r>
          </a:p>
        </p:txBody>
      </p:sp>
      <p:sp>
        <p:nvSpPr>
          <p:cNvPr id="59" name="TextBox 40"/>
          <p:cNvSpPr txBox="1">
            <a:spLocks noChangeArrowheads="1"/>
          </p:cNvSpPr>
          <p:nvPr/>
        </p:nvSpPr>
        <p:spPr bwMode="auto">
          <a:xfrm>
            <a:off x="2526069" y="1842226"/>
            <a:ext cx="1564685" cy="707590"/>
          </a:xfrm>
          <a:prstGeom prst="plaque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</a:ln>
        </p:spPr>
        <p:txBody>
          <a:bodyPr wrap="square" lIns="51435" tIns="25718" rIns="51435" bIns="2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多音字</a:t>
            </a:r>
          </a:p>
        </p:txBody>
      </p:sp>
      <p:sp>
        <p:nvSpPr>
          <p:cNvPr id="86" name="矩形 85"/>
          <p:cNvSpPr/>
          <p:nvPr/>
        </p:nvSpPr>
        <p:spPr>
          <a:xfrm>
            <a:off x="3467203" y="4665553"/>
            <a:ext cx="5420360" cy="560705"/>
          </a:xfrm>
          <a:prstGeom prst="rect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我很喜欢这片绿油油的草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地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。</a:t>
            </a:r>
          </a:p>
        </p:txBody>
      </p:sp>
      <p:grpSp>
        <p:nvGrpSpPr>
          <p:cNvPr id="87" name="组合 86"/>
          <p:cNvGrpSpPr/>
          <p:nvPr/>
        </p:nvGrpSpPr>
        <p:grpSpPr>
          <a:xfrm>
            <a:off x="2427826" y="2978454"/>
            <a:ext cx="942244" cy="971748"/>
            <a:chOff x="991202" y="1189651"/>
            <a:chExt cx="616544" cy="778222"/>
          </a:xfrm>
        </p:grpSpPr>
        <p:sp>
          <p:nvSpPr>
            <p:cNvPr id="88" name="椭圆 87"/>
            <p:cNvSpPr/>
            <p:nvPr/>
          </p:nvSpPr>
          <p:spPr>
            <a:xfrm>
              <a:off x="991202" y="1189651"/>
              <a:ext cx="616544" cy="77822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2520B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endParaRPr>
            </a:p>
          </p:txBody>
        </p:sp>
        <p:sp>
          <p:nvSpPr>
            <p:cNvPr id="89" name="Rectangle 2"/>
            <p:cNvSpPr>
              <a:spLocks noChangeArrowheads="1"/>
            </p:cNvSpPr>
            <p:nvPr/>
          </p:nvSpPr>
          <p:spPr bwMode="auto">
            <a:xfrm>
              <a:off x="1031546" y="1378509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地</a:t>
              </a:r>
            </a:p>
          </p:txBody>
        </p:sp>
      </p:grpSp>
      <p:sp>
        <p:nvSpPr>
          <p:cNvPr id="52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53" name="矩形: 圆角 52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ldLvl="0" animBg="1"/>
      <p:bldP spid="8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0050" y="1632585"/>
            <a:ext cx="8756014" cy="1075255"/>
          </a:xfrm>
          <a:prstGeom prst="hexagon">
            <a:avLst/>
          </a:prstGeom>
          <a:solidFill>
            <a:schemeClr val="bg1"/>
          </a:solidFill>
          <a:ln w="63500">
            <a:solidFill>
              <a:srgbClr val="F2520B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【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忽然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】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指情况发生得迅速又让人意外。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造句：这辆车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忽然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失去控制滑了出去。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82900" y="2553881"/>
            <a:ext cx="7209790" cy="1083762"/>
          </a:xfrm>
          <a:prstGeom prst="hexagon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【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飞快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】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非常迅速。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造句：船无声地，但是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飞快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地前进。</a:t>
            </a:r>
          </a:p>
        </p:txBody>
      </p:sp>
      <p:sp>
        <p:nvSpPr>
          <p:cNvPr id="43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44" name="矩形: 圆角 43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670050" y="3912337"/>
            <a:ext cx="8756015" cy="1075255"/>
          </a:xfrm>
          <a:prstGeom prst="hexagon">
            <a:avLst/>
          </a:prstGeom>
          <a:solidFill>
            <a:schemeClr val="bg1"/>
          </a:solidFill>
          <a:ln w="63500">
            <a:solidFill>
              <a:srgbClr val="F2520B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【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许多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】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指很多。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造句：这个案件非常复杂，牵涉到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许多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人。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2882900" y="4892940"/>
            <a:ext cx="7209790" cy="1083762"/>
          </a:xfrm>
          <a:prstGeom prst="hexagon">
            <a:avLst/>
          </a:prstGeom>
          <a:solidFill>
            <a:schemeClr val="bg1"/>
          </a:solidFill>
          <a:ln>
            <a:solidFill>
              <a:srgbClr val="F2520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【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偷偷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】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表示行动不使人觉察。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造句：春天来啦，小草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偷偷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地从地里探出啦脑壳。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45" grpId="0" bldLvl="0" animBg="1"/>
      <p:bldP spid="4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Group 47"/>
          <p:cNvGraphicFramePr>
            <a:graphicFrameLocks noGrp="1"/>
          </p:cNvGraphicFramePr>
          <p:nvPr/>
        </p:nvGraphicFramePr>
        <p:xfrm>
          <a:off x="2967037" y="2448948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Group 47"/>
          <p:cNvGraphicFramePr>
            <a:graphicFrameLocks noGrp="1"/>
          </p:cNvGraphicFramePr>
          <p:nvPr/>
        </p:nvGraphicFramePr>
        <p:xfrm>
          <a:off x="4828872" y="2448948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Group 47"/>
          <p:cNvGraphicFramePr>
            <a:graphicFrameLocks noGrp="1"/>
          </p:cNvGraphicFramePr>
          <p:nvPr/>
        </p:nvGraphicFramePr>
        <p:xfrm>
          <a:off x="6619572" y="2465458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Group 47"/>
          <p:cNvGraphicFramePr>
            <a:graphicFrameLocks noGrp="1"/>
          </p:cNvGraphicFramePr>
          <p:nvPr/>
        </p:nvGraphicFramePr>
        <p:xfrm>
          <a:off x="8391857" y="2448948"/>
          <a:ext cx="900113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Group 47"/>
          <p:cNvGraphicFramePr>
            <a:graphicFrameLocks noGrp="1"/>
          </p:cNvGraphicFramePr>
          <p:nvPr/>
        </p:nvGraphicFramePr>
        <p:xfrm>
          <a:off x="2958147" y="4078358"/>
          <a:ext cx="898525" cy="900113"/>
        </p:xfrm>
        <a:graphic>
          <a:graphicData uri="http://schemas.openxmlformats.org/drawingml/2006/table">
            <a:tbl>
              <a:tblPr/>
              <a:tblGrid>
                <a:gridCol w="44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Group 47"/>
          <p:cNvGraphicFramePr>
            <a:graphicFrameLocks noGrp="1"/>
          </p:cNvGraphicFramePr>
          <p:nvPr/>
        </p:nvGraphicFramePr>
        <p:xfrm>
          <a:off x="4820300" y="4066928"/>
          <a:ext cx="898525" cy="900113"/>
        </p:xfrm>
        <a:graphic>
          <a:graphicData uri="http://schemas.openxmlformats.org/drawingml/2006/table">
            <a:tbl>
              <a:tblPr/>
              <a:tblGrid>
                <a:gridCol w="44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299" marR="91299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Group 47"/>
          <p:cNvGraphicFramePr>
            <a:graphicFrameLocks noGrp="1"/>
          </p:cNvGraphicFramePr>
          <p:nvPr/>
        </p:nvGraphicFramePr>
        <p:xfrm>
          <a:off x="6630050" y="4078358"/>
          <a:ext cx="900112" cy="900113"/>
        </p:xfrm>
        <a:graphic>
          <a:graphicData uri="http://schemas.openxmlformats.org/drawingml/2006/table">
            <a:tbl>
              <a:tblPr/>
              <a:tblGrid>
                <a:gridCol w="44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9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思源黑体 CN Bold" panose="02010600030101010101" pitchFamily="34" charset="-122"/>
                        <a:ea typeface="宋体" panose="02010600030101010101" pitchFamily="2" charset="-122"/>
                      </a:endParaRPr>
                    </a:p>
                  </a:txBody>
                  <a:tcPr marL="91460" marR="91460" marT="34303" marB="34303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矩形 44">
            <a:hlinkClick r:id="rId3" action="ppaction://hlinksldjump"/>
          </p:cNvPr>
          <p:cNvSpPr/>
          <p:nvPr/>
        </p:nvSpPr>
        <p:spPr>
          <a:xfrm>
            <a:off x="2976548" y="2455961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他</a:t>
            </a:r>
          </a:p>
        </p:txBody>
      </p:sp>
      <p:sp>
        <p:nvSpPr>
          <p:cNvPr id="46" name="矩形 45">
            <a:hlinkClick r:id="" action="ppaction://noaction"/>
          </p:cNvPr>
          <p:cNvSpPr/>
          <p:nvPr/>
        </p:nvSpPr>
        <p:spPr>
          <a:xfrm>
            <a:off x="4829637" y="245400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河</a:t>
            </a:r>
          </a:p>
        </p:txBody>
      </p:sp>
      <p:sp>
        <p:nvSpPr>
          <p:cNvPr id="47" name="矩形 46">
            <a:hlinkClick r:id="rId3" action="ppaction://hlinksldjump"/>
          </p:cNvPr>
          <p:cNvSpPr/>
          <p:nvPr/>
        </p:nvSpPr>
        <p:spPr>
          <a:xfrm>
            <a:off x="6629732" y="247051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说</a:t>
            </a:r>
          </a:p>
        </p:txBody>
      </p:sp>
      <p:sp>
        <p:nvSpPr>
          <p:cNvPr id="48" name="矩形 47">
            <a:hlinkClick r:id="rId4" action="ppaction://hlinksldjump"/>
          </p:cNvPr>
          <p:cNvSpPr/>
          <p:nvPr/>
        </p:nvSpPr>
        <p:spPr>
          <a:xfrm>
            <a:off x="8392465" y="245400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也</a:t>
            </a:r>
          </a:p>
        </p:txBody>
      </p:sp>
      <p:sp>
        <p:nvSpPr>
          <p:cNvPr id="51" name="矩形 50">
            <a:hlinkClick r:id="" action="ppaction://noaction"/>
          </p:cNvPr>
          <p:cNvSpPr/>
          <p:nvPr/>
        </p:nvSpPr>
        <p:spPr>
          <a:xfrm>
            <a:off x="2966960" y="4083416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地</a:t>
            </a:r>
          </a:p>
        </p:txBody>
      </p:sp>
      <p:sp>
        <p:nvSpPr>
          <p:cNvPr id="52" name="矩形 51">
            <a:hlinkClick r:id="" action="ppaction://noaction"/>
          </p:cNvPr>
          <p:cNvSpPr/>
          <p:nvPr/>
        </p:nvSpPr>
        <p:spPr>
          <a:xfrm>
            <a:off x="4825746" y="4064883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听</a:t>
            </a:r>
          </a:p>
        </p:txBody>
      </p:sp>
      <p:sp>
        <p:nvSpPr>
          <p:cNvPr id="53" name="矩形 52">
            <a:hlinkClick r:id="" action="ppaction://noaction"/>
          </p:cNvPr>
          <p:cNvSpPr/>
          <p:nvPr/>
        </p:nvSpPr>
        <p:spPr>
          <a:xfrm>
            <a:off x="6640516" y="4087785"/>
            <a:ext cx="8718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哥</a:t>
            </a:r>
          </a:p>
        </p:txBody>
      </p:sp>
      <p:sp>
        <p:nvSpPr>
          <p:cNvPr id="60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766763" y="457200"/>
            <a:ext cx="2630487" cy="449263"/>
          </a:xfrm>
        </p:spPr>
        <p:txBody>
          <a:bodyPr/>
          <a:lstStyle/>
          <a:p>
            <a:r>
              <a:rPr lang="en-US" altLang="zh-CN" dirty="0"/>
              <a:t>02  </a:t>
            </a:r>
            <a:r>
              <a:rPr lang="zh-CN" altLang="en-US"/>
              <a:t>字词揭秘</a:t>
            </a:r>
          </a:p>
        </p:txBody>
      </p:sp>
      <p:sp>
        <p:nvSpPr>
          <p:cNvPr id="61" name="矩形: 圆角 60"/>
          <p:cNvSpPr/>
          <p:nvPr/>
        </p:nvSpPr>
        <p:spPr>
          <a:xfrm>
            <a:off x="647700" y="1132114"/>
            <a:ext cx="10896600" cy="5216072"/>
          </a:xfrm>
          <a:prstGeom prst="roundRect">
            <a:avLst>
              <a:gd name="adj" fmla="val 6851"/>
            </a:avLst>
          </a:prstGeom>
          <a:noFill/>
          <a:ln>
            <a:solidFill>
              <a:srgbClr val="E78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51" grpId="0"/>
      <p:bldP spid="52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1829</Words>
  <Application>Microsoft Office PowerPoint</Application>
  <PresentationFormat>宽屏</PresentationFormat>
  <Paragraphs>299</Paragraphs>
  <Slides>33</Slides>
  <Notes>31</Notes>
  <HiddenSlides>0</HiddenSlides>
  <MMClips>7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Calibri</vt:lpstr>
      <vt:lpstr>黑体</vt:lpstr>
      <vt:lpstr>思源黑体 CN Bold</vt:lpstr>
      <vt:lpstr>站酷庆科黄油体</vt:lpstr>
      <vt:lpstr>Wingdings</vt:lpstr>
      <vt:lpstr>宋体</vt:lpstr>
      <vt:lpstr>楷体</vt:lpstr>
      <vt:lpstr>Arial</vt:lpstr>
      <vt:lpstr>FandolFang R</vt:lpstr>
      <vt:lpstr>等线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27</cp:revision>
  <dcterms:created xsi:type="dcterms:W3CDTF">2020-06-05T01:58:00Z</dcterms:created>
  <dcterms:modified xsi:type="dcterms:W3CDTF">2023-01-13T22:05:17Z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D6C3398579C94792951AE42E7B0CD09E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