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3" r:id="rId3"/>
    <p:sldId id="269" r:id="rId4"/>
    <p:sldId id="260" r:id="rId5"/>
    <p:sldId id="274" r:id="rId6"/>
    <p:sldId id="259" r:id="rId7"/>
    <p:sldId id="263" r:id="rId8"/>
    <p:sldId id="264" r:id="rId9"/>
    <p:sldId id="272" r:id="rId10"/>
    <p:sldId id="277" r:id="rId11"/>
    <p:sldId id="261" r:id="rId12"/>
    <p:sldId id="276" r:id="rId13"/>
    <p:sldId id="267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BA3B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739CD-60DE-4805-9387-0B9C7E78AEC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49654-FC4D-48CA-8786-26F4BF0F10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49654-FC4D-48CA-8786-26F4BF0F101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213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213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3"/>
          <p:cNvSpPr>
            <a:spLocks noChangeArrowheads="1"/>
          </p:cNvSpPr>
          <p:nvPr/>
        </p:nvSpPr>
        <p:spPr bwMode="auto">
          <a:xfrm>
            <a:off x="4857750" y="3140075"/>
            <a:ext cx="307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endParaRPr lang="zh-CN" altLang="en-US" sz="2800" b="1">
              <a:solidFill>
                <a:srgbClr val="0033CC"/>
              </a:solidFill>
              <a:latin typeface="仿宋_GB2312" pitchFamily="1" charset="-122"/>
              <a:ea typeface="仿宋_GB2312" pitchFamily="1" charset="-122"/>
              <a:sym typeface="仿宋_GB2312" pitchFamily="1" charset="-122"/>
            </a:endParaRPr>
          </a:p>
        </p:txBody>
      </p:sp>
      <p:grpSp>
        <p:nvGrpSpPr>
          <p:cNvPr id="24579" name="组合 3"/>
          <p:cNvGrpSpPr/>
          <p:nvPr/>
        </p:nvGrpSpPr>
        <p:grpSpPr bwMode="auto">
          <a:xfrm>
            <a:off x="1467760" y="1340632"/>
            <a:ext cx="6052368" cy="2318307"/>
            <a:chOff x="2529" y="2111"/>
            <a:chExt cx="7503" cy="3650"/>
          </a:xfrm>
        </p:grpSpPr>
        <p:sp>
          <p:nvSpPr>
            <p:cNvPr id="24580" name="矩形 6"/>
            <p:cNvSpPr>
              <a:spLocks noChangeArrowheads="1"/>
            </p:cNvSpPr>
            <p:nvPr/>
          </p:nvSpPr>
          <p:spPr bwMode="auto">
            <a:xfrm>
              <a:off x="2552" y="3871"/>
              <a:ext cx="7480" cy="1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72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Calibri" panose="020F0502020204030204" pitchFamily="34" charset="0"/>
                </a:rPr>
                <a:t>Show </a:t>
              </a:r>
              <a:r>
                <a:rPr lang="en-US" altLang="zh-CN" sz="72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Calibri" panose="020F0502020204030204" pitchFamily="34" charset="0"/>
                </a:rPr>
                <a:t>and Tell!</a:t>
              </a:r>
              <a:endParaRPr lang="zh-CN" altLang="en-US" sz="7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endParaRPr>
            </a:p>
          </p:txBody>
        </p:sp>
        <p:sp>
          <p:nvSpPr>
            <p:cNvPr id="24581" name="文本框 3076"/>
            <p:cNvSpPr txBox="1">
              <a:spLocks noChangeArrowheads="1"/>
            </p:cNvSpPr>
            <p:nvPr/>
          </p:nvSpPr>
          <p:spPr bwMode="auto">
            <a:xfrm>
              <a:off x="2529" y="2111"/>
              <a:ext cx="3718" cy="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>
                  <a:ea typeface="黑体" panose="02010609060101010101" pitchFamily="49" charset="-122"/>
                </a:rPr>
                <a:t>冀教</a:t>
              </a:r>
              <a:r>
                <a:rPr lang="zh-CN" altLang="en-US" sz="2400" b="1" dirty="0" smtClean="0">
                  <a:ea typeface="黑体" panose="02010609060101010101" pitchFamily="49" charset="-122"/>
                </a:rPr>
                <a:t>版    八</a:t>
              </a:r>
              <a:r>
                <a:rPr lang="zh-CN" altLang="en-US" sz="2400" b="1" dirty="0">
                  <a:ea typeface="黑体" panose="02010609060101010101" pitchFamily="49" charset="-122"/>
                </a:rPr>
                <a:t>年级上册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2925592" y="533181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0" y="836613"/>
            <a:ext cx="9144000" cy="5616575"/>
          </a:xfrm>
        </p:spPr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en-US" altLang="zh-CN" sz="3200" dirty="0" smtClean="0"/>
              <a:t>1.Our teacher has </a:t>
            </a:r>
            <a:r>
              <a:rPr lang="en-US" altLang="zh-CN" sz="3200" u="sng" dirty="0" smtClean="0"/>
              <a:t>             </a:t>
            </a:r>
            <a:r>
              <a:rPr lang="en-US" altLang="zh-CN" sz="3200" dirty="0" smtClean="0"/>
              <a:t> daughter.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en-US" altLang="zh-CN" sz="3200" dirty="0" smtClean="0"/>
              <a:t>     A. an 8-year-old          B. a 8-year-old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en-US" altLang="zh-CN" sz="3200" dirty="0" smtClean="0"/>
              <a:t>     C. an 8-years-old        D. a 8-years-old</a:t>
            </a:r>
          </a:p>
          <a:p>
            <a:pPr marL="533400" indent="-533400" eaLnBrk="1" hangingPunct="1">
              <a:buFontTx/>
              <a:buAutoNum type="arabicPeriod" startAt="2"/>
            </a:pPr>
            <a:r>
              <a:rPr lang="en-US" altLang="zh-CN" sz="3200" u="sng" dirty="0" smtClean="0"/>
              <a:t>         </a:t>
            </a:r>
            <a:r>
              <a:rPr lang="en-US" altLang="zh-CN" sz="3200" dirty="0" smtClean="0"/>
              <a:t>Beautiful the flower is!</a:t>
            </a:r>
          </a:p>
          <a:p>
            <a:pPr marL="533400" indent="-533400" eaLnBrk="1" hangingPunct="1">
              <a:buFontTx/>
              <a:buNone/>
            </a:pPr>
            <a:r>
              <a:rPr lang="en-US" altLang="zh-CN" sz="3200" dirty="0" smtClean="0"/>
              <a:t>     A. How    B. How a     C. What     </a:t>
            </a:r>
            <a:r>
              <a:rPr lang="en-US" altLang="zh-CN" sz="3200" dirty="0" err="1" smtClean="0"/>
              <a:t>D.What</a:t>
            </a:r>
            <a:r>
              <a:rPr lang="en-US" altLang="zh-CN" sz="3200" dirty="0" smtClean="0"/>
              <a:t> a </a:t>
            </a:r>
          </a:p>
          <a:p>
            <a:pPr marL="533400" indent="-533400" eaLnBrk="1" hangingPunct="1">
              <a:buFontTx/>
              <a:buAutoNum type="arabicPeriod" startAt="3"/>
            </a:pPr>
            <a:r>
              <a:rPr lang="en-US" altLang="zh-CN" sz="3200" u="sng" dirty="0" smtClean="0"/>
              <a:t>         </a:t>
            </a:r>
            <a:r>
              <a:rPr lang="en-US" altLang="zh-CN" sz="3200" dirty="0" smtClean="0"/>
              <a:t>Beautiful the flower it is!</a:t>
            </a:r>
          </a:p>
          <a:p>
            <a:pPr marL="533400" indent="-533400" eaLnBrk="1" hangingPunct="1">
              <a:buFontTx/>
              <a:buNone/>
            </a:pPr>
            <a:r>
              <a:rPr lang="en-US" altLang="zh-CN" sz="3200" dirty="0" smtClean="0"/>
              <a:t>     A. How    B. How a     C. What     </a:t>
            </a:r>
            <a:r>
              <a:rPr lang="en-US" altLang="zh-CN" sz="3200" dirty="0" err="1" smtClean="0"/>
              <a:t>D.What</a:t>
            </a:r>
            <a:r>
              <a:rPr lang="en-US" altLang="zh-CN" sz="3200" dirty="0" smtClean="0"/>
              <a:t> a</a:t>
            </a:r>
          </a:p>
          <a:p>
            <a:pPr marL="533400" indent="-533400" eaLnBrk="1" hangingPunct="1">
              <a:buFontTx/>
              <a:buNone/>
            </a:pPr>
            <a:r>
              <a:rPr lang="en-US" altLang="zh-CN" sz="3200" dirty="0" smtClean="0"/>
              <a:t>4. There is </a:t>
            </a:r>
            <a:r>
              <a:rPr lang="en-US" altLang="zh-CN" sz="3200" u="sng" dirty="0" smtClean="0"/>
              <a:t>           </a:t>
            </a:r>
            <a:r>
              <a:rPr lang="en-US" altLang="zh-CN" sz="3200" dirty="0" smtClean="0"/>
              <a:t> university in our city.</a:t>
            </a:r>
          </a:p>
          <a:p>
            <a:pPr marL="533400" indent="-533400" eaLnBrk="1" hangingPunct="1">
              <a:buFontTx/>
              <a:buNone/>
            </a:pPr>
            <a:r>
              <a:rPr lang="en-US" altLang="zh-CN" sz="3200" dirty="0" smtClean="0"/>
              <a:t>     A. a         B. an            C. the       D./</a:t>
            </a:r>
          </a:p>
        </p:txBody>
      </p:sp>
      <p:sp>
        <p:nvSpPr>
          <p:cNvPr id="33795" name="TextBox 3"/>
          <p:cNvSpPr>
            <a:spLocks noChangeArrowheads="1"/>
          </p:cNvSpPr>
          <p:nvPr/>
        </p:nvSpPr>
        <p:spPr bwMode="auto">
          <a:xfrm>
            <a:off x="252413" y="188913"/>
            <a:ext cx="4175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u="sng" dirty="0">
                <a:solidFill>
                  <a:srgbClr val="BA3B26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Exercise time</a:t>
            </a:r>
            <a:endParaRPr lang="en-US" altLang="zh-CN" sz="4000" b="1" u="sng" dirty="0">
              <a:solidFill>
                <a:srgbClr val="BA3B26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851275" y="765175"/>
            <a:ext cx="10080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BA3B26"/>
                </a:solidFill>
              </a:rPr>
              <a:t>A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55650" y="2565400"/>
            <a:ext cx="72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BA3B26"/>
                </a:solidFill>
              </a:rPr>
              <a:t>A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827088" y="3716338"/>
            <a:ext cx="72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BA3B26"/>
                </a:solidFill>
              </a:rPr>
              <a:t>D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411413" y="4868863"/>
            <a:ext cx="72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BA3B26"/>
                </a:solidFill>
              </a:rPr>
              <a:t>A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17415" grpId="0"/>
      <p:bldP spid="174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2" descr="http://img2.imgtn.bdimg.com/it/u=1087059162,4165077756&amp;fm=23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1844675"/>
            <a:ext cx="547370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矩形 3"/>
          <p:cNvSpPr>
            <a:spLocks noChangeArrowheads="1"/>
          </p:cNvSpPr>
          <p:nvPr/>
        </p:nvSpPr>
        <p:spPr bwMode="auto">
          <a:xfrm>
            <a:off x="2520950" y="692150"/>
            <a:ext cx="35956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54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Act in roles!</a:t>
            </a:r>
            <a:endParaRPr lang="zh-CN" altLang="en-US" sz="5400" b="1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34822" name="TextBox 3"/>
          <p:cNvSpPr>
            <a:spLocks noChangeArrowheads="1"/>
          </p:cNvSpPr>
          <p:nvPr/>
        </p:nvSpPr>
        <p:spPr bwMode="auto">
          <a:xfrm>
            <a:off x="252413" y="188913"/>
            <a:ext cx="3959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u="sng">
                <a:solidFill>
                  <a:srgbClr val="BA3B26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Group work</a:t>
            </a:r>
            <a:endParaRPr lang="en-US" altLang="zh-CN" sz="4000" b="1" u="sng">
              <a:solidFill>
                <a:srgbClr val="BA3B26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34823" name="矩形 3"/>
          <p:cNvSpPr>
            <a:spLocks noChangeArrowheads="1"/>
          </p:cNvSpPr>
          <p:nvPr/>
        </p:nvSpPr>
        <p:spPr bwMode="auto">
          <a:xfrm>
            <a:off x="467715" y="2216151"/>
            <a:ext cx="26543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4000" dirty="0">
                <a:solidFill>
                  <a:schemeClr val="accent2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Presenter </a:t>
            </a:r>
          </a:p>
          <a:p>
            <a:pPr algn="ctr"/>
            <a:r>
              <a:rPr lang="en-US" altLang="zh-CN" sz="4000" dirty="0">
                <a:solidFill>
                  <a:schemeClr val="accent2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Danny</a:t>
            </a:r>
          </a:p>
          <a:p>
            <a:pPr algn="ctr"/>
            <a:r>
              <a:rPr lang="en-US" altLang="zh-CN" sz="4000" dirty="0">
                <a:solidFill>
                  <a:schemeClr val="accent2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Teacher</a:t>
            </a:r>
          </a:p>
          <a:p>
            <a:pPr algn="ctr"/>
            <a:r>
              <a:rPr lang="en-US" altLang="zh-CN" sz="4000" dirty="0">
                <a:solidFill>
                  <a:schemeClr val="accent2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Brain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矩形 22530"/>
          <p:cNvSpPr>
            <a:spLocks noChangeArrowheads="1"/>
          </p:cNvSpPr>
          <p:nvPr/>
        </p:nvSpPr>
        <p:spPr bwMode="auto">
          <a:xfrm>
            <a:off x="0" y="548800"/>
            <a:ext cx="9144000" cy="630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Calibri" panose="020F0502020204030204" pitchFamily="34" charset="0"/>
                <a:sym typeface="Calibri" panose="020F0502020204030204" pitchFamily="34" charset="0"/>
              </a:rPr>
              <a:t>1. It’s ________(I) turn to make a report.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Calibri" panose="020F0502020204030204" pitchFamily="34" charset="0"/>
                <a:sym typeface="Calibri" panose="020F0502020204030204" pitchFamily="34" charset="0"/>
              </a:rPr>
              <a:t>2. All of the students are </a:t>
            </a:r>
            <a:r>
              <a:rPr lang="en-US" altLang="zh-CN" sz="3200" u="sng" dirty="0">
                <a:latin typeface="Calibri" panose="020F0502020204030204" pitchFamily="34" charset="0"/>
                <a:sym typeface="Calibri" panose="020F0502020204030204" pitchFamily="34" charset="0"/>
              </a:rPr>
              <a:t>                  (</a:t>
            </a:r>
            <a:r>
              <a:rPr lang="en-US" altLang="zh-CN" sz="3200" dirty="0">
                <a:latin typeface="Calibri" panose="020F0502020204030204" pitchFamily="34" charset="0"/>
                <a:sym typeface="Calibri" panose="020F0502020204030204" pitchFamily="34" charset="0"/>
              </a:rPr>
              <a:t>show) their          hobbies to the class.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Calibri" panose="020F0502020204030204" pitchFamily="34" charset="0"/>
                <a:sym typeface="Calibri" panose="020F0502020204030204" pitchFamily="34" charset="0"/>
              </a:rPr>
              <a:t>3. I saw my father </a:t>
            </a:r>
            <a:r>
              <a:rPr lang="en-US" altLang="zh-CN" sz="3200" u="sng" dirty="0">
                <a:latin typeface="Calibri" panose="020F0502020204030204" pitchFamily="34" charset="0"/>
                <a:sym typeface="Calibri" panose="020F0502020204030204" pitchFamily="34" charset="0"/>
              </a:rPr>
              <a:t>                  </a:t>
            </a:r>
            <a:r>
              <a:rPr lang="en-US" altLang="zh-CN" sz="3200" dirty="0">
                <a:latin typeface="Calibri" panose="020F0502020204030204" pitchFamily="34" charset="0"/>
                <a:sym typeface="Calibri" panose="020F0502020204030204" pitchFamily="34" charset="0"/>
              </a:rPr>
              <a:t>(wash) his car when I got back home last Friday.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Calibri" panose="020F0502020204030204" pitchFamily="34" charset="0"/>
                <a:sym typeface="Calibri" panose="020F0502020204030204" pitchFamily="34" charset="0"/>
              </a:rPr>
              <a:t>4. We all hope _______( live ) a happy life.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Calibri" panose="020F0502020204030204" pitchFamily="34" charset="0"/>
                <a:sym typeface="Calibri" panose="020F0502020204030204" pitchFamily="34" charset="0"/>
              </a:rPr>
              <a:t>5. – Jack sings English songs well.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Calibri" panose="020F0502020204030204" pitchFamily="34" charset="0"/>
                <a:sym typeface="Calibri" panose="020F0502020204030204" pitchFamily="34" charset="0"/>
              </a:rPr>
              <a:t>    -- Yes, so_________!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Calibri" panose="020F0502020204030204" pitchFamily="34" charset="0"/>
                <a:sym typeface="Calibri" panose="020F0502020204030204" pitchFamily="34" charset="0"/>
              </a:rPr>
              <a:t>   A. does he    B. he does  C. he sings  D. sings he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Calibri" panose="020F0502020204030204" pitchFamily="34" charset="0"/>
                <a:sym typeface="Calibri" panose="020F0502020204030204" pitchFamily="34" charset="0"/>
              </a:rPr>
              <a:t>6. She’ll __ her stamp </a:t>
            </a:r>
            <a:r>
              <a:rPr lang="en-US" altLang="zh-CN" sz="3200" dirty="0" err="1">
                <a:latin typeface="Calibri" panose="020F0502020204030204" pitchFamily="34" charset="0"/>
                <a:sym typeface="Calibri" panose="020F0502020204030204" pitchFamily="34" charset="0"/>
              </a:rPr>
              <a:t>collection___your</a:t>
            </a:r>
            <a:r>
              <a:rPr lang="en-US" altLang="zh-CN" sz="3200" dirty="0">
                <a:latin typeface="Calibri" panose="020F0502020204030204" pitchFamily="34" charset="0"/>
                <a:sym typeface="Calibri" panose="020F0502020204030204" pitchFamily="34" charset="0"/>
              </a:rPr>
              <a:t> model boat.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dirty="0">
                <a:latin typeface="Calibri" panose="020F0502020204030204" pitchFamily="34" charset="0"/>
                <a:sym typeface="Calibri" panose="020F0502020204030204" pitchFamily="34" charset="0"/>
              </a:rPr>
              <a:t>      A. trades; with          B. trades; for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dirty="0">
                <a:latin typeface="Calibri" panose="020F0502020204030204" pitchFamily="34" charset="0"/>
                <a:sym typeface="Calibri" panose="020F0502020204030204" pitchFamily="34" charset="0"/>
              </a:rPr>
              <a:t>      </a:t>
            </a:r>
            <a:r>
              <a:rPr lang="en-US" altLang="zh-CN" sz="3200" dirty="0" err="1">
                <a:latin typeface="Calibri" panose="020F0502020204030204" pitchFamily="34" charset="0"/>
                <a:sym typeface="Calibri" panose="020F0502020204030204" pitchFamily="34" charset="0"/>
              </a:rPr>
              <a:t>C.trade</a:t>
            </a:r>
            <a:r>
              <a:rPr lang="en-US" altLang="zh-CN" sz="3200" dirty="0">
                <a:latin typeface="Calibri" panose="020F0502020204030204" pitchFamily="34" charset="0"/>
                <a:sym typeface="Calibri" panose="020F0502020204030204" pitchFamily="34" charset="0"/>
              </a:rPr>
              <a:t>; for               </a:t>
            </a:r>
            <a:r>
              <a:rPr lang="en-US" altLang="zh-CN" sz="3200" dirty="0" err="1">
                <a:latin typeface="Calibri" panose="020F0502020204030204" pitchFamily="34" charset="0"/>
                <a:sym typeface="Calibri" panose="020F0502020204030204" pitchFamily="34" charset="0"/>
              </a:rPr>
              <a:t>D.trade;with</a:t>
            </a:r>
            <a:endParaRPr lang="zh-CN" altLang="en-US" sz="3200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5845" name="TextBox 3"/>
          <p:cNvSpPr>
            <a:spLocks noChangeArrowheads="1"/>
          </p:cNvSpPr>
          <p:nvPr/>
        </p:nvSpPr>
        <p:spPr bwMode="auto">
          <a:xfrm>
            <a:off x="5837802" y="0"/>
            <a:ext cx="3276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u="sng" dirty="0">
                <a:solidFill>
                  <a:srgbClr val="BA3B26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Practice time</a:t>
            </a:r>
            <a:endParaRPr lang="en-US" altLang="zh-CN" sz="4000" b="1" u="sng" dirty="0">
              <a:solidFill>
                <a:srgbClr val="BA3B26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763713" y="548800"/>
            <a:ext cx="935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BA3B26"/>
                </a:solidFill>
              </a:rPr>
              <a:t>my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500563" y="1025050"/>
            <a:ext cx="1943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BA3B26"/>
                </a:solidFill>
              </a:rPr>
              <a:t>showing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419475" y="1961675"/>
            <a:ext cx="2016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BA3B26"/>
                </a:solidFill>
              </a:rPr>
              <a:t>washing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916238" y="2969738"/>
            <a:ext cx="14398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BA3B26"/>
                </a:solidFill>
              </a:rPr>
              <a:t>to live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771775" y="4049238"/>
            <a:ext cx="9350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BA3B26"/>
                </a:solidFill>
              </a:rPr>
              <a:t>B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763713" y="5130325"/>
            <a:ext cx="935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BA3B26"/>
                </a:solidFill>
              </a:rPr>
              <a:t>D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矩形 2"/>
          <p:cNvSpPr>
            <a:spLocks noChangeArrowheads="1"/>
          </p:cNvSpPr>
          <p:nvPr/>
        </p:nvSpPr>
        <p:spPr bwMode="auto">
          <a:xfrm>
            <a:off x="813299" y="1340855"/>
            <a:ext cx="766273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Interview some of your classmates </a:t>
            </a:r>
            <a:endParaRPr lang="zh-CN" altLang="en-US" sz="40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  <a:p>
            <a:pPr algn="ctr"/>
            <a:r>
              <a:rPr lang="en-US" altLang="zh-CN" sz="40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about their collections</a:t>
            </a:r>
            <a:endParaRPr lang="zh-CN" altLang="en-US" sz="4000" b="1" dirty="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6869" name="TextBox 3"/>
          <p:cNvSpPr>
            <a:spLocks noChangeArrowheads="1"/>
          </p:cNvSpPr>
          <p:nvPr/>
        </p:nvSpPr>
        <p:spPr bwMode="auto">
          <a:xfrm>
            <a:off x="755650" y="2997200"/>
            <a:ext cx="7650428" cy="325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33CC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What do they collect?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33CC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When did they begin their collections?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33CC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What do they love most about collecting?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33CC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Does he\she know someone has the same hobby?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33CC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What can he\she get from the hobby?</a:t>
            </a:r>
            <a:endParaRPr lang="zh-CN" altLang="en-US" sz="2800" b="1" dirty="0">
              <a:solidFill>
                <a:srgbClr val="0033CC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6870" name="TextBox 3"/>
          <p:cNvSpPr>
            <a:spLocks noChangeArrowheads="1"/>
          </p:cNvSpPr>
          <p:nvPr/>
        </p:nvSpPr>
        <p:spPr bwMode="auto">
          <a:xfrm>
            <a:off x="755405" y="548800"/>
            <a:ext cx="2879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u="sng" dirty="0">
                <a:solidFill>
                  <a:srgbClr val="BA3B26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Homework</a:t>
            </a:r>
            <a:endParaRPr lang="en-US" altLang="zh-CN" sz="4000" b="1" u="sng" dirty="0">
              <a:solidFill>
                <a:srgbClr val="BA3B26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3"/>
          <p:cNvSpPr>
            <a:spLocks noChangeArrowheads="1"/>
          </p:cNvSpPr>
          <p:nvPr/>
        </p:nvSpPr>
        <p:spPr bwMode="auto">
          <a:xfrm>
            <a:off x="252413" y="188913"/>
            <a:ext cx="3959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u="sng" dirty="0">
                <a:solidFill>
                  <a:srgbClr val="BA3B26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Learning Aims</a:t>
            </a:r>
            <a:endParaRPr lang="en-US" altLang="zh-CN" sz="4000" b="1" u="sng" dirty="0">
              <a:solidFill>
                <a:srgbClr val="BA3B26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277828" y="1700880"/>
            <a:ext cx="8639887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3200" b="1" dirty="0"/>
              <a:t>1.</a:t>
            </a:r>
            <a:r>
              <a:rPr lang="zh-CN" altLang="en-US" sz="3200" b="1" dirty="0"/>
              <a:t>熟记本课单词，掌握本课重点短语；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3200" b="1" dirty="0"/>
              <a:t>2.</a:t>
            </a:r>
            <a:r>
              <a:rPr lang="zh-CN" altLang="en-US" sz="3200" b="1" dirty="0"/>
              <a:t>掌握</a:t>
            </a:r>
            <a:r>
              <a:rPr lang="en-US" altLang="zh-CN" sz="3200" b="1" dirty="0">
                <a:solidFill>
                  <a:srgbClr val="FF0000"/>
                </a:solidFill>
              </a:rPr>
              <a:t>It‘s one’s turn to do </a:t>
            </a:r>
            <a:r>
              <a:rPr lang="en-US" altLang="zh-CN" sz="3200" b="1" dirty="0" err="1">
                <a:solidFill>
                  <a:srgbClr val="FF0000"/>
                </a:solidFill>
              </a:rPr>
              <a:t>sth</a:t>
            </a:r>
            <a:r>
              <a:rPr lang="en-US" altLang="zh-CN" sz="3200" b="1" dirty="0">
                <a:solidFill>
                  <a:srgbClr val="FF0000"/>
                </a:solidFill>
              </a:rPr>
              <a:t>.</a:t>
            </a:r>
            <a:r>
              <a:rPr lang="zh-CN" altLang="en-US" sz="3200" b="1" dirty="0"/>
              <a:t>及 </a:t>
            </a:r>
            <a:r>
              <a:rPr lang="en-US" altLang="zh-CN" sz="3200" b="1" dirty="0">
                <a:solidFill>
                  <a:srgbClr val="FF0000"/>
                </a:solidFill>
              </a:rPr>
              <a:t>through</a:t>
            </a:r>
            <a:r>
              <a:rPr lang="en-US" altLang="zh-CN" sz="3200" b="1" dirty="0"/>
              <a:t> </a:t>
            </a:r>
            <a:r>
              <a:rPr lang="zh-CN" altLang="en-US" sz="3200" b="1" dirty="0"/>
              <a:t>与 </a:t>
            </a:r>
            <a:r>
              <a:rPr lang="en-US" altLang="zh-CN" sz="3200" b="1" dirty="0">
                <a:solidFill>
                  <a:srgbClr val="FF0000"/>
                </a:solidFill>
              </a:rPr>
              <a:t>across</a:t>
            </a:r>
            <a:r>
              <a:rPr lang="zh-CN" altLang="en-US" sz="3200" b="1" dirty="0"/>
              <a:t>的用法。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3200" b="1" dirty="0"/>
              <a:t>3.</a:t>
            </a:r>
            <a:r>
              <a:rPr lang="zh-CN" altLang="en-US" sz="3200" b="1" dirty="0"/>
              <a:t>掌握冠词的用法。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Box 3"/>
          <p:cNvSpPr>
            <a:spLocks noChangeArrowheads="1"/>
          </p:cNvSpPr>
          <p:nvPr/>
        </p:nvSpPr>
        <p:spPr bwMode="auto">
          <a:xfrm>
            <a:off x="323850" y="188913"/>
            <a:ext cx="32400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u="sng" dirty="0">
                <a:solidFill>
                  <a:srgbClr val="BA3B26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Words time</a:t>
            </a:r>
            <a:endParaRPr lang="en-US" altLang="zh-CN" sz="4000" b="1" u="sng" dirty="0">
              <a:solidFill>
                <a:srgbClr val="BA3B26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252413" y="1412875"/>
            <a:ext cx="42545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4400" b="1" dirty="0">
                <a:solidFill>
                  <a:srgbClr val="6600CC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spin  v.  </a:t>
            </a:r>
            <a:endParaRPr lang="en-US" altLang="zh-CN" sz="4400" b="1" dirty="0">
              <a:solidFill>
                <a:srgbClr val="0000FF"/>
              </a:solidFill>
              <a:latin typeface="Times New Roman" panose="02020603050405020304" pitchFamily="18" charset="0"/>
              <a:sym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4400" b="1" dirty="0">
              <a:solidFill>
                <a:srgbClr val="6600CC"/>
              </a:solidFill>
              <a:latin typeface="Times New Roman" panose="02020603050405020304" pitchFamily="18" charset="0"/>
              <a:sym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4400" b="1" dirty="0">
                <a:solidFill>
                  <a:srgbClr val="6600CC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performance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  </a:t>
            </a:r>
            <a:r>
              <a:rPr lang="en-US" altLang="zh-CN" sz="4400" b="1" dirty="0">
                <a:solidFill>
                  <a:srgbClr val="6600CC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n.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4400" b="1" dirty="0">
                <a:solidFill>
                  <a:srgbClr val="6600CC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perform          v.</a:t>
            </a:r>
            <a:endParaRPr lang="en-US" altLang="zh-CN" sz="4400" b="1" dirty="0">
              <a:solidFill>
                <a:srgbClr val="0000FF"/>
              </a:solidFill>
              <a:latin typeface="Times New Roman" panose="02020603050405020304" pitchFamily="18" charset="0"/>
              <a:sym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4400" b="1" dirty="0">
              <a:solidFill>
                <a:srgbClr val="6600CC"/>
              </a:solidFill>
              <a:latin typeface="Times New Roman" panose="02020603050405020304" pitchFamily="18" charset="0"/>
              <a:sym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4400" b="1" dirty="0">
                <a:solidFill>
                  <a:srgbClr val="6600CC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common  adj.</a:t>
            </a:r>
            <a:r>
              <a:rPr lang="en-US" altLang="zh-CN" sz="3600" b="1" dirty="0">
                <a:solidFill>
                  <a:srgbClr val="6600CC"/>
                </a:solidFill>
                <a:latin typeface="Bookman Old Style" panose="02050604050505020204" pitchFamily="18" charset="0"/>
                <a:sym typeface="Calibri" panose="020F0502020204030204" pitchFamily="34" charset="0"/>
              </a:rPr>
              <a:t> </a:t>
            </a: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4572000" y="1341438"/>
            <a:ext cx="4038600" cy="384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3300" b="1" dirty="0">
                <a:sym typeface="Calibri" panose="020F0502020204030204" pitchFamily="34" charset="0"/>
              </a:rPr>
              <a:t>使快速旋转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sz="3300" b="1" dirty="0">
              <a:sym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sz="3300" b="1" dirty="0">
              <a:sym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3300" b="1" dirty="0">
                <a:sym typeface="Calibri" panose="020F0502020204030204" pitchFamily="34" charset="0"/>
              </a:rPr>
              <a:t>表演，演出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sz="3300" b="1" dirty="0">
              <a:sym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sz="3300" b="1" dirty="0">
              <a:sym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sz="3300" b="1" dirty="0">
              <a:sym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3300" b="1" dirty="0">
                <a:sym typeface="Calibri" panose="020F0502020204030204" pitchFamily="34" charset="0"/>
              </a:rPr>
              <a:t>普通的，一般的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build="p"/>
      <p:bldP spid="51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TextBox 7"/>
          <p:cNvSpPr>
            <a:spLocks noChangeArrowheads="1"/>
          </p:cNvSpPr>
          <p:nvPr/>
        </p:nvSpPr>
        <p:spPr bwMode="auto">
          <a:xfrm>
            <a:off x="466725" y="4868863"/>
            <a:ext cx="6518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9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4. What does the teacher ask the students to do ?</a:t>
            </a:r>
            <a:endParaRPr lang="zh-CN" altLang="en-US" sz="2400" b="1" dirty="0">
              <a:solidFill>
                <a:srgbClr val="000099"/>
              </a:solidFill>
              <a:latin typeface="Calibri" panose="020F050202020403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  <a:p>
            <a:r>
              <a:rPr lang="en-US" altLang="zh-CN" sz="2400" dirty="0">
                <a:solidFill>
                  <a:srgbClr val="00009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    To come to the 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parking lot</a:t>
            </a:r>
            <a:r>
              <a:rPr lang="en-US" altLang="zh-CN" sz="2400" dirty="0">
                <a:solidFill>
                  <a:srgbClr val="00009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.</a:t>
            </a:r>
            <a:endParaRPr lang="zh-CN" altLang="en-US" sz="2400" dirty="0">
              <a:solidFill>
                <a:srgbClr val="000099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r>
              <a:rPr lang="en-US" altLang="zh-CN" sz="2400" dirty="0">
                <a:solidFill>
                  <a:srgbClr val="00009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    To stay in the classroom.</a:t>
            </a:r>
            <a:endParaRPr lang="zh-CN" altLang="en-US" sz="2400" dirty="0">
              <a:solidFill>
                <a:srgbClr val="000099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7652" name="矩形 2"/>
          <p:cNvSpPr>
            <a:spLocks noChangeArrowheads="1"/>
          </p:cNvSpPr>
          <p:nvPr/>
        </p:nvSpPr>
        <p:spPr bwMode="auto">
          <a:xfrm>
            <a:off x="468313" y="620713"/>
            <a:ext cx="80930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Listen to the story and tick the correct answers</a:t>
            </a:r>
            <a:endParaRPr lang="zh-CN" altLang="en-US" sz="3200" b="1" dirty="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7653" name="TextBox 3"/>
          <p:cNvSpPr>
            <a:spLocks noChangeArrowheads="1"/>
          </p:cNvSpPr>
          <p:nvPr/>
        </p:nvSpPr>
        <p:spPr bwMode="auto">
          <a:xfrm>
            <a:off x="395288" y="1125538"/>
            <a:ext cx="511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9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1. What are the students doing today ?</a:t>
            </a:r>
            <a:endParaRPr lang="zh-CN" altLang="en-US" sz="2400" b="1" dirty="0">
              <a:solidFill>
                <a:srgbClr val="000099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7654" name="TextBox 4"/>
          <p:cNvSpPr>
            <a:spLocks noChangeArrowheads="1"/>
          </p:cNvSpPr>
          <p:nvPr/>
        </p:nvSpPr>
        <p:spPr bwMode="auto">
          <a:xfrm>
            <a:off x="682625" y="1484313"/>
            <a:ext cx="65913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9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They are playing in the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 parking lot</a:t>
            </a:r>
            <a:r>
              <a:rPr lang="en-US" altLang="zh-CN" sz="2400" dirty="0">
                <a:solidFill>
                  <a:srgbClr val="00009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.</a:t>
            </a:r>
            <a:endParaRPr lang="zh-CN" altLang="en-US" sz="2400" dirty="0">
              <a:solidFill>
                <a:srgbClr val="000099"/>
              </a:solidFill>
              <a:latin typeface="Calibri" panose="020F050202020403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  <a:p>
            <a:r>
              <a:rPr lang="en-US" altLang="zh-CN" sz="2400" dirty="0">
                <a:solidFill>
                  <a:srgbClr val="00009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They are showing their hobbies to their classmates.</a:t>
            </a:r>
            <a:endParaRPr lang="zh-CN" altLang="en-US" sz="2400" dirty="0">
              <a:solidFill>
                <a:srgbClr val="000099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7655" name="TextBox 5"/>
          <p:cNvSpPr>
            <a:spLocks noChangeArrowheads="1"/>
          </p:cNvSpPr>
          <p:nvPr/>
        </p:nvSpPr>
        <p:spPr bwMode="auto">
          <a:xfrm>
            <a:off x="466725" y="2420938"/>
            <a:ext cx="42608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9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2. What is Steven’s hobby ?</a:t>
            </a:r>
            <a:endParaRPr lang="zh-CN" altLang="en-US" sz="2400" b="1" dirty="0">
              <a:solidFill>
                <a:srgbClr val="000099"/>
              </a:solidFill>
              <a:latin typeface="Calibri" panose="020F050202020403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  <a:p>
            <a:r>
              <a:rPr lang="en-US" altLang="zh-CN" sz="2400" dirty="0">
                <a:solidFill>
                  <a:srgbClr val="00009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    He likes collecting stamps .</a:t>
            </a:r>
            <a:endParaRPr lang="zh-CN" altLang="en-US" sz="2400" dirty="0">
              <a:solidFill>
                <a:srgbClr val="000099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r>
              <a:rPr lang="en-US" altLang="zh-CN" sz="2400" dirty="0">
                <a:solidFill>
                  <a:srgbClr val="00009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    He likes playing with his yo-yo.</a:t>
            </a:r>
            <a:endParaRPr lang="zh-CN" altLang="en-US" sz="2400" dirty="0">
              <a:solidFill>
                <a:srgbClr val="000099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7656" name="TextBox 6"/>
          <p:cNvSpPr>
            <a:spLocks noChangeArrowheads="1"/>
          </p:cNvSpPr>
          <p:nvPr/>
        </p:nvSpPr>
        <p:spPr bwMode="auto">
          <a:xfrm>
            <a:off x="466725" y="3644900"/>
            <a:ext cx="3786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9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3. Where is Danny’s hobby ?</a:t>
            </a:r>
            <a:endParaRPr lang="zh-CN" altLang="en-US" sz="2400" b="1" dirty="0">
              <a:solidFill>
                <a:srgbClr val="000099"/>
              </a:solidFill>
              <a:latin typeface="Calibri" panose="020F050202020403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  <a:p>
            <a:r>
              <a:rPr lang="en-US" altLang="zh-CN" sz="2400" dirty="0">
                <a:solidFill>
                  <a:srgbClr val="00009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    In a tall box.</a:t>
            </a:r>
            <a:endParaRPr lang="zh-CN" altLang="en-US" sz="2400" dirty="0">
              <a:solidFill>
                <a:srgbClr val="000099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r>
              <a:rPr lang="en-US" altLang="zh-CN" sz="2400" dirty="0">
                <a:solidFill>
                  <a:srgbClr val="00009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    In a tree.</a:t>
            </a:r>
            <a:endParaRPr lang="zh-CN" altLang="en-US" sz="2400" dirty="0">
              <a:solidFill>
                <a:srgbClr val="000099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7658" name="圆角矩形 8"/>
          <p:cNvSpPr>
            <a:spLocks noChangeArrowheads="1"/>
          </p:cNvSpPr>
          <p:nvPr/>
        </p:nvSpPr>
        <p:spPr bwMode="auto">
          <a:xfrm>
            <a:off x="395288" y="1628775"/>
            <a:ext cx="288925" cy="215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395E8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7659" name="圆角矩形 9"/>
          <p:cNvSpPr>
            <a:spLocks noChangeArrowheads="1"/>
          </p:cNvSpPr>
          <p:nvPr/>
        </p:nvSpPr>
        <p:spPr bwMode="auto">
          <a:xfrm>
            <a:off x="395288" y="1989138"/>
            <a:ext cx="288925" cy="215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395E8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7660" name="圆角矩形 10"/>
          <p:cNvSpPr>
            <a:spLocks noChangeArrowheads="1"/>
          </p:cNvSpPr>
          <p:nvPr/>
        </p:nvSpPr>
        <p:spPr bwMode="auto">
          <a:xfrm>
            <a:off x="395288" y="4508500"/>
            <a:ext cx="288925" cy="215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395E8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7661" name="圆角矩形 11"/>
          <p:cNvSpPr>
            <a:spLocks noChangeArrowheads="1"/>
          </p:cNvSpPr>
          <p:nvPr/>
        </p:nvSpPr>
        <p:spPr bwMode="auto">
          <a:xfrm>
            <a:off x="395288" y="4149725"/>
            <a:ext cx="288925" cy="215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395E8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7662" name="圆角矩形 12"/>
          <p:cNvSpPr>
            <a:spLocks noChangeArrowheads="1"/>
          </p:cNvSpPr>
          <p:nvPr/>
        </p:nvSpPr>
        <p:spPr bwMode="auto">
          <a:xfrm>
            <a:off x="395288" y="3284538"/>
            <a:ext cx="288925" cy="215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395E8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7663" name="圆角矩形 13"/>
          <p:cNvSpPr>
            <a:spLocks noChangeArrowheads="1"/>
          </p:cNvSpPr>
          <p:nvPr/>
        </p:nvSpPr>
        <p:spPr bwMode="auto">
          <a:xfrm>
            <a:off x="395288" y="2924175"/>
            <a:ext cx="288925" cy="215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395E8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7664" name="圆角矩形 14"/>
          <p:cNvSpPr>
            <a:spLocks noChangeArrowheads="1"/>
          </p:cNvSpPr>
          <p:nvPr/>
        </p:nvSpPr>
        <p:spPr bwMode="auto">
          <a:xfrm>
            <a:off x="466725" y="5734050"/>
            <a:ext cx="288925" cy="215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395E8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7665" name="圆角矩形 15"/>
          <p:cNvSpPr>
            <a:spLocks noChangeArrowheads="1"/>
          </p:cNvSpPr>
          <p:nvPr/>
        </p:nvSpPr>
        <p:spPr bwMode="auto">
          <a:xfrm>
            <a:off x="466725" y="5373688"/>
            <a:ext cx="288925" cy="215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395E8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61" name="矩形 17"/>
          <p:cNvSpPr>
            <a:spLocks noChangeArrowheads="1"/>
          </p:cNvSpPr>
          <p:nvPr/>
        </p:nvSpPr>
        <p:spPr bwMode="auto">
          <a:xfrm rot="397907">
            <a:off x="290513" y="1749425"/>
            <a:ext cx="647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√</a:t>
            </a:r>
          </a:p>
        </p:txBody>
      </p:sp>
      <p:sp>
        <p:nvSpPr>
          <p:cNvPr id="6162" name="矩形 18"/>
          <p:cNvSpPr>
            <a:spLocks noChangeArrowheads="1"/>
          </p:cNvSpPr>
          <p:nvPr/>
        </p:nvSpPr>
        <p:spPr bwMode="auto">
          <a:xfrm rot="397907">
            <a:off x="290513" y="2959100"/>
            <a:ext cx="647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√</a:t>
            </a:r>
          </a:p>
        </p:txBody>
      </p:sp>
      <p:sp>
        <p:nvSpPr>
          <p:cNvPr id="6163" name="矩形 19"/>
          <p:cNvSpPr>
            <a:spLocks noChangeArrowheads="1"/>
          </p:cNvSpPr>
          <p:nvPr/>
        </p:nvSpPr>
        <p:spPr bwMode="auto">
          <a:xfrm rot="397907">
            <a:off x="434975" y="5048250"/>
            <a:ext cx="647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√</a:t>
            </a:r>
          </a:p>
        </p:txBody>
      </p:sp>
      <p:sp>
        <p:nvSpPr>
          <p:cNvPr id="6164" name="矩形 20"/>
          <p:cNvSpPr>
            <a:spLocks noChangeArrowheads="1"/>
          </p:cNvSpPr>
          <p:nvPr/>
        </p:nvSpPr>
        <p:spPr bwMode="auto">
          <a:xfrm rot="397907">
            <a:off x="290513" y="3895725"/>
            <a:ext cx="647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√</a:t>
            </a:r>
          </a:p>
        </p:txBody>
      </p:sp>
      <p:sp>
        <p:nvSpPr>
          <p:cNvPr id="27670" name="TextBox 3"/>
          <p:cNvSpPr>
            <a:spLocks noChangeArrowheads="1"/>
          </p:cNvSpPr>
          <p:nvPr/>
        </p:nvSpPr>
        <p:spPr bwMode="auto">
          <a:xfrm>
            <a:off x="323850" y="0"/>
            <a:ext cx="43926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u="sng" dirty="0">
                <a:solidFill>
                  <a:srgbClr val="BA3B26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Listening time</a:t>
            </a:r>
            <a:endParaRPr lang="en-US" altLang="zh-CN" sz="4000" b="1" u="sng" dirty="0">
              <a:solidFill>
                <a:srgbClr val="BA3B26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bldLvl="0"/>
      <p:bldP spid="6162" grpId="0" bldLvl="0"/>
      <p:bldP spid="6163" grpId="0" bldLvl="0"/>
      <p:bldP spid="6164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3816320" y="5739250"/>
            <a:ext cx="4608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BA3B26"/>
                </a:solidFill>
                <a:latin typeface="Times New Roman" panose="02020603050405020304" pitchFamily="18" charset="0"/>
                <a:ea typeface="楷体_GB2312" pitchFamily="49" charset="-122"/>
              </a:rPr>
              <a:t>stamp collection</a:t>
            </a:r>
          </a:p>
        </p:txBody>
      </p:sp>
      <p:sp>
        <p:nvSpPr>
          <p:cNvPr id="28676" name="TextBox 3"/>
          <p:cNvSpPr>
            <a:spLocks noChangeArrowheads="1"/>
          </p:cNvSpPr>
          <p:nvPr/>
        </p:nvSpPr>
        <p:spPr bwMode="auto">
          <a:xfrm>
            <a:off x="252413" y="188913"/>
            <a:ext cx="3959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u="sng" dirty="0">
                <a:solidFill>
                  <a:srgbClr val="BA3B26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Matching time</a:t>
            </a:r>
            <a:endParaRPr lang="en-US" altLang="zh-CN" sz="4000" b="1" u="sng" dirty="0">
              <a:solidFill>
                <a:srgbClr val="BA3B26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539720" y="1340287"/>
            <a:ext cx="536416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/>
              <a:t>1.</a:t>
            </a:r>
            <a:r>
              <a:rPr lang="zh-CN" altLang="en-US" sz="3600" b="1" dirty="0"/>
              <a:t>集邮册</a:t>
            </a:r>
          </a:p>
          <a:p>
            <a:pPr eaLnBrk="1" hangingPunct="1"/>
            <a:r>
              <a:rPr lang="en-US" altLang="zh-CN" sz="3600" b="1" dirty="0"/>
              <a:t>2.</a:t>
            </a:r>
            <a:r>
              <a:rPr lang="zh-CN" altLang="en-US" sz="3600" b="1" dirty="0"/>
              <a:t>上上下下</a:t>
            </a:r>
          </a:p>
          <a:p>
            <a:pPr eaLnBrk="1" hangingPunct="1"/>
            <a:r>
              <a:rPr lang="en-US" altLang="zh-CN" sz="3600" b="1" dirty="0"/>
              <a:t>3.</a:t>
            </a:r>
            <a:r>
              <a:rPr lang="zh-CN" altLang="en-US" sz="3200" b="1" dirty="0"/>
              <a:t>四本满满的邮册</a:t>
            </a:r>
          </a:p>
          <a:p>
            <a:pPr eaLnBrk="1" hangingPunct="1"/>
            <a:r>
              <a:rPr lang="en-US" altLang="zh-CN" sz="3600" b="1" dirty="0"/>
              <a:t>4.</a:t>
            </a:r>
            <a:r>
              <a:rPr lang="zh-CN" altLang="en-US" sz="3600" b="1" dirty="0"/>
              <a:t>为</a:t>
            </a:r>
            <a:r>
              <a:rPr lang="en-US" altLang="zh-CN" sz="3600" b="1" dirty="0"/>
              <a:t>…</a:t>
            </a:r>
            <a:r>
              <a:rPr lang="zh-CN" altLang="en-US" sz="3600" b="1" dirty="0"/>
              <a:t>鼓掌</a:t>
            </a:r>
          </a:p>
          <a:p>
            <a:pPr eaLnBrk="1" hangingPunct="1"/>
            <a:r>
              <a:rPr lang="en-US" altLang="zh-CN" sz="3600" b="1" dirty="0"/>
              <a:t>5.</a:t>
            </a:r>
            <a:r>
              <a:rPr lang="zh-CN" altLang="en-US" sz="3600" b="1" dirty="0"/>
              <a:t>在停车场</a:t>
            </a:r>
          </a:p>
          <a:p>
            <a:pPr eaLnBrk="1" hangingPunct="1"/>
            <a:r>
              <a:rPr lang="en-US" altLang="zh-CN" sz="3600" b="1" dirty="0"/>
              <a:t>6.</a:t>
            </a:r>
            <a:r>
              <a:rPr lang="zh-CN" altLang="en-US" sz="3600" b="1" dirty="0"/>
              <a:t>穿过门</a:t>
            </a:r>
          </a:p>
          <a:p>
            <a:pPr eaLnBrk="1" hangingPunct="1"/>
            <a:r>
              <a:rPr lang="en-US" altLang="zh-CN" sz="3600" b="1" dirty="0"/>
              <a:t>7.</a:t>
            </a:r>
            <a:r>
              <a:rPr lang="zh-CN" altLang="en-US" sz="3600" b="1" dirty="0"/>
              <a:t>将</a:t>
            </a:r>
            <a:r>
              <a:rPr lang="en-US" altLang="zh-CN" sz="3600" b="1" dirty="0"/>
              <a:t>…</a:t>
            </a:r>
            <a:r>
              <a:rPr lang="zh-CN" altLang="en-US" sz="3600" b="1" dirty="0"/>
              <a:t>沿侧面放</a:t>
            </a:r>
          </a:p>
          <a:p>
            <a:pPr eaLnBrk="1" hangingPunct="1"/>
            <a:r>
              <a:rPr lang="en-US" altLang="zh-CN" sz="3600" b="1" dirty="0"/>
              <a:t>8.</a:t>
            </a:r>
            <a:r>
              <a:rPr lang="zh-CN" altLang="en-US" sz="3200" b="1" dirty="0"/>
              <a:t>把</a:t>
            </a:r>
            <a:r>
              <a:rPr lang="en-US" altLang="zh-CN" sz="3200" b="1" dirty="0"/>
              <a:t>…</a:t>
            </a:r>
            <a:r>
              <a:rPr lang="zh-CN" altLang="en-US" sz="3200" b="1" dirty="0"/>
              <a:t>从</a:t>
            </a:r>
            <a:r>
              <a:rPr lang="en-US" altLang="zh-CN" sz="3200" b="1" dirty="0"/>
              <a:t>…</a:t>
            </a:r>
            <a:r>
              <a:rPr lang="zh-CN" altLang="en-US" sz="3200" b="1" dirty="0"/>
              <a:t>拿出来</a:t>
            </a:r>
          </a:p>
          <a:p>
            <a:pPr eaLnBrk="1" hangingPunct="1"/>
            <a:r>
              <a:rPr lang="en-US" altLang="zh-CN" sz="3600" b="1" dirty="0"/>
              <a:t>9.</a:t>
            </a:r>
            <a:r>
              <a:rPr lang="zh-CN" altLang="en-US" sz="3600" b="1" dirty="0"/>
              <a:t>家</a:t>
            </a:r>
            <a:r>
              <a:rPr lang="zh-CN" altLang="en-US" sz="3600" b="1" dirty="0" smtClean="0"/>
              <a:t>谱</a:t>
            </a:r>
            <a:endParaRPr lang="zh-CN" altLang="en-US" sz="3600" b="1" dirty="0"/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3816320" y="1843525"/>
            <a:ext cx="3311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BA3B26"/>
                </a:solidFill>
                <a:latin typeface="Times New Roman" panose="02020603050405020304" pitchFamily="18" charset="0"/>
                <a:ea typeface="楷体_GB2312" pitchFamily="49" charset="-122"/>
              </a:rPr>
              <a:t>up and down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3816320" y="3507225"/>
            <a:ext cx="5076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BA3B26"/>
                </a:solidFill>
                <a:latin typeface="Times New Roman" panose="02020603050405020304" pitchFamily="18" charset="0"/>
                <a:ea typeface="楷体_GB2312" pitchFamily="49" charset="-122"/>
              </a:rPr>
              <a:t>four books full of stamps</a:t>
            </a: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3816320" y="4586725"/>
            <a:ext cx="273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BA3B26"/>
                </a:solidFill>
                <a:latin typeface="Times New Roman" panose="02020603050405020304" pitchFamily="18" charset="0"/>
                <a:ea typeface="楷体_GB2312" pitchFamily="49" charset="-122"/>
              </a:rPr>
              <a:t>clap for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3816320" y="5162987"/>
            <a:ext cx="40719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BA3B26"/>
                </a:solidFill>
                <a:latin typeface="Times New Roman" panose="02020603050405020304" pitchFamily="18" charset="0"/>
                <a:ea typeface="楷体_GB2312" pitchFamily="49" charset="-122"/>
              </a:rPr>
              <a:t>in the parking lot</a:t>
            </a: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3816320" y="2348350"/>
            <a:ext cx="48244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BA3B26"/>
                </a:solidFill>
                <a:latin typeface="Times New Roman" panose="02020603050405020304" pitchFamily="18" charset="0"/>
                <a:ea typeface="楷体_GB2312" pitchFamily="49" charset="-122"/>
              </a:rPr>
              <a:t>go through the door</a:t>
            </a: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3816320" y="2930962"/>
            <a:ext cx="469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BA3B26"/>
                </a:solidFill>
                <a:latin typeface="Times New Roman" panose="02020603050405020304" pitchFamily="18" charset="0"/>
                <a:ea typeface="楷体_GB2312" pitchFamily="49" charset="-122"/>
              </a:rPr>
              <a:t>put …on its side</a:t>
            </a: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3816320" y="4083487"/>
            <a:ext cx="47513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BA3B26"/>
                </a:solidFill>
                <a:latin typeface="Times New Roman" panose="02020603050405020304" pitchFamily="18" charset="0"/>
                <a:ea typeface="楷体_GB2312" pitchFamily="49" charset="-122"/>
              </a:rPr>
              <a:t>take …out of…</a:t>
            </a: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3816320" y="1268850"/>
            <a:ext cx="4716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BA3B26"/>
                </a:solidFill>
                <a:latin typeface="Times New Roman" panose="02020603050405020304" pitchFamily="18" charset="0"/>
                <a:ea typeface="楷体_GB2312" pitchFamily="49" charset="-122"/>
              </a:rPr>
              <a:t>family tree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21 -0.04832 L 0.2283 -0.64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46" y="-298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424 -0.01665 L 0.33073 -0.004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6" y="6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48555E-6 L 0.07673 -0.16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7" y="-8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22 -0.01665 L 0.22829 -0.246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2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45" y="-11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976 -0.03769 L 0.179 -0.2469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-104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21 0.0252 L 0.08264 0.2365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105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84971E-6 L 0.07378 0.2356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1" y="11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12139E-6 L 0.04739 0.1410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70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9.24855E-7 L 0.00989 0.6453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32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1" grpId="0"/>
      <p:bldP spid="62472" grpId="0"/>
      <p:bldP spid="62473" grpId="0"/>
      <p:bldP spid="62485" grpId="0"/>
      <p:bldP spid="62479" grpId="0"/>
      <p:bldP spid="62475" grpId="0"/>
      <p:bldP spid="62474" grpId="0"/>
      <p:bldP spid="62476" grpId="0"/>
      <p:bldP spid="624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Box 3"/>
          <p:cNvSpPr>
            <a:spLocks noChangeArrowheads="1"/>
          </p:cNvSpPr>
          <p:nvPr/>
        </p:nvSpPr>
        <p:spPr bwMode="auto">
          <a:xfrm>
            <a:off x="34925" y="1052513"/>
            <a:ext cx="9109075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Comic Sans MS" panose="030F0702030302020204" pitchFamily="66" charset="0"/>
              </a:rPr>
              <a:t>  </a:t>
            </a:r>
            <a:r>
              <a:rPr lang="en-US" altLang="zh-CN" sz="3600" b="1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Comic Sans MS" panose="030F0702030302020204" pitchFamily="66" charset="0"/>
              </a:rPr>
              <a:t>Today the students are telling their hobbies. Brain brings his</a:t>
            </a:r>
            <a:r>
              <a:rPr lang="en-US" altLang="zh-CN" sz="3600" b="1" u="sng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Comic Sans MS" panose="030F0702030302020204" pitchFamily="66" charset="0"/>
              </a:rPr>
              <a:t>            </a:t>
            </a:r>
            <a:r>
              <a:rPr lang="en-US" altLang="zh-CN" sz="3600" b="1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Comic Sans MS" panose="030F0702030302020204" pitchFamily="66" charset="0"/>
              </a:rPr>
              <a:t> _________. Steven shows his yo-yo. He ______ it up</a:t>
            </a:r>
            <a:r>
              <a:rPr lang="en-US" altLang="zh-CN" sz="3600" b="1">
                <a:solidFill>
                  <a:srgbClr val="002060"/>
                </a:solidFill>
                <a:latin typeface="Times New Roman" panose="02020603050405020304" pitchFamily="18" charset="0"/>
                <a:sym typeface="Comic Sans MS" panose="030F0702030302020204" pitchFamily="66" charset="0"/>
              </a:rPr>
              <a:t> </a:t>
            </a:r>
            <a:r>
              <a:rPr lang="en-US" altLang="zh-CN" sz="3600" b="1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Comic Sans MS" panose="030F0702030302020204" pitchFamily="66" charset="0"/>
              </a:rPr>
              <a:t>and down. It’s a good ____________. Danny says his hobby</a:t>
            </a:r>
            <a:r>
              <a:rPr lang="en-US" altLang="zh-CN" sz="3600" b="1">
                <a:solidFill>
                  <a:srgbClr val="002060"/>
                </a:solidFill>
                <a:latin typeface="Times New Roman" panose="02020603050405020304" pitchFamily="18" charset="0"/>
                <a:sym typeface="Comic Sans MS" panose="030F0702030302020204" pitchFamily="66" charset="0"/>
              </a:rPr>
              <a:t> </a:t>
            </a:r>
            <a:r>
              <a:rPr lang="en-US" altLang="zh-CN" sz="3600" b="1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Comic Sans MS" panose="030F0702030302020204" pitchFamily="66" charset="0"/>
              </a:rPr>
              <a:t>is a box in the ________ ____ . But the box is too tall. So</a:t>
            </a:r>
            <a:r>
              <a:rPr lang="en-US" altLang="zh-CN" sz="3600" b="1">
                <a:solidFill>
                  <a:srgbClr val="002060"/>
                </a:solidFill>
                <a:latin typeface="Times New Roman" panose="02020603050405020304" pitchFamily="18" charset="0"/>
                <a:sym typeface="Comic Sans MS" panose="030F0702030302020204" pitchFamily="66" charset="0"/>
              </a:rPr>
              <a:t> </a:t>
            </a:r>
            <a:r>
              <a:rPr lang="en-US" altLang="zh-CN" sz="3600" b="1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Comic Sans MS" panose="030F0702030302020204" pitchFamily="66" charset="0"/>
              </a:rPr>
              <a:t>they decide to put the box ____ ____ _____. Then it will____ _______ the door. But Danny says it is not a _______box. Because there is a sign on the box.</a:t>
            </a:r>
            <a:endParaRPr lang="zh-CN" altLang="en-US" sz="3600" b="1">
              <a:solidFill>
                <a:srgbClr val="002060"/>
              </a:solidFill>
              <a:latin typeface="Times New Roman" panose="02020603050405020304" pitchFamily="18" charset="0"/>
              <a:sym typeface="Comic Sans MS" panose="030F0702030302020204" pitchFamily="66" charset="0"/>
            </a:endParaRPr>
          </a:p>
          <a:p>
            <a:r>
              <a:rPr lang="en-US" altLang="zh-CN" sz="320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Comic Sans MS" panose="030F0702030302020204" pitchFamily="66" charset="0"/>
              </a:rPr>
              <a:t>  </a:t>
            </a:r>
            <a:endParaRPr lang="zh-CN" altLang="en-US" sz="3200">
              <a:solidFill>
                <a:srgbClr val="002060"/>
              </a:solidFill>
              <a:latin typeface="Times New Roman" panose="02020603050405020304" pitchFamily="18" charset="0"/>
              <a:sym typeface="Comic Sans MS" panose="030F0702030302020204" pitchFamily="66" charset="0"/>
            </a:endParaRPr>
          </a:p>
        </p:txBody>
      </p:sp>
      <p:sp>
        <p:nvSpPr>
          <p:cNvPr id="7180" name="TextBox 11"/>
          <p:cNvSpPr>
            <a:spLocks noChangeArrowheads="1"/>
          </p:cNvSpPr>
          <p:nvPr/>
        </p:nvSpPr>
        <p:spPr bwMode="auto">
          <a:xfrm>
            <a:off x="3276600" y="1628775"/>
            <a:ext cx="35290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stamp  collection</a:t>
            </a:r>
            <a:endParaRPr lang="zh-CN" altLang="en-US" sz="3600" b="1">
              <a:solidFill>
                <a:srgbClr val="FF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7181" name="TextBox 12"/>
          <p:cNvSpPr>
            <a:spLocks noChangeArrowheads="1"/>
          </p:cNvSpPr>
          <p:nvPr/>
        </p:nvSpPr>
        <p:spPr bwMode="auto">
          <a:xfrm>
            <a:off x="4211638" y="2133600"/>
            <a:ext cx="11541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spins</a:t>
            </a:r>
            <a:endParaRPr lang="zh-CN" altLang="en-US" sz="3600" b="1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7182" name="TextBox 13"/>
          <p:cNvSpPr>
            <a:spLocks noChangeArrowheads="1"/>
          </p:cNvSpPr>
          <p:nvPr/>
        </p:nvSpPr>
        <p:spPr bwMode="auto">
          <a:xfrm>
            <a:off x="2411413" y="2636838"/>
            <a:ext cx="26400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performance</a:t>
            </a:r>
            <a:endParaRPr lang="zh-CN" altLang="en-US" sz="3600" b="1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7183" name="TextBox 14"/>
          <p:cNvSpPr>
            <a:spLocks noChangeArrowheads="1"/>
          </p:cNvSpPr>
          <p:nvPr/>
        </p:nvSpPr>
        <p:spPr bwMode="auto">
          <a:xfrm>
            <a:off x="4427538" y="3284538"/>
            <a:ext cx="2749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parking      lot</a:t>
            </a:r>
            <a:endParaRPr lang="zh-CN" altLang="en-US" sz="3600" b="1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7184" name="TextBox 15"/>
          <p:cNvSpPr>
            <a:spLocks noChangeArrowheads="1"/>
          </p:cNvSpPr>
          <p:nvPr/>
        </p:nvSpPr>
        <p:spPr bwMode="auto">
          <a:xfrm>
            <a:off x="252413" y="4371975"/>
            <a:ext cx="30368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on     its      side</a:t>
            </a:r>
            <a:endParaRPr lang="zh-CN" altLang="en-US" sz="3600" b="1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7185" name="TextBox 16"/>
          <p:cNvSpPr>
            <a:spLocks noChangeArrowheads="1"/>
          </p:cNvSpPr>
          <p:nvPr/>
        </p:nvSpPr>
        <p:spPr bwMode="auto">
          <a:xfrm>
            <a:off x="5867400" y="4365625"/>
            <a:ext cx="2686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go     through</a:t>
            </a:r>
            <a:endParaRPr lang="zh-CN" altLang="en-US" sz="3600" b="1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7186" name="TextBox 17"/>
          <p:cNvSpPr>
            <a:spLocks noChangeArrowheads="1"/>
          </p:cNvSpPr>
          <p:nvPr/>
        </p:nvSpPr>
        <p:spPr bwMode="auto">
          <a:xfrm>
            <a:off x="-36513" y="5445125"/>
            <a:ext cx="1857376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common</a:t>
            </a:r>
            <a:endParaRPr lang="zh-CN" altLang="en-US" sz="3600" b="1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29708" name="TextBox 3"/>
          <p:cNvSpPr>
            <a:spLocks noChangeArrowheads="1"/>
          </p:cNvSpPr>
          <p:nvPr/>
        </p:nvSpPr>
        <p:spPr bwMode="auto">
          <a:xfrm>
            <a:off x="252413" y="0"/>
            <a:ext cx="41036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u="sng" dirty="0">
                <a:solidFill>
                  <a:srgbClr val="BA3B26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Reading time</a:t>
            </a:r>
            <a:endParaRPr lang="en-US" altLang="zh-CN" sz="4000" b="1" u="sng" dirty="0">
              <a:solidFill>
                <a:srgbClr val="BA3B26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7" dur="8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8" dur="8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14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15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21" dur="8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22" dur="8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28" dur="80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29" dur="80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35" dur="80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36" dur="80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42" dur="8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43" dur="8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49" dur="80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50" dur="80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 bldLvl="0"/>
      <p:bldP spid="7181" grpId="0" bldLvl="0"/>
      <p:bldP spid="7182" grpId="0" bldLvl="0"/>
      <p:bldP spid="7183" grpId="0" bldLvl="0"/>
      <p:bldP spid="7184" grpId="0" bldLvl="0"/>
      <p:bldP spid="7185" grpId="0" bldLvl="0"/>
      <p:bldP spid="7186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矩形 2"/>
          <p:cNvSpPr>
            <a:spLocks noChangeArrowheads="1"/>
          </p:cNvSpPr>
          <p:nvPr/>
        </p:nvSpPr>
        <p:spPr bwMode="auto">
          <a:xfrm>
            <a:off x="179388" y="699505"/>
            <a:ext cx="8794750" cy="6413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Complete the passage with “a”, “an” or “the”</a:t>
            </a:r>
            <a:endParaRPr lang="zh-CN" altLang="en-US" sz="3600" b="1" dirty="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0725" name="TextBox 3"/>
          <p:cNvSpPr>
            <a:spLocks noChangeArrowheads="1"/>
          </p:cNvSpPr>
          <p:nvPr/>
        </p:nvSpPr>
        <p:spPr bwMode="auto">
          <a:xfrm>
            <a:off x="179388" y="1412860"/>
            <a:ext cx="8964612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009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  </a:t>
            </a:r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Today Danny’s class had ____ hobby show. Brain brought his stamp collection. He had four books full of stamps! Steven showed _____ class his yo-yo. He is _____ good performer. Danny’s hobby was in _____ big box in the parking </a:t>
            </a:r>
            <a:r>
              <a:rPr lang="en-US" altLang="zh-CN" sz="3200" b="1" dirty="0" err="1">
                <a:solidFill>
                  <a:srgbClr val="00009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lot.But</a:t>
            </a:r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 _______ box was too tall! So the teacher asked ______class to come to the parking lot. Danny took his hobby out</a:t>
            </a:r>
            <a:endParaRPr lang="zh-CN" altLang="en-US" sz="3200" b="1" dirty="0">
              <a:solidFill>
                <a:srgbClr val="000099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of _____ box. It was his family tree!</a:t>
            </a:r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It’s ____ interesting hobby. Most people draw their family</a:t>
            </a:r>
            <a:endParaRPr lang="zh-CN" altLang="en-US" sz="3200" b="1" dirty="0">
              <a:solidFill>
                <a:srgbClr val="000099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trees. They don’t plant them !</a:t>
            </a:r>
            <a:endParaRPr lang="zh-CN" altLang="en-US" sz="3200" b="1" dirty="0">
              <a:solidFill>
                <a:srgbClr val="000099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" name="TextBox 4"/>
          <p:cNvSpPr>
            <a:spLocks noChangeArrowheads="1"/>
          </p:cNvSpPr>
          <p:nvPr/>
        </p:nvSpPr>
        <p:spPr bwMode="auto">
          <a:xfrm>
            <a:off x="4859338" y="1414448"/>
            <a:ext cx="409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a</a:t>
            </a:r>
            <a:endParaRPr lang="zh-CN" altLang="en-US" sz="3600" b="1">
              <a:solidFill>
                <a:srgbClr val="FF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0246" name="TextBox 5"/>
          <p:cNvSpPr>
            <a:spLocks noChangeArrowheads="1"/>
          </p:cNvSpPr>
          <p:nvPr/>
        </p:nvSpPr>
        <p:spPr bwMode="auto">
          <a:xfrm>
            <a:off x="4932363" y="2349485"/>
            <a:ext cx="81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the</a:t>
            </a:r>
            <a:endParaRPr lang="zh-CN" altLang="en-US" sz="3600" b="1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10247" name="TextBox 6"/>
          <p:cNvSpPr>
            <a:spLocks noChangeArrowheads="1"/>
          </p:cNvSpPr>
          <p:nvPr/>
        </p:nvSpPr>
        <p:spPr bwMode="auto">
          <a:xfrm>
            <a:off x="900113" y="2781285"/>
            <a:ext cx="409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a</a:t>
            </a:r>
            <a:endParaRPr lang="zh-CN" altLang="en-US" sz="3600" b="1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10248" name="TextBox 7"/>
          <p:cNvSpPr>
            <a:spLocks noChangeArrowheads="1"/>
          </p:cNvSpPr>
          <p:nvPr/>
        </p:nvSpPr>
        <p:spPr bwMode="auto">
          <a:xfrm>
            <a:off x="611188" y="3357548"/>
            <a:ext cx="409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a</a:t>
            </a:r>
            <a:endParaRPr lang="zh-CN" altLang="en-US" sz="3600" b="1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10249" name="TextBox 8"/>
          <p:cNvSpPr>
            <a:spLocks noChangeArrowheads="1"/>
          </p:cNvSpPr>
          <p:nvPr/>
        </p:nvSpPr>
        <p:spPr bwMode="auto">
          <a:xfrm>
            <a:off x="6659563" y="3286110"/>
            <a:ext cx="81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the</a:t>
            </a:r>
            <a:endParaRPr lang="zh-CN" altLang="en-US" sz="3600" b="1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10250" name="TextBox 9"/>
          <p:cNvSpPr>
            <a:spLocks noChangeArrowheads="1"/>
          </p:cNvSpPr>
          <p:nvPr/>
        </p:nvSpPr>
        <p:spPr bwMode="auto">
          <a:xfrm>
            <a:off x="6300788" y="3789348"/>
            <a:ext cx="81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the</a:t>
            </a:r>
            <a:endParaRPr lang="zh-CN" altLang="en-US" sz="3600" b="1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10251" name="TextBox 10"/>
          <p:cNvSpPr>
            <a:spLocks noChangeArrowheads="1"/>
          </p:cNvSpPr>
          <p:nvPr/>
        </p:nvSpPr>
        <p:spPr bwMode="auto">
          <a:xfrm>
            <a:off x="827088" y="4725973"/>
            <a:ext cx="81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the</a:t>
            </a:r>
            <a:endParaRPr lang="zh-CN" altLang="en-US" sz="3600" b="1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10252" name="TextBox 11"/>
          <p:cNvSpPr>
            <a:spLocks noChangeArrowheads="1"/>
          </p:cNvSpPr>
          <p:nvPr/>
        </p:nvSpPr>
        <p:spPr bwMode="auto">
          <a:xfrm>
            <a:off x="7019925" y="4725973"/>
            <a:ext cx="6556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an</a:t>
            </a:r>
            <a:endParaRPr lang="zh-CN" altLang="en-US" sz="3600" b="1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30734" name="TextBox 3"/>
          <p:cNvSpPr>
            <a:spLocks noChangeArrowheads="1"/>
          </p:cNvSpPr>
          <p:nvPr/>
        </p:nvSpPr>
        <p:spPr bwMode="auto">
          <a:xfrm>
            <a:off x="252413" y="0"/>
            <a:ext cx="4032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u="sng" dirty="0">
                <a:solidFill>
                  <a:srgbClr val="BA3B26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Summary time</a:t>
            </a:r>
            <a:endParaRPr lang="en-US" altLang="zh-CN" sz="4000" b="1" u="sng" dirty="0">
              <a:solidFill>
                <a:srgbClr val="BA3B26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14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15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21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22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28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29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35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36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42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43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49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50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56" dur="8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57" dur="8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/>
      <p:bldP spid="10246" grpId="0" bldLvl="0"/>
      <p:bldP spid="10247" grpId="0" bldLvl="0"/>
      <p:bldP spid="10248" grpId="0" bldLvl="0"/>
      <p:bldP spid="10249" grpId="0" bldLvl="0"/>
      <p:bldP spid="10250" grpId="0" bldLvl="0"/>
      <p:bldP spid="10251" grpId="0" bldLvl="0"/>
      <p:bldP spid="10252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Box 2"/>
          <p:cNvSpPr>
            <a:spLocks noChangeArrowheads="1"/>
          </p:cNvSpPr>
          <p:nvPr/>
        </p:nvSpPr>
        <p:spPr bwMode="auto">
          <a:xfrm>
            <a:off x="1979613" y="1339850"/>
            <a:ext cx="185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1749" name="矩形 3"/>
          <p:cNvSpPr>
            <a:spLocks noChangeArrowheads="1"/>
          </p:cNvSpPr>
          <p:nvPr/>
        </p:nvSpPr>
        <p:spPr bwMode="auto">
          <a:xfrm>
            <a:off x="1216025" y="1425575"/>
            <a:ext cx="6808788" cy="9144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5400" b="1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Can you find any rules?</a:t>
            </a:r>
            <a:endParaRPr lang="zh-CN" altLang="en-US" sz="5400" b="1">
              <a:solidFill>
                <a:schemeClr val="accent2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31750" name="TextBox 4"/>
          <p:cNvSpPr>
            <a:spLocks noChangeArrowheads="1"/>
          </p:cNvSpPr>
          <p:nvPr/>
        </p:nvSpPr>
        <p:spPr bwMode="auto">
          <a:xfrm>
            <a:off x="107950" y="3000375"/>
            <a:ext cx="91090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33CC"/>
                </a:solidFill>
                <a:latin typeface="Comic Sans MS" panose="030F0702030302020204" pitchFamily="66" charset="0"/>
                <a:cs typeface="Arial" panose="020B0604020202020204" pitchFamily="34" charset="0"/>
                <a:sym typeface="Comic Sans MS" panose="030F0702030302020204" pitchFamily="66" charset="0"/>
              </a:rPr>
              <a:t>Look for more examples in the lesson about </a:t>
            </a:r>
            <a:endParaRPr lang="zh-CN" altLang="en-US" sz="3200" b="1">
              <a:solidFill>
                <a:srgbClr val="0033CC"/>
              </a:solidFill>
              <a:latin typeface="Comic Sans MS" panose="030F0702030302020204" pitchFamily="66" charset="0"/>
              <a:cs typeface="Arial" panose="020B0604020202020204" pitchFamily="34" charset="0"/>
              <a:sym typeface="Comic Sans MS" panose="030F0702030302020204" pitchFamily="66" charset="0"/>
            </a:endParaRPr>
          </a:p>
          <a:p>
            <a:r>
              <a:rPr lang="en-US" altLang="zh-CN" sz="3200" b="1">
                <a:solidFill>
                  <a:srgbClr val="0033CC"/>
                </a:solidFill>
                <a:latin typeface="Comic Sans MS" panose="030F0702030302020204" pitchFamily="66" charset="0"/>
                <a:cs typeface="Arial" panose="020B0604020202020204" pitchFamily="34" charset="0"/>
                <a:sym typeface="Comic Sans MS" panose="030F0702030302020204" pitchFamily="66" charset="0"/>
              </a:rPr>
              <a:t>when need to use articles and when needn’t.</a:t>
            </a:r>
            <a:endParaRPr lang="zh-CN" altLang="en-US" sz="3200" b="1">
              <a:solidFill>
                <a:srgbClr val="0033CC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31751" name="TextBox 3"/>
          <p:cNvSpPr>
            <a:spLocks noChangeArrowheads="1"/>
          </p:cNvSpPr>
          <p:nvPr/>
        </p:nvSpPr>
        <p:spPr bwMode="auto">
          <a:xfrm>
            <a:off x="252413" y="188913"/>
            <a:ext cx="4175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u="sng">
                <a:solidFill>
                  <a:srgbClr val="BA3B26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Summary time</a:t>
            </a:r>
            <a:endParaRPr lang="en-US" altLang="zh-CN" sz="4000" b="1" u="sng">
              <a:solidFill>
                <a:srgbClr val="BA3B26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矩形 18435"/>
          <p:cNvSpPr>
            <a:spLocks noChangeArrowheads="1"/>
          </p:cNvSpPr>
          <p:nvPr/>
        </p:nvSpPr>
        <p:spPr bwMode="auto">
          <a:xfrm>
            <a:off x="395710" y="648045"/>
            <a:ext cx="8460270" cy="587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3600" b="1" dirty="0">
                <a:latin typeface="Calibri" panose="020F0502020204030204" pitchFamily="34" charset="0"/>
                <a:sym typeface="Calibri" panose="020F0502020204030204" pitchFamily="34" charset="0"/>
              </a:rPr>
              <a:t>a / an / the</a:t>
            </a:r>
            <a:r>
              <a:rPr lang="zh-CN" altLang="en-US" sz="3600" b="1" dirty="0">
                <a:sym typeface="Calibri" panose="020F0502020204030204" pitchFamily="34" charset="0"/>
              </a:rPr>
              <a:t>的用法</a:t>
            </a:r>
            <a:r>
              <a:rPr lang="en-US" altLang="zh-CN" sz="3600" b="1" dirty="0">
                <a:latin typeface="Calibri" panose="020F0502020204030204" pitchFamily="34" charset="0"/>
                <a:sym typeface="Calibri" panose="020F0502020204030204" pitchFamily="34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b="1" dirty="0">
                <a:latin typeface="Calibri" panose="020F0502020204030204" pitchFamily="34" charset="0"/>
                <a:sym typeface="Calibri" panose="020F0502020204030204" pitchFamily="34" charset="0"/>
              </a:rPr>
              <a:t>1.a / an</a:t>
            </a:r>
            <a:r>
              <a:rPr lang="zh-CN" altLang="en-US" sz="2400" b="1" dirty="0">
                <a:sym typeface="Calibri" panose="020F0502020204030204" pitchFamily="34" charset="0"/>
              </a:rPr>
              <a:t>用在可数名词单数前表示</a:t>
            </a:r>
            <a:r>
              <a:rPr lang="zh-CN" altLang="en-US" sz="2400" b="1" dirty="0">
                <a:latin typeface="Calibri" panose="020F0502020204030204" pitchFamily="34" charset="0"/>
                <a:sym typeface="Calibri" panose="020F0502020204030204" pitchFamily="34" charset="0"/>
              </a:rPr>
              <a:t>“</a:t>
            </a:r>
            <a:r>
              <a:rPr lang="zh-CN" altLang="en-US" sz="2400" b="1" dirty="0">
                <a:sym typeface="Calibri" panose="020F0502020204030204" pitchFamily="34" charset="0"/>
              </a:rPr>
              <a:t>一个</a:t>
            </a:r>
            <a:r>
              <a:rPr lang="zh-CN" altLang="en-US" sz="2400" b="1" dirty="0">
                <a:latin typeface="Calibri" panose="020F0502020204030204" pitchFamily="34" charset="0"/>
                <a:sym typeface="Calibri" panose="020F0502020204030204" pitchFamily="34" charset="0"/>
              </a:rPr>
              <a:t>”</a:t>
            </a:r>
            <a:r>
              <a:rPr lang="zh-CN" altLang="en-US" sz="2400" b="1" dirty="0">
                <a:sym typeface="Calibri" panose="020F0502020204030204" pitchFamily="34" charset="0"/>
              </a:rPr>
              <a:t>，</a:t>
            </a:r>
            <a:r>
              <a:rPr lang="en-US" altLang="zh-CN" sz="2400" b="1" dirty="0">
                <a:latin typeface="Calibri" panose="020F0502020204030204" pitchFamily="34" charset="0"/>
                <a:sym typeface="Calibri" panose="020F0502020204030204" pitchFamily="34" charset="0"/>
              </a:rPr>
              <a:t>a</a:t>
            </a:r>
            <a:r>
              <a:rPr lang="zh-CN" altLang="en-US" sz="2400" b="1" dirty="0">
                <a:sym typeface="Calibri" panose="020F0502020204030204" pitchFamily="34" charset="0"/>
              </a:rPr>
              <a:t>用在以辅音音节开头的单词前，</a:t>
            </a:r>
            <a:r>
              <a:rPr lang="en-US" altLang="zh-CN" sz="2400" b="1" dirty="0">
                <a:latin typeface="Calibri" panose="020F0502020204030204" pitchFamily="34" charset="0"/>
                <a:sym typeface="Calibri" panose="020F0502020204030204" pitchFamily="34" charset="0"/>
              </a:rPr>
              <a:t>an</a:t>
            </a:r>
            <a:r>
              <a:rPr lang="zh-CN" altLang="en-US" sz="2400" b="1" dirty="0">
                <a:sym typeface="Calibri" panose="020F0502020204030204" pitchFamily="34" charset="0"/>
              </a:rPr>
              <a:t>用在以元音音节开头的单词前。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b="1" dirty="0">
                <a:latin typeface="Calibri" panose="020F0502020204030204" pitchFamily="34" charset="0"/>
                <a:sym typeface="Calibri" panose="020F0502020204030204" pitchFamily="34" charset="0"/>
              </a:rPr>
              <a:t>2.</a:t>
            </a:r>
            <a:r>
              <a:rPr lang="zh-CN" altLang="en-US" sz="2400" b="1" dirty="0">
                <a:sym typeface="Calibri" panose="020F0502020204030204" pitchFamily="34" charset="0"/>
              </a:rPr>
              <a:t>首次提到的人或物前用</a:t>
            </a:r>
            <a:r>
              <a:rPr lang="en-US" altLang="zh-CN" sz="2400" b="1" dirty="0">
                <a:latin typeface="Calibri" panose="020F0502020204030204" pitchFamily="34" charset="0"/>
                <a:sym typeface="Calibri" panose="020F0502020204030204" pitchFamily="34" charset="0"/>
              </a:rPr>
              <a:t>a / an,</a:t>
            </a:r>
            <a:r>
              <a:rPr lang="zh-CN" altLang="en-US" sz="2400" b="1" dirty="0">
                <a:sym typeface="Calibri" panose="020F0502020204030204" pitchFamily="34" charset="0"/>
              </a:rPr>
              <a:t>第二次提到的人或物用</a:t>
            </a:r>
            <a:r>
              <a:rPr lang="en-US" altLang="zh-CN" sz="2400" b="1" dirty="0">
                <a:latin typeface="Calibri" panose="020F0502020204030204" pitchFamily="34" charset="0"/>
                <a:sym typeface="Calibri" panose="020F0502020204030204" pitchFamily="34" charset="0"/>
              </a:rPr>
              <a:t>the.  </a:t>
            </a:r>
            <a:endParaRPr lang="en-US" altLang="zh-CN" sz="2400" b="1" dirty="0" smtClean="0"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2400" b="1" dirty="0" err="1" smtClean="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eg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: I have a cat, the cat is yellow.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b="1" dirty="0">
                <a:latin typeface="Calibri" panose="020F0502020204030204" pitchFamily="34" charset="0"/>
                <a:sym typeface="Calibri" panose="020F0502020204030204" pitchFamily="34" charset="0"/>
              </a:rPr>
              <a:t>3.</a:t>
            </a:r>
            <a:r>
              <a:rPr lang="zh-CN" altLang="en-US" sz="2400" b="1" dirty="0">
                <a:sym typeface="Calibri" panose="020F0502020204030204" pitchFamily="34" charset="0"/>
              </a:rPr>
              <a:t>用于特指某人或物用</a:t>
            </a:r>
            <a:r>
              <a:rPr lang="en-US" altLang="zh-CN" sz="2400" b="1" dirty="0">
                <a:latin typeface="Calibri" panose="020F0502020204030204" pitchFamily="34" charset="0"/>
                <a:sym typeface="Calibri" panose="020F0502020204030204" pitchFamily="34" charset="0"/>
              </a:rPr>
              <a:t>the.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b="1" dirty="0" err="1" smtClean="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eg:The</a:t>
            </a:r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man is our Chinese teacher.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b="1" dirty="0">
                <a:latin typeface="Calibri" panose="020F0502020204030204" pitchFamily="34" charset="0"/>
                <a:sym typeface="Calibri" panose="020F0502020204030204" pitchFamily="34" charset="0"/>
              </a:rPr>
              <a:t>4.</a:t>
            </a:r>
            <a:r>
              <a:rPr lang="zh-CN" altLang="en-US" sz="2400" b="1" dirty="0">
                <a:sym typeface="Calibri" panose="020F0502020204030204" pitchFamily="34" charset="0"/>
              </a:rPr>
              <a:t>序数词和形容词最高级前用</a:t>
            </a:r>
            <a:r>
              <a:rPr lang="en-US" altLang="zh-CN" sz="2400" b="1" dirty="0">
                <a:latin typeface="Calibri" panose="020F0502020204030204" pitchFamily="34" charset="0"/>
                <a:sym typeface="Calibri" panose="020F0502020204030204" pitchFamily="34" charset="0"/>
              </a:rPr>
              <a:t>the.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b="1" dirty="0">
                <a:latin typeface="Calibri" panose="020F0502020204030204" pitchFamily="34" charset="0"/>
                <a:sym typeface="Calibri" panose="020F0502020204030204" pitchFamily="34" charset="0"/>
              </a:rPr>
              <a:t>5.</a:t>
            </a:r>
            <a:r>
              <a:rPr lang="zh-CN" altLang="en-US" sz="2400" b="1" dirty="0">
                <a:sym typeface="Calibri" panose="020F0502020204030204" pitchFamily="34" charset="0"/>
              </a:rPr>
              <a:t>乐器名词前用</a:t>
            </a:r>
            <a:r>
              <a:rPr lang="en-US" altLang="zh-CN" sz="2400" b="1" dirty="0">
                <a:latin typeface="Calibri" panose="020F0502020204030204" pitchFamily="34" charset="0"/>
                <a:sym typeface="Calibri" panose="020F0502020204030204" pitchFamily="34" charset="0"/>
              </a:rPr>
              <a:t>the.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b="1" dirty="0">
                <a:latin typeface="Calibri" panose="020F0502020204030204" pitchFamily="34" charset="0"/>
                <a:sym typeface="Calibri" panose="020F0502020204030204" pitchFamily="34" charset="0"/>
              </a:rPr>
              <a:t>6.</a:t>
            </a:r>
            <a:r>
              <a:rPr lang="zh-CN" altLang="en-US" sz="2400" b="1" dirty="0">
                <a:sym typeface="Calibri" panose="020F0502020204030204" pitchFamily="34" charset="0"/>
              </a:rPr>
              <a:t>世界上独一无二的事物前用</a:t>
            </a:r>
            <a:r>
              <a:rPr lang="en-US" altLang="zh-CN" sz="2400" b="1" dirty="0">
                <a:latin typeface="Calibri" panose="020F0502020204030204" pitchFamily="34" charset="0"/>
                <a:sym typeface="Calibri" panose="020F0502020204030204" pitchFamily="34" charset="0"/>
              </a:rPr>
              <a:t>the.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b="1" dirty="0" err="1" smtClean="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eg:The</a:t>
            </a:r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moon is smaller than the earth.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b="1" dirty="0">
                <a:latin typeface="Calibri" panose="020F0502020204030204" pitchFamily="34" charset="0"/>
                <a:sym typeface="Calibri" panose="020F0502020204030204" pitchFamily="34" charset="0"/>
              </a:rPr>
              <a:t>7.the+</a:t>
            </a:r>
            <a:r>
              <a:rPr lang="zh-CN" altLang="en-US" sz="2400" b="1" dirty="0">
                <a:sym typeface="Calibri" panose="020F0502020204030204" pitchFamily="34" charset="0"/>
              </a:rPr>
              <a:t>姓的复数形式表示某人一家。 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the Greens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b="1" dirty="0" smtClean="0">
                <a:latin typeface="Calibri" panose="020F0502020204030204" pitchFamily="34" charset="0"/>
                <a:sym typeface="Calibri" panose="020F0502020204030204" pitchFamily="34" charset="0"/>
              </a:rPr>
              <a:t>8.the</a:t>
            </a:r>
            <a:r>
              <a:rPr lang="en-US" altLang="zh-CN" sz="2400" b="1" dirty="0">
                <a:latin typeface="Calibri" panose="020F0502020204030204" pitchFamily="34" charset="0"/>
                <a:sym typeface="Calibri" panose="020F0502020204030204" pitchFamily="34" charset="0"/>
              </a:rPr>
              <a:t>+</a:t>
            </a:r>
            <a:r>
              <a:rPr lang="zh-CN" altLang="en-US" sz="2400" b="1" dirty="0">
                <a:sym typeface="Calibri" panose="020F0502020204030204" pitchFamily="34" charset="0"/>
              </a:rPr>
              <a:t>形容词表示一类人。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the poor</a:t>
            </a:r>
            <a:r>
              <a:rPr lang="en-US" altLang="zh-CN" sz="2400" b="1" dirty="0"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hi-hoo蓝色空间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i-hoo蓝色空间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hi-hoo蓝色空间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-hoo蓝色空间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-hoo蓝色空间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-hoo蓝色空间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-hoo蓝色空间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-hoo蓝色空间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-hoo蓝色空间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-hoo蓝色空间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-hoo蓝色空间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-hoo蓝色空间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-hoo蓝色空间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-hoo蓝色空间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主题44</Template>
  <TotalTime>0</TotalTime>
  <Words>935</Words>
  <Application>Microsoft Office PowerPoint</Application>
  <PresentationFormat>全屏显示(4:3)</PresentationFormat>
  <Paragraphs>144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仿宋_GB2312</vt:lpstr>
      <vt:lpstr>黑体</vt:lpstr>
      <vt:lpstr>楷体_GB2312</vt:lpstr>
      <vt:lpstr>宋体</vt:lpstr>
      <vt:lpstr>微软雅黑</vt:lpstr>
      <vt:lpstr>Arial</vt:lpstr>
      <vt:lpstr>Bookman Old Style</vt:lpstr>
      <vt:lpstr>Calibri</vt:lpstr>
      <vt:lpstr>Comic Sans MS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2014-05-20T01:01:00Z</dcterms:created>
  <dcterms:modified xsi:type="dcterms:W3CDTF">2023-01-16T22:19:03Z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08BD039139294D61845D5AB29717F895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