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>
        <p:scale>
          <a:sx n="100" d="100"/>
          <a:sy n="100" d="100"/>
        </p:scale>
        <p:origin x="-1170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DBAEEFB-D353-4713-894C-FFDEC8B636E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5A07143-E2B6-4E45-A933-FA59D8F0EED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854201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76E1-5D92-448C-939E-E0DCB2CB440C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041F7-A943-448A-B80E-02E4FB68DB0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5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0B73-419A-4150-844F-2183FD0B805D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76AE5-F8ED-4ED1-BECF-3226D961895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9B998-B3AA-4948-8D5C-70BFB74EF73E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CABBF-DC02-47E3-9860-3E1F58741F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2187445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BC15A-6868-4FD4-9AC3-7B246510F69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AB7AF-D392-4B05-A44A-C27EF402E8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5E1FA-06EC-4B7F-B83D-36F301BE049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7D0E9-6BB3-4F21-AC4A-531A73F3C5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1D05C-5EA6-4283-AA4A-565718971F72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489B9-4E95-43DB-997E-1EBD7D1AF9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8500" y="2159000"/>
            <a:ext cx="5715000" cy="1382450"/>
          </a:xfrm>
        </p:spPr>
        <p:txBody>
          <a:bodyPr anchor="b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3238500" y="3733203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9B15-12B4-4DF5-ACE9-429863FD8D4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52676-89D4-45C2-96EC-5F72434D411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5760F-D2BC-410D-9F5A-B93B8AC71DA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CDAF9-F437-49F8-808D-3F0B3426CF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1" y="713675"/>
            <a:ext cx="4681655" cy="1428161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3" cy="540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1" y="2313873"/>
            <a:ext cx="4681655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72D5A-FBB2-4F55-9821-5B49B433BF6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236FF-8FCA-4B9E-8B69-9FB90FD109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444899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1347E-0868-4D80-8CF4-3A058B3BDC8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D140-5B8B-4415-BE1E-A5153E3298E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C407078D-94C5-44A3-9247-7F22ED6E942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C1F337E5-5978-42AE-8D24-23D87089B94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0.png"/><Relationship Id="rId7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4" Type="http://schemas.openxmlformats.org/officeDocument/2006/relationships/image" Target="../media/image19.png"/><Relationship Id="rId9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595813" y="1016000"/>
            <a:ext cx="2784475" cy="55245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经典粗圆简" panose="02010609000101010101" charset="-122"/>
                <a:ea typeface="经典粗圆简" panose="02010609000101010101" charset="-122"/>
                <a:cs typeface="经典粗圆简" panose="02010609000101010101" charset="-122"/>
              </a:rPr>
              <a:t>数学一年级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673977" y="1108075"/>
            <a:ext cx="646331" cy="369332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思源宋体 CN Heavy" panose="02020900000000000000" charset="-122"/>
                <a:ea typeface="思源宋体 CN Heavy" panose="02020900000000000000" charset="-122"/>
              </a:rPr>
              <a:t>上册</a:t>
            </a:r>
          </a:p>
        </p:txBody>
      </p:sp>
      <p:sp>
        <p:nvSpPr>
          <p:cNvPr id="9" name="流程图: 卡片 8"/>
          <p:cNvSpPr/>
          <p:nvPr/>
        </p:nvSpPr>
        <p:spPr>
          <a:xfrm>
            <a:off x="2096294" y="1920874"/>
            <a:ext cx="7789863" cy="3216275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595813" y="2233632"/>
            <a:ext cx="33009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rgbClr val="4F80BD"/>
                </a:solidFill>
                <a:latin typeface="+mn-ea"/>
                <a:ea typeface="+mn-ea"/>
              </a:rPr>
              <a:t>第七单</a:t>
            </a:r>
            <a:r>
              <a:rPr lang="zh-CN" altLang="en-US" sz="3200" dirty="0" smtClean="0">
                <a:solidFill>
                  <a:srgbClr val="4F80BD"/>
                </a:solidFill>
                <a:latin typeface="+mn-ea"/>
                <a:ea typeface="+mn-ea"/>
              </a:rPr>
              <a:t>元  </a:t>
            </a:r>
            <a:r>
              <a:rPr lang="zh-CN" altLang="en-US" sz="3200" dirty="0" smtClean="0">
                <a:solidFill>
                  <a:srgbClr val="4F80BD"/>
                </a:solidFill>
                <a:latin typeface="+mn-ea"/>
                <a:ea typeface="+mn-ea"/>
                <a:cs typeface="思源宋体 CN Heavy"/>
              </a:rPr>
              <a:t>分与合</a:t>
            </a: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4375151" y="4100513"/>
            <a:ext cx="3840163" cy="36512"/>
            <a:chOff x="5045" y="5946"/>
            <a:chExt cx="4536" cy="56"/>
          </a:xfrm>
        </p:grpSpPr>
        <p:sp>
          <p:nvSpPr>
            <p:cNvPr id="2058" name="矩形 16"/>
            <p:cNvSpPr>
              <a:spLocks noChangeArrowheads="1"/>
            </p:cNvSpPr>
            <p:nvPr/>
          </p:nvSpPr>
          <p:spPr bwMode="auto"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59" name="矩形 17"/>
            <p:cNvSpPr>
              <a:spLocks noChangeArrowheads="1"/>
            </p:cNvSpPr>
            <p:nvPr/>
          </p:nvSpPr>
          <p:spPr bwMode="auto"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pic>
        <p:nvPicPr>
          <p:cNvPr id="8" name="图片 7" descr="C:\Users\Diy\Desktop\课件.png课件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646382" y="3922715"/>
            <a:ext cx="2549525" cy="2935287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14" name="文本框 10"/>
          <p:cNvSpPr txBox="1">
            <a:spLocks noChangeArrowheads="1"/>
          </p:cNvSpPr>
          <p:nvPr/>
        </p:nvSpPr>
        <p:spPr bwMode="auto">
          <a:xfrm>
            <a:off x="4375149" y="3300671"/>
            <a:ext cx="38401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4400" b="1" dirty="0" smtClean="0">
                <a:solidFill>
                  <a:srgbClr val="4F80BD"/>
                </a:solidFill>
                <a:latin typeface="微软雅黑" panose="020B0503020204020204" pitchFamily="34" charset="-122"/>
              </a:rPr>
              <a:t>8</a:t>
            </a:r>
            <a:r>
              <a:rPr lang="zh-CN" altLang="en-US" sz="4400" b="1" dirty="0">
                <a:solidFill>
                  <a:srgbClr val="4F80BD"/>
                </a:solidFill>
                <a:latin typeface="微软雅黑" panose="020B0503020204020204" pitchFamily="34" charset="-122"/>
              </a:rPr>
              <a:t>、</a:t>
            </a:r>
            <a:r>
              <a:rPr lang="en-US" altLang="zh-CN" sz="4400" b="1" dirty="0">
                <a:solidFill>
                  <a:srgbClr val="4F80BD"/>
                </a:solidFill>
                <a:latin typeface="微软雅黑" panose="020B0503020204020204" pitchFamily="34" charset="-122"/>
              </a:rPr>
              <a:t>9</a:t>
            </a:r>
            <a:r>
              <a:rPr lang="zh-CN" altLang="en-US" sz="4400" b="1" dirty="0">
                <a:solidFill>
                  <a:srgbClr val="4F80BD"/>
                </a:solidFill>
                <a:latin typeface="微软雅黑" panose="020B0503020204020204" pitchFamily="34" charset="-122"/>
              </a:rPr>
              <a:t>的分与合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588769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0017 0.096025 C -0.336017 0.057637 -0.458426 -0.055125 -0.597955 -0.098021 C -0.737485 -0.140918 -0.907994 -0.118289 -0.977602 -0.118542 " pathEditMode="relative" rAng="-1113980820" ptsTypes="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pic148.nipic.com/file/20171205/1061611_155809442213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62025" y="2319340"/>
            <a:ext cx="1919288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图片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94875" y="692150"/>
            <a:ext cx="1728788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圆角矩形标注 15"/>
          <p:cNvSpPr/>
          <p:nvPr/>
        </p:nvSpPr>
        <p:spPr>
          <a:xfrm>
            <a:off x="2735769" y="994421"/>
            <a:ext cx="5856407" cy="864060"/>
          </a:xfrm>
          <a:prstGeom prst="wedgeRoundRectCallout">
            <a:avLst>
              <a:gd name="adj1" fmla="val 55725"/>
              <a:gd name="adj2" fmla="val -8376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9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可以分成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8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8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</a:t>
            </a:r>
          </a:p>
        </p:txBody>
      </p:sp>
      <p:sp>
        <p:nvSpPr>
          <p:cNvPr id="5" name="圆角矩形标注 15"/>
          <p:cNvSpPr/>
          <p:nvPr/>
        </p:nvSpPr>
        <p:spPr>
          <a:xfrm>
            <a:off x="3503822" y="2561004"/>
            <a:ext cx="6048420" cy="1610621"/>
          </a:xfrm>
          <a:prstGeom prst="wedgeRoundRectCallout">
            <a:avLst>
              <a:gd name="adj1" fmla="val -59196"/>
              <a:gd name="adj2" fmla="val -12299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9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可以分成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4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4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；还可以分成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6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3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3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6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</a:t>
            </a:r>
          </a:p>
        </p:txBody>
      </p:sp>
      <p:sp>
        <p:nvSpPr>
          <p:cNvPr id="6" name="圆角矩形标注 15"/>
          <p:cNvSpPr/>
          <p:nvPr/>
        </p:nvSpPr>
        <p:spPr>
          <a:xfrm>
            <a:off x="3167798" y="4779565"/>
            <a:ext cx="5856407" cy="864060"/>
          </a:xfrm>
          <a:prstGeom prst="wedgeRoundRectCallout">
            <a:avLst>
              <a:gd name="adj1" fmla="val 59767"/>
              <a:gd name="adj2" fmla="val 30667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9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可以分成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7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7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组合 11"/>
          <p:cNvGrpSpPr/>
          <p:nvPr/>
        </p:nvGrpSpPr>
        <p:grpSpPr bwMode="auto">
          <a:xfrm>
            <a:off x="909638" y="692152"/>
            <a:ext cx="1682948" cy="1934843"/>
            <a:chOff x="681682" y="692810"/>
            <a:chExt cx="1262776" cy="1933970"/>
          </a:xfrm>
        </p:grpSpPr>
        <p:sp>
          <p:nvSpPr>
            <p:cNvPr id="12340" name="文本框 1"/>
            <p:cNvSpPr txBox="1">
              <a:spLocks noChangeArrowheads="1"/>
            </p:cNvSpPr>
            <p:nvPr/>
          </p:nvSpPr>
          <p:spPr bwMode="auto">
            <a:xfrm>
              <a:off x="1187765" y="692810"/>
              <a:ext cx="331008" cy="707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4000">
                  <a:latin typeface="黑体" panose="02010609060101010101" pitchFamily="49" charset="-122"/>
                  <a:ea typeface="黑体" panose="02010609060101010101" pitchFamily="49" charset="-122"/>
                </a:rPr>
                <a:t>9</a:t>
              </a:r>
              <a:endParaRPr lang="zh-CN" altLang="en-US" sz="40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12341" name="组合 10"/>
            <p:cNvGrpSpPr/>
            <p:nvPr/>
          </p:nvGrpSpPr>
          <p:grpSpPr bwMode="auto">
            <a:xfrm>
              <a:off x="681682" y="1400377"/>
              <a:ext cx="1262776" cy="1226403"/>
              <a:chOff x="681682" y="1400377"/>
              <a:chExt cx="1262776" cy="1226403"/>
            </a:xfrm>
          </p:grpSpPr>
          <p:cxnSp>
            <p:nvCxnSpPr>
              <p:cNvPr id="4" name="直接连接符 3"/>
              <p:cNvCxnSpPr>
                <a:stCxn id="12340" idx="2"/>
              </p:cNvCxnSpPr>
              <p:nvPr/>
            </p:nvCxnSpPr>
            <p:spPr>
              <a:xfrm flipH="1">
                <a:off x="899666" y="1400377"/>
                <a:ext cx="453604" cy="5158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5"/>
              <p:cNvCxnSpPr>
                <a:stCxn id="12340" idx="2"/>
              </p:cNvCxnSpPr>
              <p:nvPr/>
            </p:nvCxnSpPr>
            <p:spPr>
              <a:xfrm>
                <a:off x="1353270" y="1400377"/>
                <a:ext cx="482643" cy="5158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44" name="文本框 8"/>
              <p:cNvSpPr txBox="1">
                <a:spLocks noChangeArrowheads="1"/>
              </p:cNvSpPr>
              <p:nvPr/>
            </p:nvSpPr>
            <p:spPr bwMode="auto">
              <a:xfrm>
                <a:off x="681682" y="1916895"/>
                <a:ext cx="331008" cy="70756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40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8</a:t>
                </a:r>
              </a:p>
            </p:txBody>
          </p:sp>
          <p:sp>
            <p:nvSpPr>
              <p:cNvPr id="12345" name="文本框 9"/>
              <p:cNvSpPr txBox="1">
                <a:spLocks noChangeArrowheads="1"/>
              </p:cNvSpPr>
              <p:nvPr/>
            </p:nvSpPr>
            <p:spPr bwMode="auto">
              <a:xfrm>
                <a:off x="1613450" y="1919214"/>
                <a:ext cx="331008" cy="70756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40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1</a:t>
                </a:r>
              </a:p>
            </p:txBody>
          </p:sp>
        </p:grpSp>
      </p:grpSp>
      <p:grpSp>
        <p:nvGrpSpPr>
          <p:cNvPr id="13" name="组合 12"/>
          <p:cNvGrpSpPr/>
          <p:nvPr/>
        </p:nvGrpSpPr>
        <p:grpSpPr bwMode="auto">
          <a:xfrm>
            <a:off x="3578226" y="690565"/>
            <a:ext cx="1682948" cy="1933837"/>
            <a:chOff x="681682" y="692810"/>
            <a:chExt cx="1262776" cy="1934552"/>
          </a:xfrm>
        </p:grpSpPr>
        <p:sp>
          <p:nvSpPr>
            <p:cNvPr id="12334" name="文本框 13"/>
            <p:cNvSpPr txBox="1">
              <a:spLocks noChangeArrowheads="1"/>
            </p:cNvSpPr>
            <p:nvPr/>
          </p:nvSpPr>
          <p:spPr bwMode="auto">
            <a:xfrm>
              <a:off x="1187765" y="692810"/>
              <a:ext cx="331008" cy="708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4000">
                  <a:latin typeface="黑体" panose="02010609060101010101" pitchFamily="49" charset="-122"/>
                  <a:ea typeface="黑体" panose="02010609060101010101" pitchFamily="49" charset="-122"/>
                </a:rPr>
                <a:t>9</a:t>
              </a:r>
              <a:endParaRPr lang="zh-CN" altLang="en-US" sz="40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12335" name="组合 14"/>
            <p:cNvGrpSpPr/>
            <p:nvPr/>
          </p:nvGrpSpPr>
          <p:grpSpPr bwMode="auto">
            <a:xfrm>
              <a:off x="681682" y="1400958"/>
              <a:ext cx="1262776" cy="1226404"/>
              <a:chOff x="681682" y="1400958"/>
              <a:chExt cx="1262776" cy="1226404"/>
            </a:xfrm>
          </p:grpSpPr>
          <p:cxnSp>
            <p:nvCxnSpPr>
              <p:cNvPr id="16" name="直接连接符 15"/>
              <p:cNvCxnSpPr>
                <a:stCxn id="12334" idx="2"/>
              </p:cNvCxnSpPr>
              <p:nvPr/>
            </p:nvCxnSpPr>
            <p:spPr>
              <a:xfrm flipH="1">
                <a:off x="899664" y="1400958"/>
                <a:ext cx="453606" cy="5162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>
                <a:stCxn id="12334" idx="2"/>
              </p:cNvCxnSpPr>
              <p:nvPr/>
            </p:nvCxnSpPr>
            <p:spPr>
              <a:xfrm>
                <a:off x="1353270" y="1400958"/>
                <a:ext cx="482644" cy="5162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38" name="文本框 17"/>
              <p:cNvSpPr txBox="1">
                <a:spLocks noChangeArrowheads="1"/>
              </p:cNvSpPr>
              <p:nvPr/>
            </p:nvSpPr>
            <p:spPr bwMode="auto">
              <a:xfrm>
                <a:off x="681682" y="1916895"/>
                <a:ext cx="331008" cy="7081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40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7</a:t>
                </a:r>
              </a:p>
            </p:txBody>
          </p:sp>
          <p:sp>
            <p:nvSpPr>
              <p:cNvPr id="12339" name="文本框 18"/>
              <p:cNvSpPr txBox="1">
                <a:spLocks noChangeArrowheads="1"/>
              </p:cNvSpPr>
              <p:nvPr/>
            </p:nvSpPr>
            <p:spPr bwMode="auto">
              <a:xfrm>
                <a:off x="1613450" y="1919214"/>
                <a:ext cx="331008" cy="7081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40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2</a:t>
                </a:r>
              </a:p>
            </p:txBody>
          </p:sp>
        </p:grpSp>
      </p:grpSp>
      <p:grpSp>
        <p:nvGrpSpPr>
          <p:cNvPr id="20" name="组合 19"/>
          <p:cNvGrpSpPr/>
          <p:nvPr/>
        </p:nvGrpSpPr>
        <p:grpSpPr bwMode="auto">
          <a:xfrm>
            <a:off x="6330949" y="687389"/>
            <a:ext cx="1684119" cy="1934843"/>
            <a:chOff x="681682" y="692810"/>
            <a:chExt cx="1262463" cy="1933971"/>
          </a:xfrm>
        </p:grpSpPr>
        <p:sp>
          <p:nvSpPr>
            <p:cNvPr id="12328" name="文本框 20"/>
            <p:cNvSpPr txBox="1">
              <a:spLocks noChangeArrowheads="1"/>
            </p:cNvSpPr>
            <p:nvPr/>
          </p:nvSpPr>
          <p:spPr bwMode="auto">
            <a:xfrm>
              <a:off x="1187765" y="692810"/>
              <a:ext cx="330695" cy="707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4000">
                  <a:latin typeface="黑体" panose="02010609060101010101" pitchFamily="49" charset="-122"/>
                  <a:ea typeface="黑体" panose="02010609060101010101" pitchFamily="49" charset="-122"/>
                </a:rPr>
                <a:t>9</a:t>
              </a:r>
              <a:endParaRPr lang="zh-CN" altLang="en-US" sz="40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12329" name="组合 21"/>
            <p:cNvGrpSpPr/>
            <p:nvPr/>
          </p:nvGrpSpPr>
          <p:grpSpPr bwMode="auto">
            <a:xfrm>
              <a:off x="681682" y="1400377"/>
              <a:ext cx="1262463" cy="1226404"/>
              <a:chOff x="681682" y="1400377"/>
              <a:chExt cx="1262463" cy="1226404"/>
            </a:xfrm>
          </p:grpSpPr>
          <p:cxnSp>
            <p:nvCxnSpPr>
              <p:cNvPr id="23" name="直接连接符 22"/>
              <p:cNvCxnSpPr>
                <a:stCxn id="12328" idx="2"/>
              </p:cNvCxnSpPr>
              <p:nvPr/>
            </p:nvCxnSpPr>
            <p:spPr>
              <a:xfrm flipH="1">
                <a:off x="899459" y="1400377"/>
                <a:ext cx="453653" cy="51584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>
                <a:stCxn id="12328" idx="2"/>
              </p:cNvCxnSpPr>
              <p:nvPr/>
            </p:nvCxnSpPr>
            <p:spPr>
              <a:xfrm>
                <a:off x="1353113" y="1400377"/>
                <a:ext cx="482904" cy="5158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32" name="文本框 24"/>
              <p:cNvSpPr txBox="1">
                <a:spLocks noChangeArrowheads="1"/>
              </p:cNvSpPr>
              <p:nvPr/>
            </p:nvSpPr>
            <p:spPr bwMode="auto">
              <a:xfrm>
                <a:off x="681682" y="1916895"/>
                <a:ext cx="330695" cy="70756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40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6</a:t>
                </a:r>
              </a:p>
            </p:txBody>
          </p:sp>
          <p:sp>
            <p:nvSpPr>
              <p:cNvPr id="12333" name="文本框 25"/>
              <p:cNvSpPr txBox="1">
                <a:spLocks noChangeArrowheads="1"/>
              </p:cNvSpPr>
              <p:nvPr/>
            </p:nvSpPr>
            <p:spPr bwMode="auto">
              <a:xfrm>
                <a:off x="1613450" y="1919214"/>
                <a:ext cx="330695" cy="70756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40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3</a:t>
                </a:r>
              </a:p>
            </p:txBody>
          </p:sp>
        </p:grpSp>
      </p:grpSp>
      <p:grpSp>
        <p:nvGrpSpPr>
          <p:cNvPr id="27" name="组合 26"/>
          <p:cNvGrpSpPr/>
          <p:nvPr/>
        </p:nvGrpSpPr>
        <p:grpSpPr bwMode="auto">
          <a:xfrm>
            <a:off x="977901" y="3429002"/>
            <a:ext cx="1682948" cy="1933837"/>
            <a:chOff x="681682" y="692810"/>
            <a:chExt cx="1262776" cy="1934552"/>
          </a:xfrm>
        </p:grpSpPr>
        <p:sp>
          <p:nvSpPr>
            <p:cNvPr id="12322" name="文本框 27"/>
            <p:cNvSpPr txBox="1">
              <a:spLocks noChangeArrowheads="1"/>
            </p:cNvSpPr>
            <p:nvPr/>
          </p:nvSpPr>
          <p:spPr bwMode="auto">
            <a:xfrm>
              <a:off x="1187765" y="692810"/>
              <a:ext cx="331008" cy="708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4000">
                  <a:latin typeface="黑体" panose="02010609060101010101" pitchFamily="49" charset="-122"/>
                  <a:ea typeface="黑体" panose="02010609060101010101" pitchFamily="49" charset="-122"/>
                </a:rPr>
                <a:t>9</a:t>
              </a:r>
              <a:endParaRPr lang="zh-CN" altLang="en-US" sz="40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12323" name="组合 28"/>
            <p:cNvGrpSpPr/>
            <p:nvPr/>
          </p:nvGrpSpPr>
          <p:grpSpPr bwMode="auto">
            <a:xfrm>
              <a:off x="681682" y="1400958"/>
              <a:ext cx="1262776" cy="1226404"/>
              <a:chOff x="681682" y="1400958"/>
              <a:chExt cx="1262776" cy="1226404"/>
            </a:xfrm>
          </p:grpSpPr>
          <p:cxnSp>
            <p:nvCxnSpPr>
              <p:cNvPr id="30" name="直接连接符 29"/>
              <p:cNvCxnSpPr>
                <a:stCxn id="12322" idx="2"/>
              </p:cNvCxnSpPr>
              <p:nvPr/>
            </p:nvCxnSpPr>
            <p:spPr>
              <a:xfrm flipH="1">
                <a:off x="899664" y="1400958"/>
                <a:ext cx="453606" cy="51626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>
                <a:stCxn id="12322" idx="2"/>
              </p:cNvCxnSpPr>
              <p:nvPr/>
            </p:nvCxnSpPr>
            <p:spPr>
              <a:xfrm>
                <a:off x="1353270" y="1400958"/>
                <a:ext cx="482644" cy="51626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26" name="文本框 31"/>
              <p:cNvSpPr txBox="1">
                <a:spLocks noChangeArrowheads="1"/>
              </p:cNvSpPr>
              <p:nvPr/>
            </p:nvSpPr>
            <p:spPr bwMode="auto">
              <a:xfrm>
                <a:off x="681682" y="1916895"/>
                <a:ext cx="331008" cy="7081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40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1</a:t>
                </a:r>
              </a:p>
            </p:txBody>
          </p:sp>
          <p:sp>
            <p:nvSpPr>
              <p:cNvPr id="12327" name="文本框 32"/>
              <p:cNvSpPr txBox="1">
                <a:spLocks noChangeArrowheads="1"/>
              </p:cNvSpPr>
              <p:nvPr/>
            </p:nvSpPr>
            <p:spPr bwMode="auto">
              <a:xfrm>
                <a:off x="1613450" y="1919214"/>
                <a:ext cx="331008" cy="7081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40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8</a:t>
                </a:r>
              </a:p>
            </p:txBody>
          </p:sp>
        </p:grpSp>
      </p:grpSp>
      <p:grpSp>
        <p:nvGrpSpPr>
          <p:cNvPr id="34" name="组合 33"/>
          <p:cNvGrpSpPr/>
          <p:nvPr/>
        </p:nvGrpSpPr>
        <p:grpSpPr bwMode="auto">
          <a:xfrm>
            <a:off x="3844925" y="3429002"/>
            <a:ext cx="1684119" cy="1933837"/>
            <a:chOff x="681682" y="692810"/>
            <a:chExt cx="1262463" cy="1934552"/>
          </a:xfrm>
        </p:grpSpPr>
        <p:sp>
          <p:nvSpPr>
            <p:cNvPr id="12316" name="文本框 34"/>
            <p:cNvSpPr txBox="1">
              <a:spLocks noChangeArrowheads="1"/>
            </p:cNvSpPr>
            <p:nvPr/>
          </p:nvSpPr>
          <p:spPr bwMode="auto">
            <a:xfrm>
              <a:off x="1187765" y="692810"/>
              <a:ext cx="330695" cy="708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4000">
                  <a:latin typeface="黑体" panose="02010609060101010101" pitchFamily="49" charset="-122"/>
                  <a:ea typeface="黑体" panose="02010609060101010101" pitchFamily="49" charset="-122"/>
                </a:rPr>
                <a:t>9</a:t>
              </a:r>
              <a:endParaRPr lang="zh-CN" altLang="en-US" sz="40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12317" name="组合 35"/>
            <p:cNvGrpSpPr/>
            <p:nvPr/>
          </p:nvGrpSpPr>
          <p:grpSpPr bwMode="auto">
            <a:xfrm>
              <a:off x="681682" y="1400958"/>
              <a:ext cx="1262463" cy="1226404"/>
              <a:chOff x="681682" y="1400958"/>
              <a:chExt cx="1262463" cy="1226404"/>
            </a:xfrm>
          </p:grpSpPr>
          <p:cxnSp>
            <p:nvCxnSpPr>
              <p:cNvPr id="37" name="直接连接符 36"/>
              <p:cNvCxnSpPr>
                <a:stCxn id="12316" idx="2"/>
              </p:cNvCxnSpPr>
              <p:nvPr/>
            </p:nvCxnSpPr>
            <p:spPr>
              <a:xfrm flipH="1">
                <a:off x="899459" y="1400958"/>
                <a:ext cx="453653" cy="51626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>
                <a:stCxn id="12316" idx="2"/>
              </p:cNvCxnSpPr>
              <p:nvPr/>
            </p:nvCxnSpPr>
            <p:spPr>
              <a:xfrm>
                <a:off x="1353113" y="1400958"/>
                <a:ext cx="482904" cy="51626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20" name="文本框 38"/>
              <p:cNvSpPr txBox="1">
                <a:spLocks noChangeArrowheads="1"/>
              </p:cNvSpPr>
              <p:nvPr/>
            </p:nvSpPr>
            <p:spPr bwMode="auto">
              <a:xfrm>
                <a:off x="681682" y="1916895"/>
                <a:ext cx="330695" cy="7081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40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12321" name="文本框 39"/>
              <p:cNvSpPr txBox="1">
                <a:spLocks noChangeArrowheads="1"/>
              </p:cNvSpPr>
              <p:nvPr/>
            </p:nvSpPr>
            <p:spPr bwMode="auto">
              <a:xfrm>
                <a:off x="1613450" y="1919214"/>
                <a:ext cx="330695" cy="7081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40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7</a:t>
                </a:r>
              </a:p>
            </p:txBody>
          </p:sp>
        </p:grpSp>
      </p:grpSp>
      <p:grpSp>
        <p:nvGrpSpPr>
          <p:cNvPr id="41" name="组合 40"/>
          <p:cNvGrpSpPr/>
          <p:nvPr/>
        </p:nvGrpSpPr>
        <p:grpSpPr bwMode="auto">
          <a:xfrm>
            <a:off x="6521452" y="3427413"/>
            <a:ext cx="1704896" cy="1935540"/>
            <a:chOff x="681682" y="692810"/>
            <a:chExt cx="1278443" cy="1936573"/>
          </a:xfrm>
        </p:grpSpPr>
        <p:sp>
          <p:nvSpPr>
            <p:cNvPr id="12310" name="文本框 41"/>
            <p:cNvSpPr txBox="1">
              <a:spLocks noChangeArrowheads="1"/>
            </p:cNvSpPr>
            <p:nvPr/>
          </p:nvSpPr>
          <p:spPr bwMode="auto">
            <a:xfrm>
              <a:off x="1187765" y="692810"/>
              <a:ext cx="330800" cy="708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4000">
                  <a:latin typeface="黑体" panose="02010609060101010101" pitchFamily="49" charset="-122"/>
                  <a:ea typeface="黑体" panose="02010609060101010101" pitchFamily="49" charset="-122"/>
                </a:rPr>
                <a:t>9</a:t>
              </a:r>
              <a:endParaRPr lang="zh-CN" altLang="en-US" sz="40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12311" name="组合 42"/>
            <p:cNvGrpSpPr/>
            <p:nvPr/>
          </p:nvGrpSpPr>
          <p:grpSpPr bwMode="auto">
            <a:xfrm>
              <a:off x="681682" y="1401074"/>
              <a:ext cx="1278443" cy="1228309"/>
              <a:chOff x="681682" y="1401074"/>
              <a:chExt cx="1278443" cy="1228309"/>
            </a:xfrm>
          </p:grpSpPr>
          <p:cxnSp>
            <p:nvCxnSpPr>
              <p:cNvPr id="44" name="直接连接符 43"/>
              <p:cNvCxnSpPr>
                <a:stCxn id="12310" idx="2"/>
              </p:cNvCxnSpPr>
              <p:nvPr/>
            </p:nvCxnSpPr>
            <p:spPr>
              <a:xfrm flipH="1">
                <a:off x="899529" y="1401074"/>
                <a:ext cx="453636" cy="5163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>
                <a:stCxn id="12310" idx="2"/>
              </p:cNvCxnSpPr>
              <p:nvPr/>
            </p:nvCxnSpPr>
            <p:spPr>
              <a:xfrm>
                <a:off x="1353165" y="1401074"/>
                <a:ext cx="483216" cy="5163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14" name="文本框 45"/>
              <p:cNvSpPr txBox="1">
                <a:spLocks noChangeArrowheads="1"/>
              </p:cNvSpPr>
              <p:nvPr/>
            </p:nvSpPr>
            <p:spPr bwMode="auto">
              <a:xfrm>
                <a:off x="681682" y="1916895"/>
                <a:ext cx="330800" cy="708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40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3</a:t>
                </a:r>
              </a:p>
            </p:txBody>
          </p:sp>
          <p:sp>
            <p:nvSpPr>
              <p:cNvPr id="12315" name="文本框 46"/>
              <p:cNvSpPr txBox="1">
                <a:spLocks noChangeArrowheads="1"/>
              </p:cNvSpPr>
              <p:nvPr/>
            </p:nvSpPr>
            <p:spPr bwMode="auto">
              <a:xfrm>
                <a:off x="1629325" y="1921119"/>
                <a:ext cx="330800" cy="708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40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6</a:t>
                </a:r>
              </a:p>
            </p:txBody>
          </p:sp>
        </p:grpSp>
      </p:grpSp>
      <p:grpSp>
        <p:nvGrpSpPr>
          <p:cNvPr id="48" name="组合 47"/>
          <p:cNvGrpSpPr/>
          <p:nvPr/>
        </p:nvGrpSpPr>
        <p:grpSpPr bwMode="auto">
          <a:xfrm>
            <a:off x="9070975" y="666752"/>
            <a:ext cx="1684119" cy="1933837"/>
            <a:chOff x="681682" y="692810"/>
            <a:chExt cx="1262463" cy="1934552"/>
          </a:xfrm>
        </p:grpSpPr>
        <p:sp>
          <p:nvSpPr>
            <p:cNvPr id="12304" name="文本框 48"/>
            <p:cNvSpPr txBox="1">
              <a:spLocks noChangeArrowheads="1"/>
            </p:cNvSpPr>
            <p:nvPr/>
          </p:nvSpPr>
          <p:spPr bwMode="auto">
            <a:xfrm>
              <a:off x="1187765" y="692810"/>
              <a:ext cx="330695" cy="708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4000">
                  <a:latin typeface="黑体" panose="02010609060101010101" pitchFamily="49" charset="-122"/>
                  <a:ea typeface="黑体" panose="02010609060101010101" pitchFamily="49" charset="-122"/>
                </a:rPr>
                <a:t>9</a:t>
              </a:r>
              <a:endParaRPr lang="zh-CN" altLang="en-US" sz="40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12305" name="组合 49"/>
            <p:cNvGrpSpPr/>
            <p:nvPr/>
          </p:nvGrpSpPr>
          <p:grpSpPr bwMode="auto">
            <a:xfrm>
              <a:off x="681682" y="1400958"/>
              <a:ext cx="1262463" cy="1226404"/>
              <a:chOff x="681682" y="1400958"/>
              <a:chExt cx="1262463" cy="1226404"/>
            </a:xfrm>
          </p:grpSpPr>
          <p:cxnSp>
            <p:nvCxnSpPr>
              <p:cNvPr id="51" name="直接连接符 50"/>
              <p:cNvCxnSpPr>
                <a:stCxn id="12304" idx="2"/>
              </p:cNvCxnSpPr>
              <p:nvPr/>
            </p:nvCxnSpPr>
            <p:spPr>
              <a:xfrm flipH="1">
                <a:off x="899459" y="1400958"/>
                <a:ext cx="453653" cy="51626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 51"/>
              <p:cNvCxnSpPr>
                <a:stCxn id="12304" idx="2"/>
              </p:cNvCxnSpPr>
              <p:nvPr/>
            </p:nvCxnSpPr>
            <p:spPr>
              <a:xfrm>
                <a:off x="1353113" y="1400958"/>
                <a:ext cx="482904" cy="51626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08" name="文本框 52"/>
              <p:cNvSpPr txBox="1">
                <a:spLocks noChangeArrowheads="1"/>
              </p:cNvSpPr>
              <p:nvPr/>
            </p:nvSpPr>
            <p:spPr bwMode="auto">
              <a:xfrm>
                <a:off x="681682" y="1916895"/>
                <a:ext cx="330695" cy="7081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40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5</a:t>
                </a:r>
              </a:p>
            </p:txBody>
          </p:sp>
          <p:sp>
            <p:nvSpPr>
              <p:cNvPr id="12309" name="文本框 53"/>
              <p:cNvSpPr txBox="1">
                <a:spLocks noChangeArrowheads="1"/>
              </p:cNvSpPr>
              <p:nvPr/>
            </p:nvSpPr>
            <p:spPr bwMode="auto">
              <a:xfrm>
                <a:off x="1613450" y="1919214"/>
                <a:ext cx="330695" cy="7081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40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4</a:t>
                </a:r>
              </a:p>
            </p:txBody>
          </p:sp>
        </p:grpSp>
      </p:grpSp>
      <p:grpSp>
        <p:nvGrpSpPr>
          <p:cNvPr id="55" name="组合 54"/>
          <p:cNvGrpSpPr/>
          <p:nvPr/>
        </p:nvGrpSpPr>
        <p:grpSpPr bwMode="auto">
          <a:xfrm>
            <a:off x="9124950" y="3427415"/>
            <a:ext cx="1682948" cy="1933837"/>
            <a:chOff x="681682" y="692810"/>
            <a:chExt cx="1262776" cy="1934552"/>
          </a:xfrm>
        </p:grpSpPr>
        <p:sp>
          <p:nvSpPr>
            <p:cNvPr id="12298" name="文本框 55"/>
            <p:cNvSpPr txBox="1">
              <a:spLocks noChangeArrowheads="1"/>
            </p:cNvSpPr>
            <p:nvPr/>
          </p:nvSpPr>
          <p:spPr bwMode="auto">
            <a:xfrm>
              <a:off x="1187765" y="692810"/>
              <a:ext cx="331008" cy="708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4000">
                  <a:latin typeface="黑体" panose="02010609060101010101" pitchFamily="49" charset="-122"/>
                  <a:ea typeface="黑体" panose="02010609060101010101" pitchFamily="49" charset="-122"/>
                </a:rPr>
                <a:t>9</a:t>
              </a:r>
              <a:endParaRPr lang="zh-CN" altLang="en-US" sz="40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12299" name="组合 56"/>
            <p:cNvGrpSpPr/>
            <p:nvPr/>
          </p:nvGrpSpPr>
          <p:grpSpPr bwMode="auto">
            <a:xfrm>
              <a:off x="681682" y="1400958"/>
              <a:ext cx="1262776" cy="1226404"/>
              <a:chOff x="681682" y="1400958"/>
              <a:chExt cx="1262776" cy="1226404"/>
            </a:xfrm>
          </p:grpSpPr>
          <p:cxnSp>
            <p:nvCxnSpPr>
              <p:cNvPr id="58" name="直接连接符 57"/>
              <p:cNvCxnSpPr>
                <a:stCxn id="12298" idx="2"/>
              </p:cNvCxnSpPr>
              <p:nvPr/>
            </p:nvCxnSpPr>
            <p:spPr>
              <a:xfrm flipH="1">
                <a:off x="899664" y="1400958"/>
                <a:ext cx="453606" cy="5162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>
                <a:stCxn id="12298" idx="2"/>
              </p:cNvCxnSpPr>
              <p:nvPr/>
            </p:nvCxnSpPr>
            <p:spPr>
              <a:xfrm>
                <a:off x="1353270" y="1400958"/>
                <a:ext cx="482644" cy="5162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02" name="文本框 59"/>
              <p:cNvSpPr txBox="1">
                <a:spLocks noChangeArrowheads="1"/>
              </p:cNvSpPr>
              <p:nvPr/>
            </p:nvSpPr>
            <p:spPr bwMode="auto">
              <a:xfrm>
                <a:off x="681682" y="1916895"/>
                <a:ext cx="331008" cy="7081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40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4</a:t>
                </a:r>
              </a:p>
            </p:txBody>
          </p:sp>
          <p:sp>
            <p:nvSpPr>
              <p:cNvPr id="12303" name="文本框 60"/>
              <p:cNvSpPr txBox="1">
                <a:spLocks noChangeArrowheads="1"/>
              </p:cNvSpPr>
              <p:nvPr/>
            </p:nvSpPr>
            <p:spPr bwMode="auto">
              <a:xfrm>
                <a:off x="1613450" y="1919214"/>
                <a:ext cx="331008" cy="7081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40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5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890589" y="1774825"/>
            <a:ext cx="80645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9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的组成有</a:t>
            </a:r>
            <a:r>
              <a:rPr lang="en-US" altLang="zh-CN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8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和</a:t>
            </a:r>
            <a:r>
              <a:rPr lang="en-US" altLang="zh-CN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，</a:t>
            </a:r>
            <a:r>
              <a:rPr lang="en-US" altLang="zh-CN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7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和</a:t>
            </a:r>
            <a:r>
              <a:rPr lang="en-US" altLang="zh-CN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，</a:t>
            </a:r>
            <a:r>
              <a:rPr lang="en-US" altLang="zh-CN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6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和</a:t>
            </a:r>
            <a:r>
              <a:rPr lang="en-US" altLang="zh-CN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，</a:t>
            </a:r>
            <a:r>
              <a:rPr lang="en-US" altLang="zh-CN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5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和</a:t>
            </a:r>
            <a:r>
              <a:rPr lang="en-US" altLang="zh-CN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4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；然后根据前面</a:t>
            </a:r>
            <a:r>
              <a:rPr lang="en-US" altLang="zh-CN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4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组还可以想到</a:t>
            </a:r>
            <a:r>
              <a:rPr lang="en-US" altLang="zh-CN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4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组：</a:t>
            </a:r>
            <a:r>
              <a:rPr lang="en-US" altLang="zh-CN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和</a:t>
            </a:r>
            <a:r>
              <a:rPr lang="en-US" altLang="zh-CN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8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，</a:t>
            </a:r>
            <a:r>
              <a:rPr lang="en-US" altLang="zh-CN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和</a:t>
            </a:r>
            <a:r>
              <a:rPr lang="en-US" altLang="zh-CN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7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，</a:t>
            </a:r>
            <a:r>
              <a:rPr lang="en-US" altLang="zh-CN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和</a:t>
            </a:r>
            <a:r>
              <a:rPr lang="en-US" altLang="zh-CN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6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，</a:t>
            </a:r>
            <a:r>
              <a:rPr lang="en-US" altLang="zh-CN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4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和</a:t>
            </a:r>
            <a:r>
              <a:rPr lang="en-US" altLang="zh-CN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5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。</a:t>
            </a:r>
            <a:endParaRPr lang="zh-CN" altLang="en-US" sz="3600" dirty="0"/>
          </a:p>
        </p:txBody>
      </p:sp>
      <p:sp>
        <p:nvSpPr>
          <p:cNvPr id="13315" name="矩形 3"/>
          <p:cNvSpPr>
            <a:spLocks noChangeArrowheads="1"/>
          </p:cNvSpPr>
          <p:nvPr/>
        </p:nvSpPr>
        <p:spPr bwMode="auto">
          <a:xfrm>
            <a:off x="890588" y="842964"/>
            <a:ext cx="15696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小结：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标注 15"/>
          <p:cNvSpPr/>
          <p:nvPr/>
        </p:nvSpPr>
        <p:spPr>
          <a:xfrm>
            <a:off x="815635" y="1196845"/>
            <a:ext cx="7920549" cy="3888270"/>
          </a:xfrm>
          <a:prstGeom prst="wedgeRoundRectCallout">
            <a:avLst>
              <a:gd name="adj1" fmla="val 55283"/>
              <a:gd name="adj2" fmla="val -8607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我们总结了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9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的组成，这个总结到底对不对呢？请同学们拿出课前准备的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9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枚硬币，让我们一起来验证一下（同桌相互合作）。</a:t>
            </a:r>
          </a:p>
        </p:txBody>
      </p:sp>
      <p:pic>
        <p:nvPicPr>
          <p:cNvPr id="14341" name="图片 2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96302" y="1484313"/>
            <a:ext cx="3533775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三、巩固练习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23888" y="1468438"/>
            <a:ext cx="2687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想想做做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23888" y="2179639"/>
            <a:ext cx="65453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1.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哪两种卡片上的点数合起来是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8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？</a:t>
            </a:r>
            <a:endParaRPr lang="en-US" altLang="zh-CN" sz="3200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grpSp>
        <p:nvGrpSpPr>
          <p:cNvPr id="15" name="组合 14"/>
          <p:cNvGrpSpPr/>
          <p:nvPr/>
        </p:nvGrpSpPr>
        <p:grpSpPr bwMode="auto">
          <a:xfrm>
            <a:off x="693739" y="2882900"/>
            <a:ext cx="10590212" cy="3309938"/>
            <a:chOff x="520405" y="2883487"/>
            <a:chExt cx="7941990" cy="3308770"/>
          </a:xfrm>
        </p:grpSpPr>
        <p:pic>
          <p:nvPicPr>
            <p:cNvPr id="15367" name="图片 1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0405" y="3056821"/>
              <a:ext cx="1607394" cy="1607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8" name="图片 7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37670" y="4466785"/>
              <a:ext cx="1438195" cy="1607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9" name="图片 8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65480" y="2883487"/>
              <a:ext cx="1366284" cy="1607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0" name="图片 9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389361" y="4477483"/>
              <a:ext cx="1438196" cy="1714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图片 10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296379" y="2890324"/>
              <a:ext cx="1371952" cy="1587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2" name="图片 11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044172" y="2899861"/>
              <a:ext cx="1669253" cy="1587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3" name="图片 12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020528" y="4623100"/>
              <a:ext cx="1669253" cy="1554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4" name="图片 13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688511" y="4466785"/>
              <a:ext cx="1773884" cy="1587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7"/>
          <p:cNvGrpSpPr/>
          <p:nvPr/>
        </p:nvGrpSpPr>
        <p:grpSpPr bwMode="auto">
          <a:xfrm>
            <a:off x="1774828" y="558802"/>
            <a:ext cx="1631950" cy="1223963"/>
            <a:chOff x="755737" y="692810"/>
            <a:chExt cx="1224083" cy="1224085"/>
          </a:xfrm>
        </p:grpSpPr>
        <p:sp>
          <p:nvSpPr>
            <p:cNvPr id="16411" name="文本框 1"/>
            <p:cNvSpPr txBox="1">
              <a:spLocks noChangeArrowheads="1"/>
            </p:cNvSpPr>
            <p:nvPr/>
          </p:nvSpPr>
          <p:spPr bwMode="auto">
            <a:xfrm>
              <a:off x="1187765" y="692810"/>
              <a:ext cx="330892" cy="707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40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8</a:t>
              </a:r>
              <a:endParaRPr lang="zh-CN" altLang="en-US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cxnSp>
          <p:nvCxnSpPr>
            <p:cNvPr id="4" name="直接连接符 3"/>
            <p:cNvCxnSpPr>
              <a:stCxn id="16411" idx="2"/>
            </p:cNvCxnSpPr>
            <p:nvPr/>
          </p:nvCxnSpPr>
          <p:spPr>
            <a:xfrm flipH="1">
              <a:off x="755737" y="1400767"/>
              <a:ext cx="597474" cy="5161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>
              <a:stCxn id="16411" idx="2"/>
            </p:cNvCxnSpPr>
            <p:nvPr/>
          </p:nvCxnSpPr>
          <p:spPr>
            <a:xfrm>
              <a:off x="1353211" y="1400767"/>
              <a:ext cx="626609" cy="5161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组合 27"/>
          <p:cNvGrpSpPr/>
          <p:nvPr/>
        </p:nvGrpSpPr>
        <p:grpSpPr bwMode="auto">
          <a:xfrm>
            <a:off x="693737" y="1817690"/>
            <a:ext cx="3662363" cy="1316037"/>
            <a:chOff x="520026" y="1817856"/>
            <a:chExt cx="2746813" cy="1315973"/>
          </a:xfrm>
        </p:grpSpPr>
        <p:pic>
          <p:nvPicPr>
            <p:cNvPr id="16409" name="图片 6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1405471">
              <a:off x="520026" y="1818871"/>
              <a:ext cx="1117715" cy="1314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10" name="图片 8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910516">
              <a:off x="2077379" y="1883937"/>
              <a:ext cx="1255541" cy="1123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组合 9"/>
          <p:cNvGrpSpPr/>
          <p:nvPr/>
        </p:nvGrpSpPr>
        <p:grpSpPr bwMode="auto">
          <a:xfrm>
            <a:off x="6729416" y="573088"/>
            <a:ext cx="1631950" cy="1223962"/>
            <a:chOff x="755737" y="692810"/>
            <a:chExt cx="1224083" cy="1224085"/>
          </a:xfrm>
        </p:grpSpPr>
        <p:sp>
          <p:nvSpPr>
            <p:cNvPr id="16406" name="文本框 10"/>
            <p:cNvSpPr txBox="1">
              <a:spLocks noChangeArrowheads="1"/>
            </p:cNvSpPr>
            <p:nvPr/>
          </p:nvSpPr>
          <p:spPr bwMode="auto">
            <a:xfrm>
              <a:off x="1187765" y="692810"/>
              <a:ext cx="330892" cy="707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40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8</a:t>
              </a:r>
              <a:endParaRPr lang="zh-CN" altLang="en-US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cxnSp>
          <p:nvCxnSpPr>
            <p:cNvPr id="12" name="直接连接符 11"/>
            <p:cNvCxnSpPr>
              <a:stCxn id="16406" idx="2"/>
            </p:cNvCxnSpPr>
            <p:nvPr/>
          </p:nvCxnSpPr>
          <p:spPr>
            <a:xfrm flipH="1">
              <a:off x="755737" y="1400767"/>
              <a:ext cx="597474" cy="5161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>
              <a:stCxn id="16406" idx="2"/>
            </p:cNvCxnSpPr>
            <p:nvPr/>
          </p:nvCxnSpPr>
          <p:spPr>
            <a:xfrm>
              <a:off x="1353211" y="1400767"/>
              <a:ext cx="626609" cy="5161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 bwMode="auto">
          <a:xfrm>
            <a:off x="5716589" y="1897065"/>
            <a:ext cx="3919537" cy="1171575"/>
            <a:chOff x="4287837" y="1897592"/>
            <a:chExt cx="2939428" cy="1171078"/>
          </a:xfrm>
        </p:grpSpPr>
        <p:pic>
          <p:nvPicPr>
            <p:cNvPr id="16404" name="图片 13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634550">
              <a:off x="4287837" y="1942297"/>
              <a:ext cx="1209806" cy="1126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5" name="图片 14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2601319">
              <a:off x="6009878" y="1897592"/>
              <a:ext cx="1217387" cy="1157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" name="组合 15"/>
          <p:cNvGrpSpPr/>
          <p:nvPr/>
        </p:nvGrpSpPr>
        <p:grpSpPr bwMode="auto">
          <a:xfrm>
            <a:off x="1878016" y="2959102"/>
            <a:ext cx="1631950" cy="1223963"/>
            <a:chOff x="755737" y="692810"/>
            <a:chExt cx="1224083" cy="1224085"/>
          </a:xfrm>
        </p:grpSpPr>
        <p:sp>
          <p:nvSpPr>
            <p:cNvPr id="16401" name="文本框 16"/>
            <p:cNvSpPr txBox="1">
              <a:spLocks noChangeArrowheads="1"/>
            </p:cNvSpPr>
            <p:nvPr/>
          </p:nvSpPr>
          <p:spPr bwMode="auto">
            <a:xfrm>
              <a:off x="1187765" y="692810"/>
              <a:ext cx="330892" cy="707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40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8</a:t>
              </a:r>
              <a:endParaRPr lang="zh-CN" altLang="en-US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cxnSp>
          <p:nvCxnSpPr>
            <p:cNvPr id="18" name="直接连接符 17"/>
            <p:cNvCxnSpPr>
              <a:stCxn id="16401" idx="2"/>
            </p:cNvCxnSpPr>
            <p:nvPr/>
          </p:nvCxnSpPr>
          <p:spPr>
            <a:xfrm flipH="1">
              <a:off x="755737" y="1400767"/>
              <a:ext cx="597474" cy="5161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>
              <a:stCxn id="16401" idx="2"/>
            </p:cNvCxnSpPr>
            <p:nvPr/>
          </p:nvCxnSpPr>
          <p:spPr>
            <a:xfrm>
              <a:off x="1353211" y="1400767"/>
              <a:ext cx="626609" cy="5161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组合 29"/>
          <p:cNvGrpSpPr/>
          <p:nvPr/>
        </p:nvGrpSpPr>
        <p:grpSpPr bwMode="auto">
          <a:xfrm>
            <a:off x="1020764" y="4387852"/>
            <a:ext cx="3786187" cy="1376363"/>
            <a:chOff x="765709" y="4387497"/>
            <a:chExt cx="2839095" cy="1376124"/>
          </a:xfrm>
        </p:grpSpPr>
        <p:pic>
          <p:nvPicPr>
            <p:cNvPr id="16399" name="图片 19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-2022531">
              <a:off x="765709" y="4387497"/>
              <a:ext cx="1154167" cy="1376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0" name="图片 20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rot="1626592">
              <a:off x="2284978" y="4437106"/>
              <a:ext cx="1319826" cy="1319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" name="组合 21"/>
          <p:cNvGrpSpPr/>
          <p:nvPr/>
        </p:nvGrpSpPr>
        <p:grpSpPr bwMode="auto">
          <a:xfrm>
            <a:off x="6891339" y="2947988"/>
            <a:ext cx="1633537" cy="1223962"/>
            <a:chOff x="755736" y="692810"/>
            <a:chExt cx="1224084" cy="1224085"/>
          </a:xfrm>
        </p:grpSpPr>
        <p:sp>
          <p:nvSpPr>
            <p:cNvPr id="16396" name="文本框 22"/>
            <p:cNvSpPr txBox="1">
              <a:spLocks noChangeArrowheads="1"/>
            </p:cNvSpPr>
            <p:nvPr/>
          </p:nvSpPr>
          <p:spPr bwMode="auto">
            <a:xfrm>
              <a:off x="1187765" y="692810"/>
              <a:ext cx="330571" cy="707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40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8</a:t>
              </a:r>
              <a:endParaRPr lang="zh-CN" altLang="en-US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cxnSp>
          <p:nvCxnSpPr>
            <p:cNvPr id="24" name="直接连接符 23"/>
            <p:cNvCxnSpPr>
              <a:stCxn id="16396" idx="2"/>
            </p:cNvCxnSpPr>
            <p:nvPr/>
          </p:nvCxnSpPr>
          <p:spPr>
            <a:xfrm flipH="1">
              <a:off x="755736" y="1400767"/>
              <a:ext cx="597315" cy="5161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>
              <a:stCxn id="16396" idx="2"/>
            </p:cNvCxnSpPr>
            <p:nvPr/>
          </p:nvCxnSpPr>
          <p:spPr>
            <a:xfrm>
              <a:off x="1353051" y="1400767"/>
              <a:ext cx="626769" cy="5161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 bwMode="auto">
          <a:xfrm>
            <a:off x="5640388" y="4303715"/>
            <a:ext cx="4114800" cy="1476375"/>
            <a:chOff x="4230018" y="4304261"/>
            <a:chExt cx="3086965" cy="1475612"/>
          </a:xfrm>
        </p:grpSpPr>
        <p:pic>
          <p:nvPicPr>
            <p:cNvPr id="16394" name="图片 25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 rot="-1124788">
              <a:off x="6063260" y="4304261"/>
              <a:ext cx="1253723" cy="1450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5" name="图片 26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rot="-1024917">
              <a:off x="4230018" y="4330189"/>
              <a:ext cx="1297086" cy="1449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5"/>
          <p:cNvGrpSpPr/>
          <p:nvPr/>
        </p:nvGrpSpPr>
        <p:grpSpPr bwMode="auto">
          <a:xfrm>
            <a:off x="623889" y="765177"/>
            <a:ext cx="3100519" cy="620619"/>
            <a:chOff x="467715" y="908825"/>
            <a:chExt cx="2325527" cy="620519"/>
          </a:xfrm>
        </p:grpSpPr>
        <p:sp>
          <p:nvSpPr>
            <p:cNvPr id="17413" name="矩形 1"/>
            <p:cNvSpPr>
              <a:spLocks noChangeArrowheads="1"/>
            </p:cNvSpPr>
            <p:nvPr/>
          </p:nvSpPr>
          <p:spPr bwMode="auto">
            <a:xfrm>
              <a:off x="467715" y="908825"/>
              <a:ext cx="446303" cy="584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2.</a:t>
              </a:r>
            </a:p>
          </p:txBody>
        </p:sp>
        <p:sp>
          <p:nvSpPr>
            <p:cNvPr id="17414" name="矩形 3"/>
            <p:cNvSpPr>
              <a:spLocks noChangeArrowheads="1"/>
            </p:cNvSpPr>
            <p:nvPr/>
          </p:nvSpPr>
          <p:spPr bwMode="auto">
            <a:xfrm>
              <a:off x="1115760" y="944663"/>
              <a:ext cx="1677482" cy="584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游戏规则：</a:t>
              </a:r>
              <a:endParaRPr lang="zh-CN" altLang="en-US"/>
            </a:p>
          </p:txBody>
        </p:sp>
      </p:grp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200151" y="1349376"/>
            <a:ext cx="775017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    老师报数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8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，同桌两个小朋友合作，每人出一个数字，使两个数字合起来正好是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8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，然后两人一起说“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8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可以分成几和几，几和几可以合成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8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”。</a:t>
            </a:r>
            <a:endParaRPr lang="zh-CN" altLang="en-US" dirty="0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087439" y="5216526"/>
            <a:ext cx="63401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两人合作，完成</a:t>
            </a:r>
            <a:r>
              <a:rPr lang="en-US" altLang="zh-CN" sz="320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8</a:t>
            </a:r>
            <a:r>
              <a:rPr lang="zh-CN" altLang="en-US" sz="320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、</a:t>
            </a:r>
            <a:r>
              <a:rPr lang="en-US" altLang="zh-CN" sz="320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9</a:t>
            </a:r>
            <a:r>
              <a:rPr lang="zh-CN" altLang="en-US" sz="320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的对口令游戏</a:t>
            </a:r>
            <a:endParaRPr lang="zh-CN" alt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" y="692150"/>
            <a:ext cx="5856288" cy="310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3114" y="3357563"/>
            <a:ext cx="5856287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圆角矩形标注 15"/>
          <p:cNvSpPr/>
          <p:nvPr/>
        </p:nvSpPr>
        <p:spPr>
          <a:xfrm>
            <a:off x="6960061" y="1052837"/>
            <a:ext cx="4563995" cy="1610621"/>
          </a:xfrm>
          <a:prstGeom prst="wedgeRoundRectCallout">
            <a:avLst>
              <a:gd name="adj1" fmla="val -59196"/>
              <a:gd name="adj2" fmla="val -12299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8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可以分成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3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3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可以合成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8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</a:t>
            </a:r>
          </a:p>
        </p:txBody>
      </p:sp>
      <p:sp>
        <p:nvSpPr>
          <p:cNvPr id="5" name="圆角矩形标注 15"/>
          <p:cNvSpPr/>
          <p:nvPr/>
        </p:nvSpPr>
        <p:spPr>
          <a:xfrm>
            <a:off x="885801" y="4021419"/>
            <a:ext cx="4563995" cy="1610621"/>
          </a:xfrm>
          <a:prstGeom prst="wedgeRoundRectCallout">
            <a:avLst>
              <a:gd name="adj1" fmla="val 62182"/>
              <a:gd name="adj2" fmla="val -9543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9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可以分成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7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7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可以合成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9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8"/>
          <p:cNvSpPr txBox="1">
            <a:spLocks noChangeArrowheads="1"/>
          </p:cNvSpPr>
          <p:nvPr/>
        </p:nvSpPr>
        <p:spPr bwMode="auto">
          <a:xfrm>
            <a:off x="347665" y="1192213"/>
            <a:ext cx="1103471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dirty="0">
                <a:ea typeface="宋体" panose="02010600030101010101" pitchFamily="2" charset="-122"/>
              </a:rPr>
              <a:t>3.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仔细看第一个中国结上的三个数字，你发现了什么？</a:t>
            </a:r>
            <a:endParaRPr lang="en-US" altLang="zh-CN" sz="3200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eaLnBrk="1" hangingPunct="1"/>
            <a:endParaRPr lang="en-US" altLang="zh-CN" sz="3200" dirty="0">
              <a:ea typeface="宋体" panose="02010600030101010101" pitchFamily="2" charset="-122"/>
            </a:endParaRPr>
          </a:p>
        </p:txBody>
      </p:sp>
      <p:pic>
        <p:nvPicPr>
          <p:cNvPr id="19459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3" y="2414590"/>
            <a:ext cx="11645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059237" y="2701926"/>
            <a:ext cx="4122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7804149" y="3133726"/>
            <a:ext cx="4122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0587037" y="2692401"/>
            <a:ext cx="4122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</a:rPr>
              <a:t>9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0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四、课堂小结</a:t>
            </a:r>
            <a:endParaRPr lang="zh-CN" altLang="en-US" sz="32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93737" y="3063875"/>
            <a:ext cx="95043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304800">
              <a:lnSpc>
                <a:spcPct val="1500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掌握了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8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9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的组成，并能从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8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9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的组成中推出另一些数的组成。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76263" y="1966915"/>
            <a:ext cx="67762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通过本节课的学习，你有什么收获？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5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一、复习导入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3677" y="981077"/>
            <a:ext cx="353377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圆角矩形标注 15"/>
          <p:cNvSpPr/>
          <p:nvPr/>
        </p:nvSpPr>
        <p:spPr>
          <a:xfrm>
            <a:off x="844602" y="1812372"/>
            <a:ext cx="6816473" cy="864061"/>
          </a:xfrm>
          <a:prstGeom prst="wedgeRoundRectCallout">
            <a:avLst>
              <a:gd name="adj1" fmla="val 61794"/>
              <a:gd name="adj2" fmla="val 1651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同学们，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6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可以分成几和几？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4549" y="3284540"/>
            <a:ext cx="2497139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圆角矩形标注 15"/>
          <p:cNvSpPr/>
          <p:nvPr/>
        </p:nvSpPr>
        <p:spPr>
          <a:xfrm>
            <a:off x="4228046" y="3636760"/>
            <a:ext cx="4781796" cy="2304160"/>
          </a:xfrm>
          <a:prstGeom prst="wedgeRoundRectCallout">
            <a:avLst>
              <a:gd name="adj1" fmla="val -71592"/>
              <a:gd name="adj2" fmla="val -27375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6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可以分为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4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4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3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3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1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96301" y="476250"/>
            <a:ext cx="3379788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圆角矩形标注 15"/>
          <p:cNvSpPr/>
          <p:nvPr/>
        </p:nvSpPr>
        <p:spPr>
          <a:xfrm>
            <a:off x="3194715" y="1340858"/>
            <a:ext cx="4896340" cy="864061"/>
          </a:xfrm>
          <a:prstGeom prst="wedgeRoundRectCallout">
            <a:avLst>
              <a:gd name="adj1" fmla="val 61794"/>
              <a:gd name="adj2" fmla="val 1651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7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可以分成几和几？</a:t>
            </a:r>
          </a:p>
        </p:txBody>
      </p:sp>
      <p:pic>
        <p:nvPicPr>
          <p:cNvPr id="4" name="Picture 8" descr="http://pic148.nipic.com/file/20171205/1061611_155809442213_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69951" y="2711450"/>
            <a:ext cx="1919288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圆角矩形标注 15"/>
          <p:cNvSpPr/>
          <p:nvPr/>
        </p:nvSpPr>
        <p:spPr>
          <a:xfrm>
            <a:off x="3887849" y="3140980"/>
            <a:ext cx="5088353" cy="2304160"/>
          </a:xfrm>
          <a:prstGeom prst="wedgeRoundRectCallout">
            <a:avLst>
              <a:gd name="adj1" fmla="val -65469"/>
              <a:gd name="adj2" fmla="val -37393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7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可以分为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6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6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3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4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4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3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339" y="549276"/>
            <a:ext cx="2687637" cy="249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圆角矩形标注 15"/>
          <p:cNvSpPr/>
          <p:nvPr/>
        </p:nvSpPr>
        <p:spPr>
          <a:xfrm>
            <a:off x="3743215" y="1053338"/>
            <a:ext cx="7776540" cy="864061"/>
          </a:xfrm>
          <a:prstGeom prst="wedgeRoundRectCallout">
            <a:avLst>
              <a:gd name="adj1" fmla="val -60109"/>
              <a:gd name="adj2" fmla="val 37611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还可以怎样说？你是怎么想的？</a:t>
            </a:r>
          </a:p>
        </p:txBody>
      </p:sp>
      <p:sp>
        <p:nvSpPr>
          <p:cNvPr id="5" name="圆角矩形标注 15"/>
          <p:cNvSpPr/>
          <p:nvPr/>
        </p:nvSpPr>
        <p:spPr>
          <a:xfrm>
            <a:off x="3461900" y="2801877"/>
            <a:ext cx="5805224" cy="2797436"/>
          </a:xfrm>
          <a:prstGeom prst="wedgeRoundRectCallout">
            <a:avLst>
              <a:gd name="adj1" fmla="val 64257"/>
              <a:gd name="adj2" fmla="val 43489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还可以说几和几可以合成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6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，比如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、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、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4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、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4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、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3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3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可以合成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6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二、互动探究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79413" y="1516064"/>
            <a:ext cx="24416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探索</a:t>
            </a:r>
            <a:r>
              <a:rPr lang="en-US" altLang="zh-CN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的组成</a:t>
            </a:r>
            <a:endParaRPr lang="zh-CN" altLang="en-US" sz="3200" dirty="0">
              <a:solidFill>
                <a:srgbClr val="0070C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09563" y="1998663"/>
            <a:ext cx="1077436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</a:rPr>
              <a:t>  看图想一想：</a:t>
            </a:r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</a:rPr>
              <a:t>8</a:t>
            </a:r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</a:rPr>
              <a:t>朵小花是怎样被小朋友分放的？我们可以说</a:t>
            </a:r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</a:rPr>
              <a:t>8</a:t>
            </a:r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</a:rPr>
              <a:t>可以分成几和几？</a:t>
            </a:r>
          </a:p>
        </p:txBody>
      </p:sp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9" y="3567113"/>
            <a:ext cx="5613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38839" y="3663950"/>
            <a:ext cx="55372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9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9456739" y="692151"/>
            <a:ext cx="415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zh-CN" altLang="en-US" sz="3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9072566" y="1338482"/>
            <a:ext cx="1247773" cy="506193"/>
            <a:chOff x="6804156" y="1337770"/>
            <a:chExt cx="936064" cy="507120"/>
          </a:xfrm>
        </p:grpSpPr>
        <p:cxnSp>
          <p:nvCxnSpPr>
            <p:cNvPr id="6" name="直接连接符 5"/>
            <p:cNvCxnSpPr>
              <a:stCxn id="4" idx="2"/>
            </p:cNvCxnSpPr>
            <p:nvPr/>
          </p:nvCxnSpPr>
          <p:spPr>
            <a:xfrm flipH="1">
              <a:off x="6804156" y="1337770"/>
              <a:ext cx="444053" cy="5071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>
              <a:stCxn id="4" idx="2"/>
            </p:cNvCxnSpPr>
            <p:nvPr/>
          </p:nvCxnSpPr>
          <p:spPr>
            <a:xfrm>
              <a:off x="7248209" y="1337770"/>
              <a:ext cx="492011" cy="5071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 bwMode="auto">
          <a:xfrm>
            <a:off x="8794750" y="1811339"/>
            <a:ext cx="1771407" cy="680561"/>
            <a:chOff x="6596406" y="1810601"/>
            <a:chExt cx="1327777" cy="681733"/>
          </a:xfrm>
        </p:grpSpPr>
        <p:sp>
          <p:nvSpPr>
            <p:cNvPr id="7182" name="文本框 9"/>
            <p:cNvSpPr txBox="1">
              <a:spLocks noChangeArrowheads="1"/>
            </p:cNvSpPr>
            <p:nvPr/>
          </p:nvSpPr>
          <p:spPr bwMode="auto">
            <a:xfrm>
              <a:off x="6596406" y="1810601"/>
              <a:ext cx="311441" cy="647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36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endParaRPr lang="zh-CN" altLang="en-US" sz="3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7183" name="文本框 10"/>
            <p:cNvSpPr txBox="1">
              <a:spLocks noChangeArrowheads="1"/>
            </p:cNvSpPr>
            <p:nvPr/>
          </p:nvSpPr>
          <p:spPr bwMode="auto">
            <a:xfrm>
              <a:off x="7612742" y="1844890"/>
              <a:ext cx="311441" cy="647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36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7</a:t>
              </a:r>
              <a:endParaRPr lang="zh-CN" altLang="en-US" sz="3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2020888" y="3840164"/>
            <a:ext cx="415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zh-CN" altLang="en-US" sz="3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4" name="组合 13"/>
          <p:cNvGrpSpPr/>
          <p:nvPr/>
        </p:nvGrpSpPr>
        <p:grpSpPr bwMode="auto">
          <a:xfrm>
            <a:off x="1620839" y="4478338"/>
            <a:ext cx="1247775" cy="506412"/>
            <a:chOff x="6804155" y="1339141"/>
            <a:chExt cx="936065" cy="505749"/>
          </a:xfrm>
        </p:grpSpPr>
        <p:cxnSp>
          <p:nvCxnSpPr>
            <p:cNvPr id="15" name="直接连接符 14"/>
            <p:cNvCxnSpPr/>
            <p:nvPr/>
          </p:nvCxnSpPr>
          <p:spPr>
            <a:xfrm flipH="1">
              <a:off x="6804155" y="1339141"/>
              <a:ext cx="495424" cy="5057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7299579" y="1339141"/>
              <a:ext cx="440641" cy="5057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组合 16"/>
          <p:cNvGrpSpPr/>
          <p:nvPr/>
        </p:nvGrpSpPr>
        <p:grpSpPr bwMode="auto">
          <a:xfrm>
            <a:off x="1327151" y="4941891"/>
            <a:ext cx="1770191" cy="680641"/>
            <a:chOff x="6596406" y="1810601"/>
            <a:chExt cx="1328056" cy="680224"/>
          </a:xfrm>
        </p:grpSpPr>
        <p:sp>
          <p:nvSpPr>
            <p:cNvPr id="7178" name="文本框 17"/>
            <p:cNvSpPr txBox="1">
              <a:spLocks noChangeArrowheads="1"/>
            </p:cNvSpPr>
            <p:nvPr/>
          </p:nvSpPr>
          <p:spPr bwMode="auto">
            <a:xfrm>
              <a:off x="6596406" y="1810601"/>
              <a:ext cx="311720" cy="645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36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endParaRPr lang="zh-CN" altLang="en-US" sz="3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7179" name="文本框 18"/>
            <p:cNvSpPr txBox="1">
              <a:spLocks noChangeArrowheads="1"/>
            </p:cNvSpPr>
            <p:nvPr/>
          </p:nvSpPr>
          <p:spPr bwMode="auto">
            <a:xfrm>
              <a:off x="7612742" y="1844890"/>
              <a:ext cx="311720" cy="645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36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6</a:t>
              </a:r>
              <a:endParaRPr lang="zh-CN" altLang="en-US" sz="3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7176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8951" y="630238"/>
            <a:ext cx="5613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2788" y="3681413"/>
            <a:ext cx="55372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1776414" y="1125540"/>
            <a:ext cx="8416925" cy="4357687"/>
            <a:chOff x="1436340" y="1157353"/>
            <a:chExt cx="6312660" cy="4358940"/>
          </a:xfrm>
        </p:grpSpPr>
        <p:pic>
          <p:nvPicPr>
            <p:cNvPr id="8203" name="图片 1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36340" y="1157353"/>
              <a:ext cx="2365973" cy="2061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4" name="图片 2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83027" y="1157353"/>
              <a:ext cx="2365973" cy="2061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5" name="图片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36340" y="3454852"/>
              <a:ext cx="2365973" cy="2061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6" name="图片 4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84895" y="3456480"/>
              <a:ext cx="2364105" cy="2059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255839" y="2205040"/>
            <a:ext cx="4667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zh-CN" altLang="en-US" sz="4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792539" y="2228851"/>
            <a:ext cx="4667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sz="4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7632700" y="2201864"/>
            <a:ext cx="4667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sz="4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9072564" y="2201864"/>
            <a:ext cx="4667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zh-CN" altLang="en-US" sz="4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255839" y="4486276"/>
            <a:ext cx="4667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zh-CN" altLang="en-US" sz="4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3792539" y="4486276"/>
            <a:ext cx="4667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4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535864" y="4486276"/>
            <a:ext cx="4667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4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9072564" y="4486276"/>
            <a:ext cx="4667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zh-CN" altLang="en-US" sz="4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 bwMode="auto">
          <a:xfrm>
            <a:off x="911226" y="3186115"/>
            <a:ext cx="9985375" cy="2308225"/>
            <a:chOff x="467715" y="764815"/>
            <a:chExt cx="7488521" cy="2308324"/>
          </a:xfrm>
        </p:grpSpPr>
        <p:sp>
          <p:nvSpPr>
            <p:cNvPr id="9228" name="矩形 1"/>
            <p:cNvSpPr>
              <a:spLocks noChangeArrowheads="1"/>
            </p:cNvSpPr>
            <p:nvPr/>
          </p:nvSpPr>
          <p:spPr bwMode="auto">
            <a:xfrm>
              <a:off x="1907816" y="764815"/>
              <a:ext cx="6048420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8</a:t>
              </a:r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的组成有</a:t>
              </a:r>
              <a:r>
                <a:rPr lang="en-US" altLang="zh-CN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4</a:t>
              </a:r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组，即</a:t>
              </a:r>
              <a:r>
                <a:rPr lang="en-US" altLang="zh-CN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7</a:t>
              </a:r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和</a:t>
              </a:r>
              <a:r>
                <a:rPr lang="en-US" altLang="zh-CN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1</a:t>
              </a:r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，</a:t>
              </a:r>
              <a:r>
                <a:rPr lang="en-US" altLang="zh-CN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6</a:t>
              </a:r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和</a:t>
              </a:r>
              <a:r>
                <a:rPr lang="en-US" altLang="zh-CN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2</a:t>
              </a:r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，</a:t>
              </a:r>
              <a:r>
                <a:rPr lang="en-US" altLang="zh-CN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5</a:t>
              </a:r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和</a:t>
              </a:r>
              <a:r>
                <a:rPr lang="en-US" altLang="zh-CN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3</a:t>
              </a:r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，</a:t>
              </a:r>
              <a:r>
                <a:rPr lang="en-US" altLang="zh-CN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4</a:t>
              </a:r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和</a:t>
              </a:r>
              <a:r>
                <a:rPr lang="en-US" altLang="zh-CN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4</a:t>
              </a:r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；由前面</a:t>
              </a:r>
              <a:r>
                <a:rPr lang="en-US" altLang="zh-CN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4</a:t>
              </a:r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组还可以想到</a:t>
              </a:r>
              <a:r>
                <a:rPr lang="en-US" altLang="zh-CN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3</a:t>
              </a:r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组，即</a:t>
              </a:r>
              <a:r>
                <a:rPr lang="en-US" altLang="zh-CN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1</a:t>
              </a:r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和</a:t>
              </a:r>
              <a:r>
                <a:rPr lang="en-US" altLang="zh-CN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7</a:t>
              </a:r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，</a:t>
              </a:r>
              <a:r>
                <a:rPr lang="en-US" altLang="zh-CN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2</a:t>
              </a:r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和</a:t>
              </a:r>
              <a:r>
                <a:rPr lang="en-US" altLang="zh-CN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6</a:t>
              </a:r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，</a:t>
              </a:r>
              <a:r>
                <a:rPr lang="en-US" altLang="zh-CN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3</a:t>
              </a:r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和</a:t>
              </a:r>
              <a:r>
                <a:rPr lang="en-US" altLang="zh-CN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5</a:t>
              </a:r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。</a:t>
              </a:r>
              <a:endParaRPr lang="zh-CN" altLang="en-US" dirty="0"/>
            </a:p>
          </p:txBody>
        </p:sp>
        <p:sp>
          <p:nvSpPr>
            <p:cNvPr id="9229" name="矩形 2"/>
            <p:cNvSpPr>
              <a:spLocks noChangeArrowheads="1"/>
            </p:cNvSpPr>
            <p:nvPr/>
          </p:nvSpPr>
          <p:spPr bwMode="auto">
            <a:xfrm>
              <a:off x="467715" y="836820"/>
              <a:ext cx="1177165" cy="646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600" dirty="0">
                  <a:solidFill>
                    <a:srgbClr val="0070C0"/>
                  </a:solidFill>
                  <a:latin typeface="楷体" panose="02010609060101010101" charset="-122"/>
                  <a:ea typeface="楷体" panose="02010609060101010101" charset="-122"/>
                </a:rPr>
                <a:t>小结：</a:t>
              </a:r>
              <a:endParaRPr lang="zh-CN" altLang="en-US" sz="3600" dirty="0">
                <a:solidFill>
                  <a:srgbClr val="0070C0"/>
                </a:solidFill>
              </a:endParaRP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3313" y="620715"/>
            <a:ext cx="2976563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1963" y="612775"/>
            <a:ext cx="2976563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6013" y="612775"/>
            <a:ext cx="2976563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584325" y="1584326"/>
            <a:ext cx="4667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zh-CN" altLang="en-US" sz="4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2965451" y="1584326"/>
            <a:ext cx="4667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zh-CN" altLang="en-US" sz="4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705351" y="1593851"/>
            <a:ext cx="4667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zh-CN" altLang="en-US" sz="4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6081713" y="1608140"/>
            <a:ext cx="4667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zh-CN" altLang="en-US" sz="4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7935913" y="1617665"/>
            <a:ext cx="4667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zh-CN" altLang="en-US" sz="4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9359900" y="1617665"/>
            <a:ext cx="4667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zh-CN" altLang="en-US" sz="4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4"/>
          <p:cNvSpPr txBox="1">
            <a:spLocks noChangeArrowheads="1"/>
          </p:cNvSpPr>
          <p:nvPr/>
        </p:nvSpPr>
        <p:spPr bwMode="auto">
          <a:xfrm>
            <a:off x="577850" y="887414"/>
            <a:ext cx="16209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的组成</a:t>
            </a:r>
            <a:endParaRPr lang="zh-CN" altLang="en-US" sz="3200" dirty="0">
              <a:solidFill>
                <a:srgbClr val="0070C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16875" y="1700213"/>
            <a:ext cx="3532188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圆角矩形标注 15"/>
          <p:cNvSpPr/>
          <p:nvPr/>
        </p:nvSpPr>
        <p:spPr>
          <a:xfrm>
            <a:off x="968267" y="2342306"/>
            <a:ext cx="7047868" cy="2376165"/>
          </a:xfrm>
          <a:prstGeom prst="wedgeRoundRectCallout">
            <a:avLst>
              <a:gd name="adj1" fmla="val 59084"/>
              <a:gd name="adj2" fmla="val -31166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请同学们思考：</a:t>
            </a:r>
            <a:r>
              <a:rPr lang="en-US" alt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9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可以分成几和几？根据前面学的知识，你能说出几个吗？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595</Words>
  <Application>Microsoft Office PowerPoint</Application>
  <PresentationFormat>宽屏</PresentationFormat>
  <Paragraphs>89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黑体</vt:lpstr>
      <vt:lpstr>经典粗圆简</vt:lpstr>
      <vt:lpstr>楷体</vt:lpstr>
      <vt:lpstr>思源宋体 CN Heavy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2023-01-16T22:19:14Z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19BD80CA4F3D40078A8BD4228944DD48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