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9" r:id="rId3"/>
    <p:sldId id="272" r:id="rId4"/>
    <p:sldId id="320" r:id="rId5"/>
    <p:sldId id="273" r:id="rId6"/>
    <p:sldId id="291" r:id="rId7"/>
    <p:sldId id="271" r:id="rId8"/>
    <p:sldId id="276" r:id="rId9"/>
    <p:sldId id="277" r:id="rId10"/>
    <p:sldId id="278" r:id="rId11"/>
    <p:sldId id="279" r:id="rId12"/>
    <p:sldId id="282" r:id="rId13"/>
    <p:sldId id="314" r:id="rId14"/>
    <p:sldId id="315" r:id="rId15"/>
    <p:sldId id="316" r:id="rId16"/>
    <p:sldId id="317" r:id="rId17"/>
    <p:sldId id="318" r:id="rId18"/>
    <p:sldId id="319" r:id="rId19"/>
    <p:sldId id="281" r:id="rId20"/>
    <p:sldId id="296" r:id="rId21"/>
    <p:sldId id="321" r:id="rId22"/>
    <p:sldId id="323" r:id="rId23"/>
    <p:sldId id="322" r:id="rId24"/>
    <p:sldId id="324" r:id="rId25"/>
    <p:sldId id="325" r:id="rId26"/>
    <p:sldId id="327" r:id="rId27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45E8C1C-84F4-4AA3-95E2-7067447D5AA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06CA63-5769-41CD-984F-9F230BABD6A5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197F2-172E-4B21-9D59-98017D1F69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98D5-1D7E-4BAC-ABEC-E9EFD6E8D1D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62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631B10-B5C0-4BF1-8F13-C60E5C5F270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913DD-334E-4435-8863-80A80D9E026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68B059-6AC8-4308-A21F-16C4455D3D3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CACF6-F80C-4000-93C3-CBFD3D0547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179DC-1F53-49ED-ADB3-A166D726585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A843B-FFC5-44C4-9720-AECA2A6B55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FF8F0-5315-41D7-A225-FE36C8AB4F3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FCF2-C4EE-40A2-8219-B89958E45A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9D788-98EC-4AE7-A7E2-ABA89A8F86E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C30D4-6E49-4992-B2BD-EEDEBD63084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FA12E-3FDA-41AC-A3F9-92F2FF9796B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5C6C-3277-4A12-B42A-FFB1337EE27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BEA6E-60B8-40F0-B25D-5BFDB188D37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31B6C-BA90-41D5-BC25-B3CF218493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6D17C-A977-46DC-B8BD-E1FDC5A95B8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E375-5D74-4E92-ACB9-B744C27D5E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C7078-30F6-4E89-B1FC-0BF8E31C81B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2AEA-F64F-46D7-BA1F-DA28C69D81C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fld id="{FA8F9F4B-2B1F-41E2-9351-383639B003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A9B77066-0C0F-429B-969D-0DA657F1B279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405331" y="1394210"/>
            <a:ext cx="9591711" cy="2721877"/>
            <a:chOff x="3739" y="228"/>
            <a:chExt cx="11162" cy="3959"/>
          </a:xfrm>
        </p:grpSpPr>
        <p:sp>
          <p:nvSpPr>
            <p:cNvPr id="3" name="Rectangle 5"/>
            <p:cNvSpPr/>
            <p:nvPr/>
          </p:nvSpPr>
          <p:spPr>
            <a:xfrm>
              <a:off x="3784" y="3157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739" y="228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8  A green world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19959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394723"/>
            <a:ext cx="10918825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Are you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你是认真的吗？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More and more families own cars and this causes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en-US" altLang="zh-CN" sz="2800" b="1" dirty="0">
                <a:latin typeface="Times New Roman" panose="02020603050405020304" pitchFamily="18" charset="0"/>
              </a:rPr>
              <a:t> air pollution.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越来越多的家庭拥有私家车，这造成了严重的空气污染。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55864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2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认真的， 严肃的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4188" y="1522413"/>
            <a:ext cx="74199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be serious about…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认真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44500" y="2947988"/>
            <a:ext cx="11372850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的副词形式为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，意为“认真地，严肃地；严重地”。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241925" y="3168650"/>
            <a:ext cx="13477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93725" y="971550"/>
            <a:ext cx="10958513" cy="554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(1)—Tony is the ________ student in our class.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—Yes, he seldom smiles in or out of class.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honest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humorous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polite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serious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上海 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Fortunately, no one was ________(serious) hurt in the earthquake several weeks ago.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54525" y="1163638"/>
            <a:ext cx="4079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146925" y="5291138"/>
            <a:ext cx="13477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This will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altLang="zh-CN" sz="2800" b="1" dirty="0">
                <a:latin typeface="Times New Roman" panose="02020603050405020304" pitchFamily="18" charset="0"/>
              </a:rPr>
              <a:t> direct friction.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这将导致直接摩擦。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The bad weather is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problems for many farmers.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恶劣的天气正给许多农民造成困难。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352550"/>
            <a:ext cx="5586412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3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cause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导致；造成</a:t>
            </a:r>
          </a:p>
          <a:p>
            <a:endParaRPr lang="zh-CN" altLang="en-US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42900" y="1411288"/>
            <a:ext cx="11372850" cy="1389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还可用作名词，意为“原因，起因”，常与介词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连用，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cause of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的起因”。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20700" y="1073150"/>
            <a:ext cx="10958513" cy="3554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菏泽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Boeing 737 of Cuba airline crashed(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坠毁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in Havana on May 18, 2018, which ______more than 100 deaths.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273800" y="1952625"/>
            <a:ext cx="4079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Calibri" panose="020F0502020204030204" pitchFamily="34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It's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people to choose public transport or ride bicycles.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对人们来说，选择公共交通工具或骑自行车是明智的。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The more books you read, the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wiser</a:t>
            </a:r>
            <a:r>
              <a:rPr lang="en-US" altLang="zh-CN" sz="2800" b="1" dirty="0">
                <a:latin typeface="Times New Roman" panose="02020603050405020304" pitchFamily="18" charset="0"/>
              </a:rPr>
              <a:t> you will be.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你看的书越多，就会越聪明。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33425" y="1492250"/>
            <a:ext cx="6310313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4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wise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明智的，充满智慧的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4188" y="1219200"/>
            <a:ext cx="11495087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的副词形式为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，意为“明智地”；其名词形式为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，意为“智慧”。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45063" y="1439863"/>
            <a:ext cx="9906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wisely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33463" y="2152650"/>
            <a:ext cx="12620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 wisdom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93725" y="1258888"/>
            <a:ext cx="10958513" cy="4160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4.(1)It is not really _____ you to drive so fast on such a rainy day. Slow down.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crazy for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crazy of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wise for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wise of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宿迁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Natural resources are very important for us. And we should use them ________ 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明智地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48113" y="1417638"/>
            <a:ext cx="406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22738" y="4856163"/>
            <a:ext cx="9890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60425" y="995363"/>
            <a:ext cx="1422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2457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1350" y="1066800"/>
            <a:ext cx="8572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44538" y="1527175"/>
            <a:ext cx="7281862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  Trees are good for us.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树木对我们有益。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5950" y="2503349"/>
            <a:ext cx="10229850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for…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有好处”，其反义短语为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bad for…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，意为“对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有坏处”。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eating habit is good for our health.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一个好的饮食习惯对我们的健康有好处。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93725" y="5210074"/>
            <a:ext cx="111029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at…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擅长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be good to…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友好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good with…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善于与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577207" y="888056"/>
            <a:ext cx="3611562" cy="676275"/>
            <a:chOff x="183" y="1646"/>
            <a:chExt cx="4986" cy="1063"/>
          </a:xfrm>
        </p:grpSpPr>
        <p:pic>
          <p:nvPicPr>
            <p:cNvPr id="7186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388938" y="2044700"/>
          <a:ext cx="11015662" cy="3962400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挖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洞，沟等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&amp;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过去式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．认真的，严肃的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__________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认真地，严肃地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明智的，充满智慧的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明智地，充满智慧地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051508" y="2479675"/>
            <a:ext cx="5937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980402" y="2479676"/>
            <a:ext cx="6810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936456" y="3245795"/>
            <a:ext cx="16970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 dirty="0">
                <a:latin typeface="Calibri" panose="020F0502020204030204" pitchFamily="34" charset="0"/>
              </a:rPr>
              <a:t>　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16137" y="3707757"/>
            <a:ext cx="9636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altLang="zh-CN" dirty="0">
                <a:latin typeface="Calibri" panose="020F0502020204030204" pitchFamily="34" charset="0"/>
              </a:rPr>
              <a:t>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534943" y="4481684"/>
            <a:ext cx="7477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860418" y="5118658"/>
            <a:ext cx="9890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68840" y="1120776"/>
            <a:ext cx="11263313" cy="4164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跑步对我们有好处。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 __________ us.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吸烟对我们的健康有害。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Smoking __________ our health.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汤姆擅长踢足球。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__________playing football.</a:t>
            </a:r>
          </a:p>
        </p:txBody>
      </p:sp>
      <p:sp>
        <p:nvSpPr>
          <p:cNvPr id="5" name="矩形 4"/>
          <p:cNvSpPr/>
          <p:nvPr/>
        </p:nvSpPr>
        <p:spPr>
          <a:xfrm>
            <a:off x="2430978" y="2035176"/>
            <a:ext cx="15700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good for</a:t>
            </a:r>
          </a:p>
        </p:txBody>
      </p:sp>
      <p:sp>
        <p:nvSpPr>
          <p:cNvPr id="8" name="矩形 7"/>
          <p:cNvSpPr/>
          <p:nvPr/>
        </p:nvSpPr>
        <p:spPr>
          <a:xfrm>
            <a:off x="2357953" y="3390901"/>
            <a:ext cx="14335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bad for</a:t>
            </a:r>
          </a:p>
        </p:txBody>
      </p:sp>
      <p:sp>
        <p:nvSpPr>
          <p:cNvPr id="6" name="矩形 5"/>
          <p:cNvSpPr/>
          <p:nvPr/>
        </p:nvSpPr>
        <p:spPr>
          <a:xfrm>
            <a:off x="1559440" y="4775201"/>
            <a:ext cx="14335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good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44538" y="1181100"/>
            <a:ext cx="10744200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  We can save energy by turning off the lights when we leave a room.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我们可以通过离开房间时关灯来节约能源。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96925" y="2794000"/>
            <a:ext cx="10229850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turn off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意为“关上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开关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，为“动词＋副词”短语。该短语接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作宾语时，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既可放在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之间，也可放在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之后；接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作宾语时，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只能放在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之间。</a:t>
            </a:r>
          </a:p>
        </p:txBody>
      </p:sp>
      <p:sp>
        <p:nvSpPr>
          <p:cNvPr id="9" name="矩形 8"/>
          <p:cNvSpPr/>
          <p:nvPr/>
        </p:nvSpPr>
        <p:spPr>
          <a:xfrm>
            <a:off x="2582863" y="3676650"/>
            <a:ext cx="8032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0" name="矩形 9"/>
          <p:cNvSpPr/>
          <p:nvPr/>
        </p:nvSpPr>
        <p:spPr>
          <a:xfrm>
            <a:off x="5713413" y="3675063"/>
            <a:ext cx="8032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3" name="矩形 12"/>
          <p:cNvSpPr/>
          <p:nvPr/>
        </p:nvSpPr>
        <p:spPr>
          <a:xfrm>
            <a:off x="4633913" y="4378325"/>
            <a:ext cx="8032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代词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29538" y="4332288"/>
            <a:ext cx="8032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代词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33413" y="1174503"/>
            <a:ext cx="10231437" cy="32421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Please turn the television off before you go to bed.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turn off the television before you go to bed.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睡觉前请关上电视。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television is too noisy. Please turn it off.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电视太吵了，请把它关掉。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3413" y="4549898"/>
            <a:ext cx="10231438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turn 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打开；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up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调大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音量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turn down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调小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音量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turn right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向右转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54038" y="1328738"/>
            <a:ext cx="11263312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(1)Please ______all the lights when you leave the classroom.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 on   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 off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 down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 up</a:t>
            </a:r>
          </a:p>
        </p:txBody>
      </p:sp>
      <p:sp>
        <p:nvSpPr>
          <p:cNvPr id="5" name="矩形 4"/>
          <p:cNvSpPr/>
          <p:nvPr/>
        </p:nvSpPr>
        <p:spPr>
          <a:xfrm>
            <a:off x="3143250" y="1484313"/>
            <a:ext cx="390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1963" y="3946525"/>
            <a:ext cx="10793412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考查动词短语辨析。句意：当你离开教室时，请关掉所有的灯。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on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意为“打开”；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off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意为“关掉”；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down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意为“调小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音量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up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意为“调大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音量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。由句意可知选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14363" y="973138"/>
            <a:ext cx="11263312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兰州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noisy it is! Could you please _____the CD player a little?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off             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down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on              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up</a:t>
            </a:r>
          </a:p>
        </p:txBody>
      </p:sp>
      <p:sp>
        <p:nvSpPr>
          <p:cNvPr id="5" name="矩形 4"/>
          <p:cNvSpPr/>
          <p:nvPr/>
        </p:nvSpPr>
        <p:spPr>
          <a:xfrm>
            <a:off x="8732838" y="1160463"/>
            <a:ext cx="3889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1825" y="4125913"/>
            <a:ext cx="10795000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考查动词短语辨析。句意：太吵了！请你把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CD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播放机音量调小一点儿好吗？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off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意为“关掉”；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down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意为“调小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音量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on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意为“打开”；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up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意为“调大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音量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。由句意可知选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8013" y="925513"/>
            <a:ext cx="9715500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  What should we do to live a green life, class?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同学们，为了过一种绿色的生活，我们应该做什么呢？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42938" y="2547243"/>
            <a:ext cx="10618186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句中的“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live a green life”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为动词不定式结构，在句中作目的状语。动词不定式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短语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作目的状语，主要用来修饰动词，表示某一动作或状态的目的。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works hard to make his dream come true.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为了实现他的梦想，他努力工作。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made a fire to keep us warm.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我们生火的目的是为了取暖。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54038" y="1371600"/>
            <a:ext cx="11263312" cy="2082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got up at five o'clock in the morning _____ the early bus.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catch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catches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caught 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catch</a:t>
            </a:r>
          </a:p>
        </p:txBody>
      </p:sp>
      <p:sp>
        <p:nvSpPr>
          <p:cNvPr id="5" name="矩形 4"/>
          <p:cNvSpPr/>
          <p:nvPr/>
        </p:nvSpPr>
        <p:spPr>
          <a:xfrm>
            <a:off x="7962900" y="1536700"/>
            <a:ext cx="407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798513" y="1476375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关上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开关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．对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有好处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．保护环境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．乘地铁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949700" y="2268538"/>
            <a:ext cx="12652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27575" y="2925763"/>
            <a:ext cx="19796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good for…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629025" y="3592513"/>
            <a:ext cx="3698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the environment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413125" y="4294188"/>
            <a:ext cx="30384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take the underground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798513" y="1476375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节省能源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reduce air pollution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drive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sb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to school _______________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live a green life 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95700" y="2205038"/>
            <a:ext cx="19272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 energy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678488" y="2916238"/>
            <a:ext cx="21177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减少空气污染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95875" y="3575050"/>
            <a:ext cx="26193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开车送某人上学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816475" y="4294188"/>
            <a:ext cx="26590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过一种绿色的生活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946322" y="811985"/>
          <a:ext cx="10610850" cy="4490974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树木对我们有益。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Trees ___________ 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．我们可以通过离开房间时关灯来节约能源。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can____________________ the lights when we leave a room.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．同学们，为了过一种绿色的生活，我们应该做什么呢？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should we do 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843385" y="1686697"/>
            <a:ext cx="23256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are good for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41007" y="2873504"/>
            <a:ext cx="36210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energy by turning off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917453" y="4743322"/>
            <a:ext cx="25622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a green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811213" y="1362075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．对人们来说，选择公共交通工具或骑自行车是明智的。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______________________public transport or ride bicycles.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．我想我们可以快速洗澡来节约用水。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think we can __________________________.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50756" y="2767012"/>
            <a:ext cx="39322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wise for people to choose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046581" y="4080648"/>
            <a:ext cx="47196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shorter showers to save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0" y="2219325"/>
            <a:ext cx="6061075" cy="696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dig 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&amp;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挖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洞，沟等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1975" y="3197990"/>
            <a:ext cx="11143993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digging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garden.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我喜欢在花园里挖洞。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will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holes to plant trees this weekend.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这个周末学生们会挖坑种树。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17538" y="1751013"/>
            <a:ext cx="11255375" cy="696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>
                <a:latin typeface="Times New Roman" panose="02020603050405020304" pitchFamily="18" charset="0"/>
              </a:rPr>
              <a:t>dig</a:t>
            </a:r>
            <a:r>
              <a:rPr lang="zh-CN" altLang="en-US" sz="3000" b="1">
                <a:latin typeface="Times New Roman" panose="02020603050405020304" pitchFamily="18" charset="0"/>
              </a:rPr>
              <a:t>的过去式和过去分词均为</a:t>
            </a:r>
            <a:r>
              <a:rPr lang="en-US" altLang="zh-CN" sz="3000" b="1">
                <a:latin typeface="Times New Roman" panose="02020603050405020304" pitchFamily="18" charset="0"/>
              </a:rPr>
              <a:t>_____</a:t>
            </a:r>
            <a:r>
              <a:rPr lang="zh-CN" altLang="en-US" sz="3000" b="1">
                <a:latin typeface="Times New Roman" panose="02020603050405020304" pitchFamily="18" charset="0"/>
              </a:rPr>
              <a:t>，现在分词为</a:t>
            </a:r>
            <a:r>
              <a:rPr lang="en-US" altLang="zh-CN" sz="3000" b="1">
                <a:latin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675438" y="1876425"/>
            <a:ext cx="660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dug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14375" y="2908300"/>
            <a:ext cx="110124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latin typeface="Calibri" panose="020F0502020204030204" pitchFamily="34" charset="0"/>
              </a:rPr>
              <a:t>dig up</a:t>
            </a:r>
            <a:r>
              <a:rPr lang="zh-CN" altLang="en-US" sz="3200">
                <a:latin typeface="Calibri" panose="020F0502020204030204" pitchFamily="34" charset="0"/>
              </a:rPr>
              <a:t>发现；掘起；掘地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906000" y="1884363"/>
            <a:ext cx="11747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 digging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utoUpdateAnimBg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6125" y="1381125"/>
            <a:ext cx="149066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075" y="151606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58813" y="2295525"/>
            <a:ext cx="10414000" cy="2085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000" b="1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(1)They ______(dig) a hole to put in the tree just now.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(2)2016·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苏州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this morning I was busy ________(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挖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garden to plant trees.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17800" y="2481263"/>
            <a:ext cx="682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148638" y="3195638"/>
            <a:ext cx="11588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1460</Words>
  <Application>Microsoft Office PowerPoint</Application>
  <PresentationFormat>宽屏</PresentationFormat>
  <Paragraphs>161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9D5B6456A9674014AA382E743E21B6DD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