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312" r:id="rId2"/>
    <p:sldId id="264" r:id="rId3"/>
    <p:sldId id="313" r:id="rId4"/>
    <p:sldId id="267" r:id="rId5"/>
    <p:sldId id="310" r:id="rId6"/>
    <p:sldId id="314" r:id="rId7"/>
    <p:sldId id="265" r:id="rId8"/>
    <p:sldId id="315" r:id="rId9"/>
    <p:sldId id="316" r:id="rId10"/>
    <p:sldId id="317" r:id="rId11"/>
    <p:sldId id="318" r:id="rId12"/>
    <p:sldId id="319" r:id="rId13"/>
    <p:sldId id="320" r:id="rId14"/>
    <p:sldId id="335" r:id="rId15"/>
    <p:sldId id="336" r:id="rId16"/>
    <p:sldId id="337" r:id="rId17"/>
    <p:sldId id="338" r:id="rId18"/>
    <p:sldId id="339" r:id="rId19"/>
    <p:sldId id="340" r:id="rId20"/>
    <p:sldId id="342" r:id="rId21"/>
    <p:sldId id="343" r:id="rId22"/>
    <p:sldId id="341" r:id="rId23"/>
    <p:sldId id="344" r:id="rId24"/>
    <p:sldId id="345" r:id="rId25"/>
    <p:sldId id="346" r:id="rId26"/>
    <p:sldId id="347" r:id="rId27"/>
    <p:sldId id="348" r:id="rId28"/>
    <p:sldId id="266" r:id="rId29"/>
    <p:sldId id="328" r:id="rId30"/>
    <p:sldId id="329" r:id="rId31"/>
    <p:sldId id="330" r:id="rId32"/>
    <p:sldId id="331" r:id="rId33"/>
    <p:sldId id="332" r:id="rId34"/>
    <p:sldId id="333" r:id="rId35"/>
    <p:sldId id="269" r:id="rId36"/>
    <p:sldId id="349" r:id="rId37"/>
    <p:sldId id="350" r:id="rId38"/>
    <p:sldId id="351" r:id="rId39"/>
    <p:sldId id="352" r:id="rId4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6E115-9BC3-4AC8-9297-B5B9EBBC3177}"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F4EE5-4876-43CC-8200-4F927BB7C48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5F4EE5-4876-43CC-8200-4F927BB7C48A}"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2627784" y="2780928"/>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个人简历：</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手抄报：</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www.1ppt.com/shouchaobao/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B5B3498-2809-4A55-93E1-34BC19A1D241}"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EB89DA3-ACB2-48D6-90A3-B439CAC74679}"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BB29AF9-F62A-4725-8C4A-D5FD2BA54345}"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0108D74-899A-427F-B7F9-B6856D49EA8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9C32610-9868-4F45-A643-099B7A89137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CF7A1D4-EAD7-49A4-AFD1-9B845E991633}"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rgbClr val="EAEAEA"/>
        </a:solidFill>
        <a:effectLst/>
      </p:bgPr>
    </p:bg>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rgbClr val="5F5F5F"/>
                </a:solidFill>
              </a:rPr>
              <a:t>-</a:t>
            </a:r>
            <a:fld id="{C2D1088F-7570-48BA-BC40-D11F25FB6C22}" type="slidenum">
              <a:rPr lang="zh-CN" altLang="en-US" sz="1400" b="0" smtClean="0">
                <a:solidFill>
                  <a:srgbClr val="5F5F5F"/>
                </a:solidFill>
              </a:rPr>
              <a:t>‹#›</a:t>
            </a:fld>
            <a:r>
              <a:rPr lang="en-US" altLang="zh-CN" sz="1400" b="0" dirty="0">
                <a:solidFill>
                  <a:srgbClr val="5F5F5F"/>
                </a:solidFill>
              </a:rPr>
              <a:t>-</a:t>
            </a:r>
            <a:endParaRPr lang="zh-CN" altLang="en-US" sz="1400" b="0" dirty="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a:t>单击此处编辑母版标题样式</a:t>
            </a:r>
            <a:endParaRPr lang="zh-CN" alt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2" name="组合 1"/>
          <p:cNvGrpSpPr/>
          <p:nvPr userDrawn="1"/>
        </p:nvGrpSpPr>
        <p:grpSpPr>
          <a:xfrm>
            <a:off x="5641960" y="-27384"/>
            <a:ext cx="1774840" cy="880109"/>
            <a:chOff x="11613" y="1584001"/>
            <a:chExt cx="1513881" cy="733424"/>
          </a:xfrm>
        </p:grpSpPr>
        <p:pic>
          <p:nvPicPr>
            <p:cNvPr id="7" name="图片 6"/>
            <p:cNvPicPr>
              <a:picLocks noChangeAspect="1"/>
            </p:cNvPicPr>
            <p:nvPr userDrawn="1"/>
          </p:nvPicPr>
          <p:blipFill>
            <a:blip r:embed="rId2" cstate="email"/>
            <a:stretch>
              <a:fillRect/>
            </a:stretch>
          </p:blipFill>
          <p:spPr>
            <a:xfrm>
              <a:off x="11613" y="1584001"/>
              <a:ext cx="1513881" cy="733424"/>
            </a:xfrm>
            <a:prstGeom prst="rect">
              <a:avLst/>
            </a:prstGeom>
          </p:spPr>
        </p:pic>
        <p:sp>
          <p:nvSpPr>
            <p:cNvPr id="9" name="TextBox 8">
              <a:hlinkClick r:id="rId3" action="ppaction://hlinksldjump"/>
            </p:cNvPr>
            <p:cNvSpPr txBox="1"/>
            <p:nvPr userDrawn="1"/>
          </p:nvSpPr>
          <p:spPr>
            <a:xfrm>
              <a:off x="142045" y="1807573"/>
              <a:ext cx="1229485"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课前篇自主预习</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栏目三">
    <p:spTree>
      <p:nvGrpSpPr>
        <p:cNvPr id="1" name=""/>
        <p:cNvGrpSpPr/>
        <p:nvPr/>
      </p:nvGrpSpPr>
      <p:grpSpPr>
        <a:xfrm>
          <a:off x="0" y="0"/>
          <a:ext cx="0" cy="0"/>
          <a:chOff x="0" y="0"/>
          <a:chExt cx="0" cy="0"/>
        </a:xfrm>
      </p:grpSpPr>
      <p:grpSp>
        <p:nvGrpSpPr>
          <p:cNvPr id="2" name="组合 1"/>
          <p:cNvGrpSpPr/>
          <p:nvPr userDrawn="1"/>
        </p:nvGrpSpPr>
        <p:grpSpPr>
          <a:xfrm>
            <a:off x="7318464" y="-27384"/>
            <a:ext cx="1764576" cy="880109"/>
            <a:chOff x="-43696" y="2237065"/>
            <a:chExt cx="1578004" cy="733424"/>
          </a:xfrm>
        </p:grpSpPr>
        <p:pic>
          <p:nvPicPr>
            <p:cNvPr id="8" name="图片 7"/>
            <p:cNvPicPr>
              <a:picLocks noChangeAspect="1"/>
            </p:cNvPicPr>
            <p:nvPr userDrawn="1"/>
          </p:nvPicPr>
          <p:blipFill>
            <a:blip r:embed="rId2" cstate="email"/>
            <a:stretch>
              <a:fillRect/>
            </a:stretch>
          </p:blipFill>
          <p:spPr>
            <a:xfrm>
              <a:off x="-43696" y="2237065"/>
              <a:ext cx="1578004" cy="733424"/>
            </a:xfrm>
            <a:prstGeom prst="rect">
              <a:avLst/>
            </a:prstGeom>
          </p:spPr>
        </p:pic>
        <p:sp>
          <p:nvSpPr>
            <p:cNvPr id="10" name="TextBox 9">
              <a:hlinkClick r:id="rId3" action="ppaction://hlinksldjump"/>
            </p:cNvPr>
            <p:cNvSpPr txBox="1"/>
            <p:nvPr userDrawn="1"/>
          </p:nvSpPr>
          <p:spPr>
            <a:xfrm>
              <a:off x="83966" y="2460637"/>
              <a:ext cx="1289016"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课堂篇学习理解</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8E4839F7-AC87-4D4A-B74F-25A5CD266F8D}"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83C05A6-7FA4-4780-9E3D-1C16315814E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C99452C-2E7F-4013-98C0-80D09595239F}"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527E940-9F3A-48E0-A5EA-3BB47A8FC43F}"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1A9CBDE-D4E2-42F5-9D76-78C3C9D1AAE7}"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DB0ED9A-353B-42C3-964F-C92E001296C2}"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0C057C06-294C-4419-8575-088DC1F894DD}"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7F18C4D-7BF9-4E82-B985-88283324B9D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BE8EDD3-A2B5-486F-88AD-28459BA73594}"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19487AA2-9F66-4324-AD6E-823A233B2298}"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80A71D7-3900-4504-940B-C95CB1C8ECF3}"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F56CC80-A63B-4FAB-B730-34722CCB7EC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E347B86-0A7B-4353-B129-3DFA15F02463}"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D2C9EE9-7DD0-4117-9971-CC7008E35A3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5855809-7904-4E00-BB34-2241B02A1A7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4AB09B7-3ED4-44E4-B91C-04C52F00DB7F}"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51D0434-60B0-470C-921E-D227330AF870}"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E5F79A4-81B9-406C-A4DA-7F744BC4014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slide" Target="slide35.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slide" Target="slide35.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2.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package" Target="../embeddings/Microsoft_Word___3.docx"/><Relationship Id="rId5" Type="http://schemas.openxmlformats.org/officeDocument/2006/relationships/slide" Target="slide35.xml"/><Relationship Id="rId4" Type="http://schemas.openxmlformats.org/officeDocument/2006/relationships/slide" Target="slide28.xml"/></Relationships>
</file>

<file path=ppt/slides/_rels/slide1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slide" Target="slide35.xml"/></Relationships>
</file>

<file path=ppt/slides/_rels/slide1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slide" Target="slide35.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5.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package" Target="../embeddings/Microsoft_Word___4.docx"/><Relationship Id="rId5" Type="http://schemas.openxmlformats.org/officeDocument/2006/relationships/slide" Target="slide35.xml"/><Relationship Id="rId4" Type="http://schemas.openxmlformats.org/officeDocument/2006/relationships/slide" Target="slide28.xml"/></Relationships>
</file>

<file path=ppt/slides/_rels/slide1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slide" Target="slide35.xml"/></Relationships>
</file>

<file path=ppt/slides/_rels/slide1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1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7.e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package" Target="../embeddings/Microsoft_Word___5.docx"/><Relationship Id="rId5" Type="http://schemas.openxmlformats.org/officeDocument/2006/relationships/slide" Target="slide35.xml"/><Relationship Id="rId4" Type="http://schemas.openxmlformats.org/officeDocument/2006/relationships/slide" Target="slide28.xml"/></Relationships>
</file>

<file path=ppt/slides/_rels/slide2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slide" Target="slide35.xml"/></Relationships>
</file>

<file path=ppt/slides/_rels/slide2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slide" Target="slide35.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0.e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package" Target="../embeddings/Microsoft_Word___6.docx"/><Relationship Id="rId5" Type="http://schemas.openxmlformats.org/officeDocument/2006/relationships/slide" Target="slide35.xml"/><Relationship Id="rId4" Type="http://schemas.openxmlformats.org/officeDocument/2006/relationships/slide" Target="slide28.xml"/></Relationships>
</file>

<file path=ppt/slides/_rels/slide2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35.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slide" Target="slide35.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4.e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package" Target="../embeddings/Microsoft_Word___7.docx"/><Relationship Id="rId5" Type="http://schemas.openxmlformats.org/officeDocument/2006/relationships/slide" Target="slide35.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slide" Target="slide35.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6.e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package" Target="../embeddings/Microsoft_Word___8.docx"/><Relationship Id="rId5" Type="http://schemas.openxmlformats.org/officeDocument/2006/relationships/slide" Target="slide35.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4" Type="http://schemas.openxmlformats.org/officeDocument/2006/relationships/slide" Target="slide35.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7.xml"/><Relationship Id="rId7" Type="http://schemas.openxmlformats.org/officeDocument/2006/relationships/image" Target="../media/image6.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35.xml"/><Relationship Id="rId4" Type="http://schemas.openxmlformats.org/officeDocument/2006/relationships/slide" Target="slide28.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6369" y="4437112"/>
            <a:ext cx="9081860" cy="576064"/>
          </a:xfrm>
        </p:spPr>
        <p:txBody>
          <a:bodyPr/>
          <a:lstStyle/>
          <a:p>
            <a:r>
              <a:rPr lang="en-US" altLang="zh-CN" dirty="0">
                <a:solidFill>
                  <a:srgbClr val="C00000"/>
                </a:solidFill>
              </a:rPr>
              <a:t>Section B</a:t>
            </a:r>
            <a:r>
              <a:rPr lang="zh-CN" altLang="en-US" dirty="0">
                <a:solidFill>
                  <a:srgbClr val="C00000"/>
                </a:solidFill>
              </a:rPr>
              <a:t>　</a:t>
            </a:r>
            <a:r>
              <a:rPr lang="en-US" altLang="zh-CN" dirty="0">
                <a:solidFill>
                  <a:srgbClr val="C00000"/>
                </a:solidFill>
              </a:rPr>
              <a:t>Reading and Thinking</a:t>
            </a:r>
            <a:endParaRPr lang="zh-CN" altLang="zh-CN" dirty="0">
              <a:solidFill>
                <a:srgbClr val="C00000"/>
              </a:solidFill>
            </a:endParaRPr>
          </a:p>
        </p:txBody>
      </p:sp>
      <p:sp>
        <p:nvSpPr>
          <p:cNvPr id="7" name="标题 3"/>
          <p:cNvSpPr txBox="1"/>
          <p:nvPr/>
        </p:nvSpPr>
        <p:spPr bwMode="auto">
          <a:xfrm>
            <a:off x="31070" y="2924944"/>
            <a:ext cx="90818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fontAlgn="base">
              <a:spcBef>
                <a:spcPct val="0"/>
              </a:spcBef>
              <a:spcAft>
                <a:spcPct val="0"/>
              </a:spcAft>
              <a:defRPr sz="2800" kern="1200">
                <a:solidFill>
                  <a:schemeClr val="bg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4800" b="1" smtClean="0"/>
              <a:t>UNIT</a:t>
            </a:r>
            <a:r>
              <a:rPr lang="en-US" altLang="zh-CN" sz="4800" smtClean="0"/>
              <a:t> </a:t>
            </a:r>
            <a:r>
              <a:rPr lang="en-US" altLang="zh-CN" sz="4800" b="1" smtClean="0"/>
              <a:t>4  History and traditions</a:t>
            </a:r>
            <a:endParaRPr lang="zh-CN" altLang="zh-CN" sz="4800" dirty="0"/>
          </a:p>
        </p:txBody>
      </p:sp>
      <p:sp>
        <p:nvSpPr>
          <p:cNvPr id="8" name="TextBox 7"/>
          <p:cNvSpPr txBox="1"/>
          <p:nvPr/>
        </p:nvSpPr>
        <p:spPr>
          <a:xfrm>
            <a:off x="2677170" y="1124744"/>
            <a:ext cx="3775393" cy="523220"/>
          </a:xfrm>
          <a:prstGeom prst="rect">
            <a:avLst/>
          </a:prstGeom>
          <a:noFill/>
        </p:spPr>
        <p:txBody>
          <a:bodyPr wrap="none" rtlCol="0">
            <a:spAutoFit/>
          </a:bodyPr>
          <a:lstStyle/>
          <a:p>
            <a:pPr algn="ctr"/>
            <a:r>
              <a:rPr lang="zh-CN" altLang="en-US" sz="2800" dirty="0" smtClean="0"/>
              <a:t>人教版高中英语必修二</a:t>
            </a:r>
            <a:endParaRPr lang="zh-CN" altLang="en-US" sz="2800" dirty="0"/>
          </a:p>
        </p:txBody>
      </p:sp>
      <p:sp>
        <p:nvSpPr>
          <p:cNvPr id="9" name="矩形 8"/>
          <p:cNvSpPr/>
          <p:nvPr/>
        </p:nvSpPr>
        <p:spPr>
          <a:xfrm>
            <a:off x="0" y="5733256"/>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818105"/>
            <a:ext cx="8128000" cy="3228175"/>
            <a:chOff x="508000" y="1818105"/>
            <a:chExt cx="8128000" cy="3228175"/>
          </a:xfrm>
        </p:grpSpPr>
        <p:pic>
          <p:nvPicPr>
            <p:cNvPr id="2" name="图片 1"/>
            <p:cNvPicPr>
              <a:picLocks noChangeAspect="1"/>
            </p:cNvPicPr>
            <p:nvPr/>
          </p:nvPicPr>
          <p:blipFill>
            <a:blip r:embed="rId5" cstate="email"/>
            <a:stretch>
              <a:fillRect/>
            </a:stretch>
          </p:blipFill>
          <p:spPr>
            <a:xfrm>
              <a:off x="508000" y="2065719"/>
              <a:ext cx="8128000" cy="2980561"/>
            </a:xfrm>
            <a:prstGeom prst="rect">
              <a:avLst/>
            </a:prstGeom>
          </p:spPr>
        </p:pic>
        <p:pic>
          <p:nvPicPr>
            <p:cNvPr id="6" name="图片 5"/>
            <p:cNvPicPr>
              <a:picLocks noChangeAspect="1"/>
            </p:cNvPicPr>
            <p:nvPr/>
          </p:nvPicPr>
          <p:blipFill>
            <a:blip r:embed="rId6"/>
            <a:stretch>
              <a:fillRect/>
            </a:stretch>
          </p:blipFill>
          <p:spPr>
            <a:xfrm flipV="1">
              <a:off x="553437" y="1818105"/>
              <a:ext cx="8056309" cy="247614"/>
            </a:xfrm>
            <a:prstGeom prst="rect">
              <a:avLst/>
            </a:prstGeom>
          </p:spPr>
        </p:pic>
      </p:grpSp>
      <p:sp>
        <p:nvSpPr>
          <p:cNvPr id="8" name="矩形 7"/>
          <p:cNvSpPr/>
          <p:nvPr/>
        </p:nvSpPr>
        <p:spPr>
          <a:xfrm>
            <a:off x="738656" y="3645024"/>
            <a:ext cx="7721776" cy="1083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395536" y="1113040"/>
            <a:ext cx="8384480" cy="5373779"/>
          </a:xfrm>
          <a:prstGeom prst="rect">
            <a:avLst/>
          </a:prstGeom>
        </p:spPr>
        <p:txBody>
          <a:bodyPr wrap="square">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break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away</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from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sb</a:t>
            </a:r>
            <a:r>
              <a:rPr lang="en-US" altLang="zh-CN" sz="2200" b="1" dirty="0">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sth</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脱离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背叛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逃脱</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err="1">
                <a:solidFill>
                  <a:srgbClr val="000000"/>
                </a:solidFill>
                <a:latin typeface="Times New Roman" panose="02020603050405020304" pitchFamily="18" charset="0"/>
                <a:cs typeface="Times New Roman" panose="02020603050405020304" pitchFamily="18" charset="0"/>
              </a:rPr>
              <a:t>Finally,in</a:t>
            </a:r>
            <a:r>
              <a:rPr lang="en-US" altLang="zh-CN" sz="2200" dirty="0">
                <a:solidFill>
                  <a:srgbClr val="000000"/>
                </a:solidFill>
                <a:latin typeface="Times New Roman" panose="02020603050405020304" pitchFamily="18" charset="0"/>
                <a:cs typeface="Times New Roman" panose="02020603050405020304" pitchFamily="18" charset="0"/>
              </a:rPr>
              <a:t> the 20th </a:t>
            </a:r>
            <a:r>
              <a:rPr lang="en-US" altLang="zh-CN" sz="2200" dirty="0" err="1">
                <a:solidFill>
                  <a:srgbClr val="000000"/>
                </a:solidFill>
                <a:latin typeface="Times New Roman" panose="02020603050405020304" pitchFamily="18" charset="0"/>
                <a:cs typeface="Times New Roman" panose="02020603050405020304" pitchFamily="18" charset="0"/>
              </a:rPr>
              <a:t>century,the</a:t>
            </a:r>
            <a:r>
              <a:rPr lang="en-US" altLang="zh-CN" sz="2200" dirty="0">
                <a:solidFill>
                  <a:srgbClr val="000000"/>
                </a:solidFill>
                <a:latin typeface="Times New Roman" panose="02020603050405020304" pitchFamily="18" charset="0"/>
                <a:cs typeface="Times New Roman" panose="02020603050405020304" pitchFamily="18" charset="0"/>
              </a:rPr>
              <a:t> southern part of Ireland </a:t>
            </a:r>
            <a:r>
              <a:rPr lang="en-US" altLang="zh-CN" sz="2200" b="1" dirty="0">
                <a:solidFill>
                  <a:srgbClr val="000000"/>
                </a:solidFill>
                <a:latin typeface="Times New Roman" panose="02020603050405020304" pitchFamily="18" charset="0"/>
                <a:cs typeface="Times New Roman" panose="02020603050405020304" pitchFamily="18" charset="0"/>
              </a:rPr>
              <a:t>broke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away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from</a:t>
            </a:r>
            <a:r>
              <a:rPr lang="en-US" altLang="zh-CN" sz="2200" dirty="0">
                <a:solidFill>
                  <a:srgbClr val="000000"/>
                </a:solidFill>
                <a:latin typeface="Times New Roman" panose="02020603050405020304" pitchFamily="18" charset="0"/>
                <a:cs typeface="Times New Roman" panose="02020603050405020304" pitchFamily="18" charset="0"/>
              </a:rPr>
              <a:t> the </a:t>
            </a:r>
            <a:r>
              <a:rPr lang="en-US" altLang="zh-CN" sz="2200" dirty="0" err="1">
                <a:solidFill>
                  <a:srgbClr val="000000"/>
                </a:solidFill>
                <a:latin typeface="Times New Roman" panose="02020603050405020304" pitchFamily="18" charset="0"/>
                <a:cs typeface="Times New Roman" panose="02020603050405020304" pitchFamily="18" charset="0"/>
              </a:rPr>
              <a:t>UK,which</a:t>
            </a:r>
            <a:r>
              <a:rPr lang="en-US" altLang="zh-CN" sz="2200" dirty="0">
                <a:solidFill>
                  <a:srgbClr val="000000"/>
                </a:solidFill>
                <a:latin typeface="Times New Roman" panose="02020603050405020304" pitchFamily="18" charset="0"/>
                <a:cs typeface="Times New Roman" panose="02020603050405020304" pitchFamily="18" charset="0"/>
              </a:rPr>
              <a:t> resulted in the full name we have </a:t>
            </a:r>
            <a:r>
              <a:rPr lang="en-US" altLang="zh-CN" sz="2200" dirty="0" err="1">
                <a:solidFill>
                  <a:srgbClr val="000000"/>
                </a:solidFill>
                <a:latin typeface="Times New Roman" panose="02020603050405020304" pitchFamily="18" charset="0"/>
                <a:cs typeface="Times New Roman" panose="02020603050405020304" pitchFamily="18" charset="0"/>
              </a:rPr>
              <a:t>today:the</a:t>
            </a:r>
            <a:r>
              <a:rPr lang="en-US" altLang="zh-CN" sz="2200" dirty="0">
                <a:solidFill>
                  <a:srgbClr val="000000"/>
                </a:solidFill>
                <a:latin typeface="Times New Roman" panose="02020603050405020304" pitchFamily="18" charset="0"/>
                <a:cs typeface="Times New Roman" panose="02020603050405020304" pitchFamily="18" charset="0"/>
              </a:rPr>
              <a:t> United Kingdom of Great Britain and Northern Ireland.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最后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dirty="0">
                <a:solidFill>
                  <a:srgbClr val="000000"/>
                </a:solidFill>
                <a:latin typeface="Times New Roman" panose="02020603050405020304" pitchFamily="18" charset="0"/>
                <a:cs typeface="Times New Roman" panose="02020603050405020304" pitchFamily="18" charset="0"/>
              </a:rPr>
              <a:t>20</a:t>
            </a:r>
            <a:r>
              <a:rPr lang="zh-CN" altLang="zh-CN" sz="2200" dirty="0">
                <a:solidFill>
                  <a:srgbClr val="000000"/>
                </a:solidFill>
                <a:latin typeface="Times New Roman" panose="02020603050405020304" pitchFamily="18" charset="0"/>
                <a:cs typeface="Times New Roman" panose="02020603050405020304" pitchFamily="18" charset="0"/>
              </a:rPr>
              <a:t>世纪</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爱尔兰南部脱离了英国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这形成了我们今天的全名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大不列颠及北爱尔兰联合王国。</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break away from...</a:t>
            </a:r>
            <a:r>
              <a:rPr lang="zh-CN" altLang="zh-CN" sz="2200" dirty="0">
                <a:solidFill>
                  <a:srgbClr val="000000"/>
                </a:solidFill>
                <a:latin typeface="Times New Roman" panose="02020603050405020304" pitchFamily="18" charset="0"/>
                <a:cs typeface="Times New Roman" panose="02020603050405020304" pitchFamily="18" charset="0"/>
              </a:rPr>
              <a:t>是动词短语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脱离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背叛</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逃脱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It was wrong of him to </a:t>
            </a:r>
            <a:r>
              <a:rPr lang="en-US" altLang="zh-CN" sz="2200" b="1" dirty="0">
                <a:solidFill>
                  <a:srgbClr val="000000"/>
                </a:solidFill>
                <a:latin typeface="Times New Roman" panose="02020603050405020304" pitchFamily="18" charset="0"/>
                <a:cs typeface="Times New Roman" panose="02020603050405020304" pitchFamily="18" charset="0"/>
              </a:rPr>
              <a:t>break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away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from</a:t>
            </a:r>
            <a:r>
              <a:rPr lang="en-US" altLang="zh-CN" sz="2200" dirty="0">
                <a:solidFill>
                  <a:srgbClr val="000000"/>
                </a:solidFill>
                <a:latin typeface="Times New Roman" panose="02020603050405020304" pitchFamily="18" charset="0"/>
                <a:cs typeface="Times New Roman" panose="02020603050405020304" pitchFamily="18" charset="0"/>
              </a:rPr>
              <a:t> all his good friends.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他和他所有的好朋友决裂是错误的。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What can we do to help them </a:t>
            </a:r>
            <a:r>
              <a:rPr lang="en-US" altLang="zh-CN" sz="2200" b="1" dirty="0">
                <a:solidFill>
                  <a:srgbClr val="000000"/>
                </a:solidFill>
                <a:latin typeface="Times New Roman" panose="02020603050405020304" pitchFamily="18" charset="0"/>
                <a:cs typeface="Times New Roman" panose="02020603050405020304" pitchFamily="18" charset="0"/>
              </a:rPr>
              <a:t>break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away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from</a:t>
            </a:r>
            <a:r>
              <a:rPr lang="en-US" altLang="zh-CN" sz="2200" dirty="0">
                <a:solidFill>
                  <a:srgbClr val="000000"/>
                </a:solidFill>
                <a:latin typeface="Times New Roman" panose="02020603050405020304" pitchFamily="18" charset="0"/>
                <a:cs typeface="Times New Roman" panose="02020603050405020304" pitchFamily="18" charset="0"/>
              </a:rPr>
              <a:t> the difficult position?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我们能做什么来帮助他们摆脱困境呢</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prisoner </a:t>
            </a:r>
            <a:r>
              <a:rPr lang="en-US" altLang="zh-CN" sz="2200" b="1" dirty="0">
                <a:solidFill>
                  <a:srgbClr val="000000"/>
                </a:solidFill>
                <a:latin typeface="Times New Roman" panose="02020603050405020304" pitchFamily="18" charset="0"/>
                <a:cs typeface="Times New Roman" panose="02020603050405020304" pitchFamily="18" charset="0"/>
              </a:rPr>
              <a:t>broke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away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from</a:t>
            </a:r>
            <a:r>
              <a:rPr lang="en-US" altLang="zh-CN" sz="2200" dirty="0">
                <a:solidFill>
                  <a:srgbClr val="000000"/>
                </a:solidFill>
                <a:latin typeface="Times New Roman" panose="02020603050405020304" pitchFamily="18" charset="0"/>
                <a:cs typeface="Times New Roman" panose="02020603050405020304" pitchFamily="18" charset="0"/>
              </a:rPr>
              <a:t> his guards.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犯人挣脱了看守。</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A53.eps" descr="id:2147497974;FounderCES"/>
          <p:cNvPicPr/>
          <p:nvPr/>
        </p:nvPicPr>
        <p:blipFill>
          <a:blip r:embed="rId5" cstate="email"/>
          <a:stretch>
            <a:fillRect/>
          </a:stretch>
        </p:blipFill>
        <p:spPr>
          <a:xfrm>
            <a:off x="5868144" y="5229200"/>
            <a:ext cx="2750558" cy="864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12776"/>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Close the door and windows carefully to prevent some strangers </a:t>
            </a:r>
            <a:r>
              <a:rPr lang="en-US" altLang="zh-CN" sz="2200" b="1">
                <a:solidFill>
                  <a:srgbClr val="000000"/>
                </a:solidFill>
                <a:latin typeface="Times New Roman" panose="02020603050405020304" pitchFamily="18" charset="0"/>
                <a:cs typeface="Times New Roman" panose="02020603050405020304" pitchFamily="18" charset="0"/>
              </a:rPr>
              <a:t>breaking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into</a:t>
            </a:r>
            <a:r>
              <a:rPr lang="en-US" altLang="zh-CN" sz="2200">
                <a:solidFill>
                  <a:srgbClr val="000000"/>
                </a:solidFill>
                <a:latin typeface="Times New Roman" panose="02020603050405020304" pitchFamily="18" charset="0"/>
                <a:cs typeface="Times New Roman" panose="02020603050405020304" pitchFamily="18" charset="0"/>
              </a:rPr>
              <a:t> your house.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仔细关好门窗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避免陌生人闯入你的家中。</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38944" y="1937380"/>
          <a:ext cx="8128000" cy="2679156"/>
        </p:xfrm>
        <a:graphic>
          <a:graphicData uri="http://schemas.openxmlformats.org/presentationml/2006/ole">
            <mc:AlternateContent xmlns:mc="http://schemas.openxmlformats.org/markup-compatibility/2006">
              <mc:Choice xmlns:v="urn:schemas-microsoft-com:vml" Requires="v">
                <p:oleObj spid="_x0000_s7176" name="文档" r:id="rId6" imgW="3843020" imgH="1268730" progId="Word.Document.12">
                  <p:embed/>
                </p:oleObj>
              </mc:Choice>
              <mc:Fallback>
                <p:oleObj name="文档" r:id="rId6" imgW="3843020" imgH="1268730" progId="Word.Document.12">
                  <p:embed/>
                  <p:pic>
                    <p:nvPicPr>
                      <p:cNvPr id="0" name="对象 2"/>
                      <p:cNvPicPr/>
                      <p:nvPr/>
                    </p:nvPicPr>
                    <p:blipFill>
                      <a:blip r:embed="rId7"/>
                      <a:stretch>
                        <a:fillRect/>
                      </a:stretch>
                    </p:blipFill>
                    <p:spPr>
                      <a:xfrm>
                        <a:off x="-238944" y="1937380"/>
                        <a:ext cx="8128000" cy="26791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cstate="email"/>
          <a:stretch>
            <a:fillRect/>
          </a:stretch>
        </p:blipFill>
        <p:spPr>
          <a:xfrm>
            <a:off x="1312317" y="1196752"/>
            <a:ext cx="6519365" cy="5238393"/>
          </a:xfrm>
          <a:prstGeom prst="rect">
            <a:avLst/>
          </a:prstGeom>
        </p:spPr>
      </p:pic>
      <p:sp>
        <p:nvSpPr>
          <p:cNvPr id="6" name="矩形 5"/>
          <p:cNvSpPr/>
          <p:nvPr/>
        </p:nvSpPr>
        <p:spPr>
          <a:xfrm>
            <a:off x="1442772" y="5650974"/>
            <a:ext cx="6009548" cy="57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1681641"/>
            <a:ext cx="8128000" cy="374871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belong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应在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某处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适应</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The four countries that </a:t>
            </a:r>
            <a:r>
              <a:rPr lang="en-US" altLang="zh-CN" sz="2200" b="1" dirty="0">
                <a:solidFill>
                  <a:srgbClr val="000000"/>
                </a:solidFill>
                <a:latin typeface="Times New Roman" panose="02020603050405020304" pitchFamily="18" charset="0"/>
                <a:cs typeface="Times New Roman" panose="02020603050405020304" pitchFamily="18" charset="0"/>
              </a:rPr>
              <a:t>belong</a:t>
            </a:r>
            <a:r>
              <a:rPr lang="en-US" altLang="zh-CN" sz="2200" dirty="0">
                <a:solidFill>
                  <a:srgbClr val="000000"/>
                </a:solidFill>
                <a:latin typeface="Times New Roman" panose="02020603050405020304" pitchFamily="18" charset="0"/>
                <a:cs typeface="Times New Roman" panose="02020603050405020304" pitchFamily="18" charset="0"/>
              </a:rPr>
              <a:t> to the United Kingdom work together in some areas.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属于联合王国的四个国家在某些领域共同努力。</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belong to</a:t>
            </a:r>
            <a:r>
              <a:rPr lang="zh-CN" altLang="zh-CN" sz="2200" dirty="0">
                <a:solidFill>
                  <a:srgbClr val="000000"/>
                </a:solidFill>
                <a:latin typeface="Times New Roman" panose="02020603050405020304" pitchFamily="18" charset="0"/>
                <a:cs typeface="Times New Roman" panose="02020603050405020304" pitchFamily="18" charset="0"/>
              </a:rPr>
              <a:t>是动词短语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属于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应在某处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适应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Where do these plates </a:t>
            </a:r>
            <a:r>
              <a:rPr lang="en-US" altLang="zh-CN" sz="2200" b="1" dirty="0">
                <a:solidFill>
                  <a:srgbClr val="000000"/>
                </a:solidFill>
                <a:latin typeface="Times New Roman" panose="02020603050405020304" pitchFamily="18" charset="0"/>
                <a:cs typeface="Times New Roman" panose="02020603050405020304" pitchFamily="18" charset="0"/>
              </a:rPr>
              <a:t>belong</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这些盘子该放在哪里</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Those books </a:t>
            </a:r>
            <a:r>
              <a:rPr lang="en-US" altLang="zh-CN" sz="2200" b="1" dirty="0">
                <a:solidFill>
                  <a:srgbClr val="000000"/>
                </a:solidFill>
                <a:latin typeface="Times New Roman" panose="02020603050405020304" pitchFamily="18" charset="0"/>
                <a:cs typeface="Times New Roman" panose="02020603050405020304" pitchFamily="18" charset="0"/>
              </a:rPr>
              <a:t>belong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the library but this is my own.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那些书是图书馆的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但这本是我自己的。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2701012"/>
            <a:ext cx="8128000" cy="206973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en-US" altLang="zh-CN" sz="2200" dirty="0">
                <a:solidFill>
                  <a:srgbClr val="000000"/>
                </a:solidFill>
                <a:latin typeface="Times New Roman" panose="02020603050405020304" pitchFamily="18" charset="0"/>
                <a:cs typeface="Times New Roman" panose="02020603050405020304" pitchFamily="18" charset="0"/>
              </a:rPr>
              <a:t>belong</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to</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dirty="0">
                <a:solidFill>
                  <a:srgbClr val="000000"/>
                </a:solidFill>
                <a:latin typeface="Times New Roman" panose="02020603050405020304" pitchFamily="18" charset="0"/>
                <a:cs typeface="Times New Roman" panose="02020603050405020304" pitchFamily="18" charset="0"/>
              </a:rPr>
              <a:t>to</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为介词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后接名词或代词宾格。作后置定语时常用现在分词形式。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Anyone has no right to take the land </a:t>
            </a:r>
            <a:r>
              <a:rPr lang="en-US" altLang="zh-CN" sz="2200" b="1" dirty="0">
                <a:solidFill>
                  <a:srgbClr val="000000"/>
                </a:solidFill>
                <a:latin typeface="Times New Roman" panose="02020603050405020304" pitchFamily="18" charset="0"/>
                <a:cs typeface="Times New Roman" panose="02020603050405020304" pitchFamily="18" charset="0"/>
              </a:rPr>
              <a:t>belonging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the state as their own.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任何人都没有权力占有属于国家的土地。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pic>
        <p:nvPicPr>
          <p:cNvPr id="6" name="A54.eps" descr="id:2147497981;FounderCES"/>
          <p:cNvPicPr/>
          <p:nvPr/>
        </p:nvPicPr>
        <p:blipFill>
          <a:blip r:embed="rId5" cstate="email"/>
          <a:stretch>
            <a:fillRect/>
          </a:stretch>
        </p:blipFill>
        <p:spPr>
          <a:xfrm>
            <a:off x="3759517" y="1700808"/>
            <a:ext cx="1624965" cy="977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484784"/>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【误】</a:t>
            </a:r>
            <a:r>
              <a:rPr lang="en-US" altLang="zh-CN" sz="2200">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computers</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inside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classroom</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are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belonged</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our</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school.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【正】</a:t>
            </a:r>
            <a:r>
              <a:rPr lang="en-US" altLang="zh-CN" sz="2200">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computers</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inside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classroom</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belong</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our</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school.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教室里的电脑属于我们学校。</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324544" y="1960603"/>
          <a:ext cx="8128000" cy="1770455"/>
        </p:xfrm>
        <a:graphic>
          <a:graphicData uri="http://schemas.openxmlformats.org/presentationml/2006/ole">
            <mc:AlternateContent xmlns:mc="http://schemas.openxmlformats.org/markup-compatibility/2006">
              <mc:Choice xmlns:v="urn:schemas-microsoft-com:vml" Requires="v">
                <p:oleObj spid="_x0000_s8200" name="文档" r:id="rId6" imgW="3843020" imgH="838200" progId="Word.Document.12">
                  <p:embed/>
                </p:oleObj>
              </mc:Choice>
              <mc:Fallback>
                <p:oleObj name="文档" r:id="rId6" imgW="3843020" imgH="838200" progId="Word.Document.12">
                  <p:embed/>
                  <p:pic>
                    <p:nvPicPr>
                      <p:cNvPr id="0" name="对象 5"/>
                      <p:cNvPicPr/>
                      <p:nvPr/>
                    </p:nvPicPr>
                    <p:blipFill>
                      <a:blip r:embed="rId7"/>
                      <a:stretch>
                        <a:fillRect/>
                      </a:stretch>
                    </p:blipFill>
                    <p:spPr>
                      <a:xfrm>
                        <a:off x="-324544" y="1960603"/>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508000" y="1116489"/>
            <a:ext cx="8128000" cy="5566880"/>
          </a:xfrm>
          <a:prstGeom prst="rect">
            <a:avLst/>
          </a:prstGeom>
        </p:spPr>
      </p:pic>
      <p:sp>
        <p:nvSpPr>
          <p:cNvPr id="6" name="矩形 5"/>
          <p:cNvSpPr/>
          <p:nvPr/>
        </p:nvSpPr>
        <p:spPr>
          <a:xfrm>
            <a:off x="738656" y="5733256"/>
            <a:ext cx="7721776" cy="57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236647"/>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zh-CN" altLang="zh-CN" sz="2200" dirty="0">
                <a:solidFill>
                  <a:srgbClr val="000000"/>
                </a:solidFill>
                <a:latin typeface="Times New Roman" panose="02020603050405020304" pitchFamily="18" charset="0"/>
                <a:cs typeface="Times New Roman" panose="02020603050405020304" pitchFamily="18" charset="0"/>
              </a:rPr>
              <a:t>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一样也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They use the same </a:t>
            </a:r>
            <a:r>
              <a:rPr lang="en-US" altLang="zh-CN" sz="2200" dirty="0" err="1">
                <a:solidFill>
                  <a:srgbClr val="000000"/>
                </a:solidFill>
                <a:latin typeface="Times New Roman" panose="02020603050405020304" pitchFamily="18" charset="0"/>
                <a:cs typeface="Times New Roman" panose="02020603050405020304" pitchFamily="18" charset="0"/>
              </a:rPr>
              <a:t>flag,known</a:t>
            </a:r>
            <a:r>
              <a:rPr lang="en-US" altLang="zh-CN" sz="2200" dirty="0">
                <a:solidFill>
                  <a:srgbClr val="000000"/>
                </a:solidFill>
                <a:latin typeface="Times New Roman" panose="02020603050405020304" pitchFamily="18" charset="0"/>
                <a:cs typeface="Times New Roman" panose="02020603050405020304" pitchFamily="18" charset="0"/>
              </a:rPr>
              <a:t> as the Union </a:t>
            </a:r>
            <a:r>
              <a:rPr lang="en-US" altLang="zh-CN" sz="2200" dirty="0" err="1">
                <a:solidFill>
                  <a:srgbClr val="000000"/>
                </a:solidFill>
                <a:latin typeface="Times New Roman" panose="02020603050405020304" pitchFamily="18" charset="0"/>
                <a:cs typeface="Times New Roman" panose="02020603050405020304" pitchFamily="18" charset="0"/>
              </a:rPr>
              <a:t>Jack,</a:t>
            </a:r>
            <a:r>
              <a:rPr lang="en-US" altLang="zh-CN" sz="2200" b="1" dirty="0" err="1">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share the same currency and military </a:t>
            </a:r>
            <a:r>
              <a:rPr lang="en-US" altLang="zh-CN" sz="2200" dirty="0" err="1">
                <a:solidFill>
                  <a:srgbClr val="000000"/>
                </a:solidFill>
                <a:latin typeface="Times New Roman" panose="02020603050405020304" pitchFamily="18" charset="0"/>
                <a:cs typeface="Times New Roman" panose="02020603050405020304" pitchFamily="18" charset="0"/>
              </a:rPr>
              <a:t>defence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像拥有同样的货币和国防一样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他们也使用同一面国旗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称为米字旗。</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as well as</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一样也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在句中连接相同的成分。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Science can be a force for evil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for good.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科学可以促成好事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也可以导致坏事。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 intends to fight to make it a woman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 man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她打算努力奋斗使它不但成为男人的世界</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也成为女人的世界。</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2318000"/>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B”</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结构作主语时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谓语动词应与</a:t>
            </a:r>
            <a:r>
              <a:rPr lang="en-US" altLang="zh-CN" sz="2200" dirty="0">
                <a:solidFill>
                  <a:srgbClr val="000000"/>
                </a:solidFill>
                <a:latin typeface="Times New Roman" panose="02020603050405020304" pitchFamily="18" charset="0"/>
                <a:cs typeface="Times New Roman" panose="02020603050405020304" pitchFamily="18" charset="0"/>
              </a:rPr>
              <a:t>A</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在人称和数方面保持一致。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teacher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his classmates likes playing basketball.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老师和学生们都喜欢打篮球。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Mary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parents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her sister are listening to a concert.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玛丽的父母和她的妹妹在听音乐会。</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129190"/>
          <a:ext cx="8128000" cy="5920758"/>
        </p:xfrm>
        <a:graphic>
          <a:graphicData uri="http://schemas.openxmlformats.org/presentationml/2006/ole">
            <mc:AlternateContent xmlns:mc="http://schemas.openxmlformats.org/markup-compatibility/2006">
              <mc:Choice xmlns:v="urn:schemas-microsoft-com:vml" Requires="v">
                <p:oleObj spid="_x0000_s4104" name="文档" r:id="rId6" imgW="3947160" imgH="2884805" progId="Word.Document.12">
                  <p:embed/>
                </p:oleObj>
              </mc:Choice>
              <mc:Fallback>
                <p:oleObj name="文档" r:id="rId6" imgW="3947160" imgH="2884805" progId="Word.Document.12">
                  <p:embed/>
                  <p:pic>
                    <p:nvPicPr>
                      <p:cNvPr id="0" name="对象 1"/>
                      <p:cNvPicPr/>
                      <p:nvPr/>
                    </p:nvPicPr>
                    <p:blipFill>
                      <a:blip r:embed="rId7"/>
                      <a:stretch>
                        <a:fillRect/>
                      </a:stretch>
                    </p:blipFill>
                    <p:spPr>
                      <a:xfrm>
                        <a:off x="508000" y="1129190"/>
                        <a:ext cx="8128000" cy="5920758"/>
                      </a:xfrm>
                      <a:prstGeom prst="rect">
                        <a:avLst/>
                      </a:prstGeom>
                    </p:spPr>
                  </p:pic>
                </p:oleObj>
              </mc:Fallback>
            </mc:AlternateContent>
          </a:graphicData>
        </a:graphic>
      </p:graphicFrame>
      <p:sp>
        <p:nvSpPr>
          <p:cNvPr id="8" name="矩形 7"/>
          <p:cNvSpPr>
            <a:spLocks noChangeAspect="1"/>
          </p:cNvSpPr>
          <p:nvPr/>
        </p:nvSpPr>
        <p:spPr>
          <a:xfrm>
            <a:off x="1376718" y="1111179"/>
            <a:ext cx="11881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kingdom</a:t>
            </a:r>
            <a:endParaRPr lang="zh-CN" altLang="en-US" sz="2200"/>
          </a:p>
        </p:txBody>
      </p:sp>
      <p:sp>
        <p:nvSpPr>
          <p:cNvPr id="9" name="矩形 8"/>
          <p:cNvSpPr>
            <a:spLocks noChangeAspect="1"/>
          </p:cNvSpPr>
          <p:nvPr/>
        </p:nvSpPr>
        <p:spPr>
          <a:xfrm>
            <a:off x="1376718" y="1467726"/>
            <a:ext cx="74892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chief</a:t>
            </a:r>
            <a:endParaRPr lang="zh-CN" altLang="en-US" sz="2200"/>
          </a:p>
        </p:txBody>
      </p:sp>
      <p:sp>
        <p:nvSpPr>
          <p:cNvPr id="10" name="矩形 9"/>
          <p:cNvSpPr>
            <a:spLocks noChangeAspect="1"/>
          </p:cNvSpPr>
          <p:nvPr/>
        </p:nvSpPr>
        <p:spPr>
          <a:xfrm>
            <a:off x="1376718" y="2194587"/>
            <a:ext cx="92044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puzzle</a:t>
            </a:r>
            <a:endParaRPr lang="zh-CN" altLang="en-US" sz="2200"/>
          </a:p>
        </p:txBody>
      </p:sp>
      <p:sp>
        <p:nvSpPr>
          <p:cNvPr id="11" name="矩形 10"/>
          <p:cNvSpPr>
            <a:spLocks noChangeAspect="1"/>
          </p:cNvSpPr>
          <p:nvPr/>
        </p:nvSpPr>
        <p:spPr>
          <a:xfrm>
            <a:off x="1376718" y="2558120"/>
            <a:ext cx="95410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nearby</a:t>
            </a:r>
            <a:endParaRPr lang="zh-CN" altLang="en-US" sz="2200"/>
          </a:p>
        </p:txBody>
      </p:sp>
      <p:sp>
        <p:nvSpPr>
          <p:cNvPr id="12" name="矩形 11"/>
          <p:cNvSpPr>
            <a:spLocks noChangeAspect="1"/>
          </p:cNvSpPr>
          <p:nvPr/>
        </p:nvSpPr>
        <p:spPr>
          <a:xfrm>
            <a:off x="1376718" y="2903480"/>
            <a:ext cx="95250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belong</a:t>
            </a:r>
            <a:endParaRPr lang="zh-CN" altLang="en-US" sz="2200"/>
          </a:p>
        </p:txBody>
      </p:sp>
      <p:sp>
        <p:nvSpPr>
          <p:cNvPr id="13" name="矩形 12"/>
          <p:cNvSpPr>
            <a:spLocks noChangeAspect="1"/>
          </p:cNvSpPr>
          <p:nvPr/>
        </p:nvSpPr>
        <p:spPr>
          <a:xfrm>
            <a:off x="1376718" y="3260027"/>
            <a:ext cx="136127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military</a:t>
            </a:r>
            <a:r>
              <a:rPr lang="zh-CN" altLang="en-US" sz="2200">
                <a:solidFill>
                  <a:srgbClr val="FF0000"/>
                </a:solidFill>
                <a:latin typeface="Times New Roman" panose="02020603050405020304" pitchFamily="18" charset="0"/>
              </a:rPr>
              <a:t>　</a:t>
            </a:r>
            <a:endParaRPr lang="zh-CN" altLang="en-US" sz="2200"/>
          </a:p>
        </p:txBody>
      </p:sp>
      <p:sp>
        <p:nvSpPr>
          <p:cNvPr id="14" name="矩形 13"/>
          <p:cNvSpPr>
            <a:spLocks noChangeAspect="1"/>
          </p:cNvSpPr>
          <p:nvPr/>
        </p:nvSpPr>
        <p:spPr>
          <a:xfrm>
            <a:off x="1376718" y="3637122"/>
            <a:ext cx="106150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defence</a:t>
            </a:r>
            <a:endParaRPr lang="zh-CN" altLang="en-US" sz="2200"/>
          </a:p>
        </p:txBody>
      </p:sp>
      <p:sp>
        <p:nvSpPr>
          <p:cNvPr id="15" name="矩形 14"/>
          <p:cNvSpPr>
            <a:spLocks noChangeAspect="1"/>
          </p:cNvSpPr>
          <p:nvPr/>
        </p:nvSpPr>
        <p:spPr>
          <a:xfrm>
            <a:off x="1376718" y="3952573"/>
            <a:ext cx="73289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legal</a:t>
            </a:r>
            <a:endParaRPr lang="zh-CN" altLang="en-US" sz="2200"/>
          </a:p>
        </p:txBody>
      </p:sp>
      <p:sp>
        <p:nvSpPr>
          <p:cNvPr id="16" name="矩形 15"/>
          <p:cNvSpPr>
            <a:spLocks noChangeAspect="1"/>
          </p:cNvSpPr>
          <p:nvPr/>
        </p:nvSpPr>
        <p:spPr>
          <a:xfrm>
            <a:off x="1376718" y="4319394"/>
            <a:ext cx="11881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surround</a:t>
            </a:r>
            <a:endParaRPr lang="zh-CN" altLang="en-US" sz="2200"/>
          </a:p>
        </p:txBody>
      </p:sp>
      <p:sp>
        <p:nvSpPr>
          <p:cNvPr id="17" name="矩形 16"/>
          <p:cNvSpPr>
            <a:spLocks noChangeAspect="1"/>
          </p:cNvSpPr>
          <p:nvPr/>
        </p:nvSpPr>
        <p:spPr>
          <a:xfrm>
            <a:off x="1477602" y="4622426"/>
            <a:ext cx="118654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evidence</a:t>
            </a:r>
            <a:endParaRPr lang="zh-CN" altLang="en-US" sz="2200"/>
          </a:p>
        </p:txBody>
      </p:sp>
      <p:sp>
        <p:nvSpPr>
          <p:cNvPr id="18" name="矩形 17"/>
          <p:cNvSpPr>
            <a:spLocks noChangeAspect="1"/>
          </p:cNvSpPr>
          <p:nvPr/>
        </p:nvSpPr>
        <p:spPr>
          <a:xfrm>
            <a:off x="1477602" y="4999521"/>
            <a:ext cx="160973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achievement</a:t>
            </a:r>
            <a:endParaRPr lang="zh-CN" altLang="en-US" sz="2200"/>
          </a:p>
        </p:txBody>
      </p:sp>
      <p:sp>
        <p:nvSpPr>
          <p:cNvPr id="21" name="矩形 20"/>
          <p:cNvSpPr>
            <a:spLocks noChangeAspect="1"/>
          </p:cNvSpPr>
          <p:nvPr/>
        </p:nvSpPr>
        <p:spPr>
          <a:xfrm>
            <a:off x="1477602" y="5314972"/>
            <a:ext cx="109356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location</a:t>
            </a:r>
            <a:endParaRPr lang="zh-CN" altLang="en-US" sz="2200"/>
          </a:p>
        </p:txBody>
      </p:sp>
      <p:sp>
        <p:nvSpPr>
          <p:cNvPr id="22" name="矩形 21"/>
          <p:cNvSpPr>
            <a:spLocks noChangeAspect="1"/>
          </p:cNvSpPr>
          <p:nvPr/>
        </p:nvSpPr>
        <p:spPr>
          <a:xfrm>
            <a:off x="1477602" y="5718944"/>
            <a:ext cx="81144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battle</a:t>
            </a:r>
            <a:endParaRPr lang="zh-CN" altLang="en-US" sz="2200"/>
          </a:p>
        </p:txBody>
      </p:sp>
      <p:sp>
        <p:nvSpPr>
          <p:cNvPr id="23" name="矩形 22"/>
          <p:cNvSpPr>
            <a:spLocks noChangeAspect="1"/>
          </p:cNvSpPr>
          <p:nvPr/>
        </p:nvSpPr>
        <p:spPr>
          <a:xfrm>
            <a:off x="1477602" y="6034395"/>
            <a:ext cx="63991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port</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552489"/>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My little brother can speak English and French </a:t>
            </a:r>
            <a:r>
              <a:rPr lang="en-US" altLang="zh-CN" sz="2200" b="1">
                <a:solidFill>
                  <a:srgbClr val="000000"/>
                </a:solidFill>
                <a:latin typeface="Times New Roman" panose="02020603050405020304" pitchFamily="18" charset="0"/>
                <a:cs typeface="Times New Roman" panose="02020603050405020304" pitchFamily="18" charset="0"/>
              </a:rPr>
              <a:t>as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well</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我弟弟会说英语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也会说法语。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Since you have started the job,you </a:t>
            </a:r>
            <a:r>
              <a:rPr lang="en-US" altLang="zh-CN" sz="2200" b="1">
                <a:solidFill>
                  <a:srgbClr val="000000"/>
                </a:solidFill>
                <a:latin typeface="Times New Roman" panose="02020603050405020304" pitchFamily="18" charset="0"/>
                <a:cs typeface="Times New Roman" panose="02020603050405020304" pitchFamily="18" charset="0"/>
              </a:rPr>
              <a:t>might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well</a:t>
            </a:r>
            <a:r>
              <a:rPr lang="en-US" altLang="zh-CN" sz="2200">
                <a:solidFill>
                  <a:srgbClr val="000000"/>
                </a:solidFill>
                <a:latin typeface="Times New Roman" panose="02020603050405020304" pitchFamily="18" charset="0"/>
                <a:cs typeface="Times New Roman" panose="02020603050405020304" pitchFamily="18" charset="0"/>
              </a:rPr>
              <a:t> finish it.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既然你开了头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索性把这工作做完吧。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828600" y="2096313"/>
          <a:ext cx="8128000" cy="1317781"/>
        </p:xfrm>
        <a:graphic>
          <a:graphicData uri="http://schemas.openxmlformats.org/presentationml/2006/ole">
            <mc:AlternateContent xmlns:mc="http://schemas.openxmlformats.org/markup-compatibility/2006">
              <mc:Choice xmlns:v="urn:schemas-microsoft-com:vml" Requires="v">
                <p:oleObj spid="_x0000_s9224" name="文档" r:id="rId6" imgW="3843020" imgH="623570" progId="Word.Document.12">
                  <p:embed/>
                </p:oleObj>
              </mc:Choice>
              <mc:Fallback>
                <p:oleObj name="文档" r:id="rId6" imgW="3843020" imgH="623570" progId="Word.Document.12">
                  <p:embed/>
                  <p:pic>
                    <p:nvPicPr>
                      <p:cNvPr id="0" name="对象 5"/>
                      <p:cNvPicPr/>
                      <p:nvPr/>
                    </p:nvPicPr>
                    <p:blipFill>
                      <a:blip r:embed="rId7"/>
                      <a:stretch>
                        <a:fillRect/>
                      </a:stretch>
                    </p:blipFill>
                    <p:spPr>
                      <a:xfrm>
                        <a:off x="-828600" y="2096313"/>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508000" y="1196752"/>
            <a:ext cx="8128000" cy="5095562"/>
          </a:xfrm>
          <a:prstGeom prst="rect">
            <a:avLst/>
          </a:prstGeom>
        </p:spPr>
      </p:pic>
      <p:sp>
        <p:nvSpPr>
          <p:cNvPr id="6" name="矩形 5"/>
          <p:cNvSpPr/>
          <p:nvPr/>
        </p:nvSpPr>
        <p:spPr>
          <a:xfrm>
            <a:off x="738656" y="5373216"/>
            <a:ext cx="7721776"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defence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防御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保卫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They use the same flag,known as the Union Jack,as well as share the same currency and military </a:t>
            </a:r>
            <a:r>
              <a:rPr lang="en-US" altLang="zh-CN" sz="2200" b="1">
                <a:solidFill>
                  <a:srgbClr val="000000"/>
                </a:solidFill>
                <a:latin typeface="Times New Roman" panose="02020603050405020304" pitchFamily="18" charset="0"/>
                <a:cs typeface="Times New Roman" panose="02020603050405020304" pitchFamily="18" charset="0"/>
              </a:rPr>
              <a:t>defence</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像拥有同样的货币和国防一样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他们也使用同一面国旗。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defence</a:t>
            </a:r>
            <a:r>
              <a:rPr lang="zh-CN" altLang="zh-CN" sz="2200">
                <a:solidFill>
                  <a:srgbClr val="000000"/>
                </a:solidFill>
                <a:latin typeface="Times New Roman" panose="02020603050405020304" pitchFamily="18" charset="0"/>
                <a:cs typeface="Times New Roman" panose="02020603050405020304" pitchFamily="18" charset="0"/>
              </a:rPr>
              <a:t>是名词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防御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保卫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town walls were built as a </a:t>
            </a:r>
            <a:r>
              <a:rPr lang="en-US" altLang="zh-CN" sz="2200" b="1">
                <a:solidFill>
                  <a:srgbClr val="000000"/>
                </a:solidFill>
                <a:latin typeface="Times New Roman" panose="02020603050405020304" pitchFamily="18" charset="0"/>
                <a:cs typeface="Times New Roman" panose="02020603050405020304" pitchFamily="18" charset="0"/>
              </a:rPr>
              <a:t>defence</a:t>
            </a:r>
            <a:r>
              <a:rPr lang="en-US" altLang="zh-CN" sz="2200">
                <a:solidFill>
                  <a:srgbClr val="000000"/>
                </a:solidFill>
                <a:latin typeface="Times New Roman" panose="02020603050405020304" pitchFamily="18" charset="0"/>
                <a:cs typeface="Times New Roman" panose="02020603050405020304" pitchFamily="18" charset="0"/>
              </a:rPr>
              <a:t> against enemy attacks.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城墙是为防御敌人袭击而修建的。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Humour is a more effective </a:t>
            </a:r>
            <a:r>
              <a:rPr lang="en-US" altLang="zh-CN" sz="2200" b="1">
                <a:solidFill>
                  <a:srgbClr val="000000"/>
                </a:solidFill>
                <a:latin typeface="Times New Roman" panose="02020603050405020304" pitchFamily="18" charset="0"/>
                <a:cs typeface="Times New Roman" panose="02020603050405020304" pitchFamily="18" charset="0"/>
              </a:rPr>
              <a:t>defence</a:t>
            </a:r>
            <a:r>
              <a:rPr lang="en-US" altLang="zh-CN" sz="2200">
                <a:solidFill>
                  <a:srgbClr val="000000"/>
                </a:solidFill>
                <a:latin typeface="Times New Roman" panose="02020603050405020304" pitchFamily="18" charset="0"/>
                <a:cs typeface="Times New Roman" panose="02020603050405020304" pitchFamily="18" charset="0"/>
              </a:rPr>
              <a:t> than violence.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幽默是比暴力更有效的防御武器。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A55.eps" descr="id:2147497988;FounderCES"/>
          <p:cNvPicPr/>
          <p:nvPr/>
        </p:nvPicPr>
        <p:blipFill>
          <a:blip r:embed="rId5" cstate="email"/>
          <a:stretch>
            <a:fillRect/>
          </a:stretch>
        </p:blipFill>
        <p:spPr>
          <a:xfrm>
            <a:off x="6876256" y="4270307"/>
            <a:ext cx="1496695" cy="1091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424683"/>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What points can be raised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defence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of</a:t>
            </a:r>
            <a:r>
              <a:rPr lang="en-US" altLang="zh-CN" sz="2200">
                <a:solidFill>
                  <a:srgbClr val="000000"/>
                </a:solidFill>
                <a:latin typeface="Times New Roman" panose="02020603050405020304" pitchFamily="18" charset="0"/>
                <a:cs typeface="Times New Roman" panose="02020603050405020304" pitchFamily="18" charset="0"/>
              </a:rPr>
              <a:t> this argument?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有什么论点能提出来为这个说法辩护呢</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needed more troops to </a:t>
            </a:r>
            <a:r>
              <a:rPr lang="en-US" altLang="zh-CN" sz="2200" b="1">
                <a:solidFill>
                  <a:srgbClr val="000000"/>
                </a:solidFill>
                <a:latin typeface="Times New Roman" panose="02020603050405020304" pitchFamily="18" charset="0"/>
                <a:cs typeface="Times New Roman" panose="02020603050405020304" pitchFamily="18" charset="0"/>
              </a:rPr>
              <a:t>defend</a:t>
            </a:r>
            <a:r>
              <a:rPr lang="en-US" altLang="zh-CN" sz="2200">
                <a:solidFill>
                  <a:srgbClr val="000000"/>
                </a:solidFill>
                <a:latin typeface="Times New Roman" panose="02020603050405020304" pitchFamily="18" charset="0"/>
                <a:cs typeface="Times New Roman" panose="02020603050405020304" pitchFamily="18" charset="0"/>
              </a:rPr>
              <a:t> the border </a:t>
            </a:r>
            <a:r>
              <a:rPr lang="en-US" altLang="zh-CN" sz="2200" b="1">
                <a:solidFill>
                  <a:srgbClr val="000000"/>
                </a:solidFill>
                <a:latin typeface="Times New Roman" panose="02020603050405020304" pitchFamily="18" charset="0"/>
                <a:cs typeface="Times New Roman" panose="02020603050405020304" pitchFamily="18" charset="0"/>
              </a:rPr>
              <a:t>against</a:t>
            </a:r>
            <a:r>
              <a:rPr lang="en-US" altLang="zh-CN" sz="2200">
                <a:solidFill>
                  <a:srgbClr val="000000"/>
                </a:solidFill>
                <a:latin typeface="Times New Roman" panose="02020603050405020304" pitchFamily="18" charset="0"/>
                <a:cs typeface="Times New Roman" panose="02020603050405020304" pitchFamily="18" charset="0"/>
              </a:rPr>
              <a:t> possible attacks.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他们需要更多的部队来保卫边境免受可能的攻击。</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251520" y="1946577"/>
          <a:ext cx="8128000" cy="1770455"/>
        </p:xfrm>
        <a:graphic>
          <a:graphicData uri="http://schemas.openxmlformats.org/presentationml/2006/ole">
            <mc:AlternateContent xmlns:mc="http://schemas.openxmlformats.org/markup-compatibility/2006">
              <mc:Choice xmlns:v="urn:schemas-microsoft-com:vml" Requires="v">
                <p:oleObj spid="_x0000_s10248" name="文档" r:id="rId6" imgW="3843020" imgH="838200" progId="Word.Document.12">
                  <p:embed/>
                </p:oleObj>
              </mc:Choice>
              <mc:Fallback>
                <p:oleObj name="文档" r:id="rId6" imgW="3843020" imgH="838200" progId="Word.Document.12">
                  <p:embed/>
                  <p:pic>
                    <p:nvPicPr>
                      <p:cNvPr id="0" name="对象 5"/>
                      <p:cNvPicPr/>
                      <p:nvPr/>
                    </p:nvPicPr>
                    <p:blipFill>
                      <a:blip r:embed="rId7"/>
                      <a:stretch>
                        <a:fillRect/>
                      </a:stretch>
                    </p:blipFill>
                    <p:spPr>
                      <a:xfrm>
                        <a:off x="251520" y="1946577"/>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506599" y="1214989"/>
            <a:ext cx="8129401" cy="5022323"/>
            <a:chOff x="208046" y="1824037"/>
            <a:chExt cx="8726404" cy="5391150"/>
          </a:xfrm>
        </p:grpSpPr>
        <p:pic>
          <p:nvPicPr>
            <p:cNvPr id="6" name="图片 5"/>
            <p:cNvPicPr>
              <a:picLocks noChangeAspect="1"/>
            </p:cNvPicPr>
            <p:nvPr/>
          </p:nvPicPr>
          <p:blipFill>
            <a:blip r:embed="rId5" cstate="email"/>
            <a:stretch>
              <a:fillRect/>
            </a:stretch>
          </p:blipFill>
          <p:spPr>
            <a:xfrm>
              <a:off x="209550" y="1824037"/>
              <a:ext cx="8724900" cy="3209925"/>
            </a:xfrm>
            <a:prstGeom prst="rect">
              <a:avLst/>
            </a:prstGeom>
          </p:spPr>
        </p:pic>
        <p:pic>
          <p:nvPicPr>
            <p:cNvPr id="7" name="图片 6"/>
            <p:cNvPicPr>
              <a:picLocks noChangeAspect="1"/>
            </p:cNvPicPr>
            <p:nvPr/>
          </p:nvPicPr>
          <p:blipFill>
            <a:blip r:embed="rId6" cstate="email"/>
            <a:stretch>
              <a:fillRect/>
            </a:stretch>
          </p:blipFill>
          <p:spPr>
            <a:xfrm>
              <a:off x="208046" y="5033962"/>
              <a:ext cx="8705850" cy="2181225"/>
            </a:xfrm>
            <a:prstGeom prst="rect">
              <a:avLst/>
            </a:prstGeom>
          </p:spPr>
        </p:pic>
      </p:grpSp>
      <p:sp>
        <p:nvSpPr>
          <p:cNvPr id="8" name="矩形 7"/>
          <p:cNvSpPr/>
          <p:nvPr/>
        </p:nvSpPr>
        <p:spPr>
          <a:xfrm>
            <a:off x="738656" y="5301208"/>
            <a:ext cx="7721776"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surround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围绕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包围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Almost everywhere you go in the UK,you will be </a:t>
            </a:r>
            <a:r>
              <a:rPr lang="en-US" altLang="zh-CN" sz="2200" b="1">
                <a:solidFill>
                  <a:srgbClr val="000000"/>
                </a:solidFill>
                <a:latin typeface="Times New Roman" panose="02020603050405020304" pitchFamily="18" charset="0"/>
                <a:cs typeface="Times New Roman" panose="02020603050405020304" pitchFamily="18" charset="0"/>
              </a:rPr>
              <a:t>surrounded</a:t>
            </a:r>
            <a:r>
              <a:rPr lang="en-US" altLang="zh-CN" sz="2200">
                <a:solidFill>
                  <a:srgbClr val="000000"/>
                </a:solidFill>
                <a:latin typeface="Times New Roman" panose="02020603050405020304" pitchFamily="18" charset="0"/>
                <a:cs typeface="Times New Roman" panose="02020603050405020304" pitchFamily="18" charset="0"/>
              </a:rPr>
              <a:t> by evidence of four different groups of people who took over at different times throughout history.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几乎你去英国的任何地方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你都会被在不同的历史时期四个不同群体统治这个地方的证据所包围。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surround</a:t>
            </a:r>
            <a:r>
              <a:rPr lang="zh-CN" altLang="zh-CN" sz="2200">
                <a:solidFill>
                  <a:srgbClr val="000000"/>
                </a:solidFill>
                <a:latin typeface="Times New Roman" panose="02020603050405020304" pitchFamily="18" charset="0"/>
                <a:cs typeface="Times New Roman" panose="02020603050405020304" pitchFamily="18" charset="0"/>
              </a:rPr>
              <a:t>是及物动词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围绕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包围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 lake is an area of water </a:t>
            </a:r>
            <a:r>
              <a:rPr lang="en-US" altLang="zh-CN" sz="2200" b="1">
                <a:solidFill>
                  <a:srgbClr val="000000"/>
                </a:solidFill>
                <a:latin typeface="Times New Roman" panose="02020603050405020304" pitchFamily="18" charset="0"/>
                <a:cs typeface="Times New Roman" panose="02020603050405020304" pitchFamily="18" charset="0"/>
              </a:rPr>
              <a:t>surrounded</a:t>
            </a:r>
            <a:r>
              <a:rPr lang="en-US" altLang="zh-CN" sz="2200">
                <a:solidFill>
                  <a:srgbClr val="000000"/>
                </a:solidFill>
                <a:latin typeface="Times New Roman" panose="02020603050405020304" pitchFamily="18" charset="0"/>
                <a:cs typeface="Times New Roman" panose="02020603050405020304" pitchFamily="18" charset="0"/>
              </a:rPr>
              <a:t> by land.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湖泊就是被一片陆地包围的水域。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Make sure the people you </a:t>
            </a:r>
            <a:r>
              <a:rPr lang="en-US" altLang="zh-CN" sz="2200" b="1">
                <a:solidFill>
                  <a:srgbClr val="000000"/>
                </a:solidFill>
                <a:latin typeface="Times New Roman" panose="02020603050405020304" pitchFamily="18" charset="0"/>
                <a:cs typeface="Times New Roman" panose="02020603050405020304" pitchFamily="18" charset="0"/>
              </a:rPr>
              <a:t>surround</a:t>
            </a:r>
            <a:r>
              <a:rPr lang="en-US" altLang="zh-CN" sz="2200">
                <a:solidFill>
                  <a:srgbClr val="000000"/>
                </a:solidFill>
                <a:latin typeface="Times New Roman" panose="02020603050405020304" pitchFamily="18" charset="0"/>
                <a:cs typeface="Times New Roman" panose="02020603050405020304" pitchFamily="18" charset="0"/>
              </a:rPr>
              <a:t> yourself with are supportive.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确保自己身边环绕的是有乐观向上的人。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A56.eps" descr="id:2147497995;FounderCES"/>
          <p:cNvPicPr/>
          <p:nvPr/>
        </p:nvPicPr>
        <p:blipFill>
          <a:blip r:embed="rId5" cstate="email"/>
          <a:stretch>
            <a:fillRect/>
          </a:stretch>
        </p:blipFill>
        <p:spPr>
          <a:xfrm>
            <a:off x="7164288" y="3501008"/>
            <a:ext cx="1654252" cy="1296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484784"/>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teacher sat on the grass,</a:t>
            </a:r>
            <a:r>
              <a:rPr lang="en-US" altLang="zh-CN" sz="2200" b="1">
                <a:solidFill>
                  <a:srgbClr val="000000"/>
                </a:solidFill>
                <a:latin typeface="Times New Roman" panose="02020603050405020304" pitchFamily="18" charset="0"/>
                <a:cs typeface="Times New Roman" panose="02020603050405020304" pitchFamily="18" charset="0"/>
              </a:rPr>
              <a:t>surrounded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with/by</a:t>
            </a:r>
            <a:r>
              <a:rPr lang="en-US" altLang="zh-CN" sz="2200">
                <a:solidFill>
                  <a:srgbClr val="000000"/>
                </a:solidFill>
                <a:latin typeface="Times New Roman" panose="02020603050405020304" pitchFamily="18" charset="0"/>
                <a:cs typeface="Times New Roman" panose="02020603050405020304" pitchFamily="18" charset="0"/>
              </a:rPr>
              <a:t> his students.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那位老师坐在草地上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四周围着他的学生。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boy grew up in beautiful </a:t>
            </a:r>
            <a:r>
              <a:rPr lang="en-US" altLang="zh-CN" sz="2200" b="1">
                <a:solidFill>
                  <a:srgbClr val="000000"/>
                </a:solidFill>
                <a:latin typeface="Times New Roman" panose="02020603050405020304" pitchFamily="18" charset="0"/>
                <a:cs typeface="Times New Roman" panose="02020603050405020304" pitchFamily="18" charset="0"/>
              </a:rPr>
              <a:t>surroundings</a:t>
            </a:r>
            <a:r>
              <a:rPr lang="en-US" altLang="zh-CN" sz="2200">
                <a:solidFill>
                  <a:srgbClr val="000000"/>
                </a:solidFill>
                <a:latin typeface="Times New Roman" panose="02020603050405020304" pitchFamily="18" charset="0"/>
                <a:cs typeface="Times New Roman" panose="02020603050405020304" pitchFamily="18" charset="0"/>
              </a:rPr>
              <a:t> but not in a happy home environment.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这个男孩在美丽的环境中长大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但缺少一个幸福的家庭环境。</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916518" y="1834816"/>
          <a:ext cx="8128000" cy="1770455"/>
        </p:xfrm>
        <a:graphic>
          <a:graphicData uri="http://schemas.openxmlformats.org/presentationml/2006/ole">
            <mc:AlternateContent xmlns:mc="http://schemas.openxmlformats.org/markup-compatibility/2006">
              <mc:Choice xmlns:v="urn:schemas-microsoft-com:vml" Requires="v">
                <p:oleObj spid="_x0000_s11272" name="文档" r:id="rId6" imgW="3843020" imgH="838200" progId="Word.Document.12">
                  <p:embed/>
                </p:oleObj>
              </mc:Choice>
              <mc:Fallback>
                <p:oleObj name="文档" r:id="rId6" imgW="3843020" imgH="838200" progId="Word.Document.12">
                  <p:embed/>
                  <p:pic>
                    <p:nvPicPr>
                      <p:cNvPr id="0" name="对象 5"/>
                      <p:cNvPicPr/>
                      <p:nvPr/>
                    </p:nvPicPr>
                    <p:blipFill>
                      <a:blip r:embed="rId7"/>
                      <a:stretch>
                        <a:fillRect/>
                      </a:stretch>
                    </p:blipFill>
                    <p:spPr>
                      <a:xfrm>
                        <a:off x="-916518" y="1834816"/>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1298004" y="1196752"/>
            <a:ext cx="6547990" cy="5252705"/>
          </a:xfrm>
          <a:prstGeom prst="rect">
            <a:avLst/>
          </a:prstGeom>
        </p:spPr>
      </p:pic>
      <p:sp>
        <p:nvSpPr>
          <p:cNvPr id="6" name="矩形 5"/>
          <p:cNvSpPr/>
          <p:nvPr/>
        </p:nvSpPr>
        <p:spPr>
          <a:xfrm>
            <a:off x="1422224" y="5260022"/>
            <a:ext cx="5814072" cy="1083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重点句式</a:t>
            </a: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911735"/>
            <a:ext cx="8128000" cy="328852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difference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between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them</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any</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那么</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如果有的话它们之间有什么区别呢</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en-US" altLang="zh-CN" sz="2200" dirty="0">
                <a:solidFill>
                  <a:srgbClr val="000000"/>
                </a:solidFill>
                <a:latin typeface="Times New Roman" panose="02020603050405020304" pitchFamily="18" charset="0"/>
                <a:cs typeface="Times New Roman" panose="02020603050405020304" pitchFamily="18" charset="0"/>
              </a:rPr>
              <a:t>if any</a:t>
            </a:r>
            <a:r>
              <a:rPr lang="zh-CN" altLang="zh-CN" sz="2200" dirty="0">
                <a:solidFill>
                  <a:srgbClr val="000000"/>
                </a:solidFill>
                <a:latin typeface="Times New Roman" panose="02020603050405020304" pitchFamily="18" charset="0"/>
                <a:cs typeface="Times New Roman" panose="02020603050405020304" pitchFamily="18" charset="0"/>
              </a:rPr>
              <a:t>如果有的话</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是省略形式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句子补全应为</a:t>
            </a:r>
            <a:r>
              <a:rPr lang="en-US" altLang="zh-CN" sz="2200" dirty="0">
                <a:solidFill>
                  <a:srgbClr val="000000"/>
                </a:solidFill>
                <a:latin typeface="Times New Roman" panose="02020603050405020304" pitchFamily="18" charset="0"/>
                <a:cs typeface="Times New Roman" panose="02020603050405020304" pitchFamily="18" charset="0"/>
              </a:rPr>
              <a:t>:If there is any difference between them</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Please correct my mistakes </a:t>
            </a:r>
            <a:r>
              <a:rPr lang="en-US" altLang="zh-CN" sz="2200" b="1" dirty="0">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any</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如果有错误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请帮我改正。</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Problems,</a:t>
            </a:r>
            <a:r>
              <a:rPr lang="en-US" altLang="zh-CN" sz="2200" b="1" dirty="0" err="1">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any</a:t>
            </a:r>
            <a:r>
              <a:rPr lang="en-US" altLang="zh-CN" sz="2200" dirty="0" err="1">
                <a:solidFill>
                  <a:srgbClr val="000000"/>
                </a:solidFill>
                <a:latin typeface="Times New Roman" panose="02020603050405020304" pitchFamily="18" charset="0"/>
                <a:cs typeface="Times New Roman" panose="02020603050405020304" pitchFamily="18" charset="0"/>
              </a:rPr>
              <a:t>,should</a:t>
            </a:r>
            <a:r>
              <a:rPr lang="en-US" altLang="zh-CN" sz="2200" dirty="0">
                <a:solidFill>
                  <a:srgbClr val="000000"/>
                </a:solidFill>
                <a:latin typeface="Times New Roman" panose="02020603050405020304" pitchFamily="18" charset="0"/>
                <a:cs typeface="Times New Roman" panose="02020603050405020304" pitchFamily="18" charset="0"/>
              </a:rPr>
              <a:t> be solved without delay.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有问题要及时解决。</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363239"/>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garbage is then taken away and,</a:t>
            </a:r>
            <a:r>
              <a:rPr lang="en-US" altLang="zh-CN" sz="2200" b="1">
                <a:solidFill>
                  <a:srgbClr val="000000"/>
                </a:solidFill>
                <a:latin typeface="Times New Roman" panose="02020603050405020304" pitchFamily="18" charset="0"/>
                <a:cs typeface="Times New Roman" panose="02020603050405020304" pitchFamily="18" charset="0"/>
              </a:rPr>
              <a:t>if</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possible</a:t>
            </a:r>
            <a:r>
              <a:rPr lang="en-US" altLang="zh-CN" sz="2200">
                <a:solidFill>
                  <a:srgbClr val="000000"/>
                </a:solidFill>
                <a:latin typeface="Times New Roman" panose="02020603050405020304" pitchFamily="18" charset="0"/>
                <a:cs typeface="Times New Roman" panose="02020603050405020304" pitchFamily="18" charset="0"/>
              </a:rPr>
              <a:t>,recycled.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然后垃圾被带走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如果可能的话会进行回收利用。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She seldom,</a:t>
            </a:r>
            <a:r>
              <a:rPr lang="en-US" altLang="zh-CN" sz="2200" b="1">
                <a:solidFill>
                  <a:srgbClr val="000000"/>
                </a:solidFill>
                <a:latin typeface="Times New Roman" panose="02020603050405020304" pitchFamily="18" charset="0"/>
                <a:cs typeface="Times New Roman" panose="02020603050405020304" pitchFamily="18" charset="0"/>
              </a:rPr>
              <a:t>if</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ever</a:t>
            </a:r>
            <a:r>
              <a:rPr lang="en-US" altLang="zh-CN" sz="2200">
                <a:solidFill>
                  <a:srgbClr val="000000"/>
                </a:solidFill>
                <a:latin typeface="Times New Roman" panose="02020603050405020304" pitchFamily="18" charset="0"/>
                <a:cs typeface="Times New Roman" panose="02020603050405020304" pitchFamily="18" charset="0"/>
              </a:rPr>
              <a:t>,goes to the opera.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她很少去看歌剧。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1044624" y="1916832"/>
          <a:ext cx="8128000" cy="2226482"/>
        </p:xfrm>
        <a:graphic>
          <a:graphicData uri="http://schemas.openxmlformats.org/presentationml/2006/ole">
            <mc:AlternateContent xmlns:mc="http://schemas.openxmlformats.org/markup-compatibility/2006">
              <mc:Choice xmlns:v="urn:schemas-microsoft-com:vml" Requires="v">
                <p:oleObj spid="_x0000_s12296" name="文档" r:id="rId6" imgW="3843020" imgH="1054100" progId="Word.Document.12">
                  <p:embed/>
                </p:oleObj>
              </mc:Choice>
              <mc:Fallback>
                <p:oleObj name="文档" r:id="rId6" imgW="3843020" imgH="1054100" progId="Word.Document.12">
                  <p:embed/>
                  <p:pic>
                    <p:nvPicPr>
                      <p:cNvPr id="0" name="对象 4"/>
                      <p:cNvPicPr/>
                      <p:nvPr/>
                    </p:nvPicPr>
                    <p:blipFill>
                      <a:blip r:embed="rId7"/>
                      <a:stretch>
                        <a:fillRect/>
                      </a:stretch>
                    </p:blipFill>
                    <p:spPr>
                      <a:xfrm>
                        <a:off x="-1044624" y="1916832"/>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11175" y="1196975"/>
          <a:ext cx="8099425" cy="5410200"/>
        </p:xfrm>
        <a:graphic>
          <a:graphicData uri="http://schemas.openxmlformats.org/presentationml/2006/ole">
            <mc:AlternateContent xmlns:mc="http://schemas.openxmlformats.org/markup-compatibility/2006">
              <mc:Choice xmlns:v="urn:schemas-microsoft-com:vml" Requires="v">
                <p:oleObj spid="_x0000_s5128" name="文档" r:id="rId6" imgW="3965575" imgH="2644140" progId="Word.Document.12">
                  <p:embed/>
                </p:oleObj>
              </mc:Choice>
              <mc:Fallback>
                <p:oleObj name="文档" r:id="rId6" imgW="3965575" imgH="2644140" progId="Word.Document.12">
                  <p:embed/>
                  <p:pic>
                    <p:nvPicPr>
                      <p:cNvPr id="0" name="对象 1"/>
                      <p:cNvPicPr/>
                      <p:nvPr/>
                    </p:nvPicPr>
                    <p:blipFill>
                      <a:blip r:embed="rId7"/>
                      <a:stretch>
                        <a:fillRect/>
                      </a:stretch>
                    </p:blipFill>
                    <p:spPr>
                      <a:xfrm>
                        <a:off x="511175" y="1196975"/>
                        <a:ext cx="8099425" cy="5410200"/>
                      </a:xfrm>
                      <a:prstGeom prst="rect">
                        <a:avLst/>
                      </a:prstGeom>
                    </p:spPr>
                  </p:pic>
                </p:oleObj>
              </mc:Fallback>
            </mc:AlternateContent>
          </a:graphicData>
        </a:graphic>
      </p:graphicFrame>
      <p:sp>
        <p:nvSpPr>
          <p:cNvPr id="7" name="矩形 6"/>
          <p:cNvSpPr>
            <a:spLocks noChangeAspect="1"/>
          </p:cNvSpPr>
          <p:nvPr/>
        </p:nvSpPr>
        <p:spPr>
          <a:xfrm>
            <a:off x="3563888" y="1172810"/>
            <a:ext cx="38523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把</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连接或联结起来</a:t>
            </a:r>
            <a:endParaRPr lang="zh-CN" altLang="en-US" sz="2200"/>
          </a:p>
        </p:txBody>
      </p:sp>
      <p:sp>
        <p:nvSpPr>
          <p:cNvPr id="16" name="矩形 15"/>
          <p:cNvSpPr>
            <a:spLocks noChangeAspect="1"/>
          </p:cNvSpPr>
          <p:nvPr/>
        </p:nvSpPr>
        <p:spPr>
          <a:xfrm>
            <a:off x="4491959" y="1517163"/>
            <a:ext cx="203453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脱离</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背叛</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逃脱</a:t>
            </a:r>
            <a:endParaRPr lang="zh-CN" altLang="en-US" sz="2200"/>
          </a:p>
        </p:txBody>
      </p:sp>
      <p:sp>
        <p:nvSpPr>
          <p:cNvPr id="17" name="矩形 16"/>
          <p:cNvSpPr>
            <a:spLocks noChangeAspect="1"/>
          </p:cNvSpPr>
          <p:nvPr/>
        </p:nvSpPr>
        <p:spPr>
          <a:xfrm>
            <a:off x="3707904" y="1851242"/>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导致</a:t>
            </a:r>
            <a:endParaRPr lang="zh-CN" altLang="en-US" sz="2200"/>
          </a:p>
        </p:txBody>
      </p:sp>
      <p:sp>
        <p:nvSpPr>
          <p:cNvPr id="18" name="矩形 17"/>
          <p:cNvSpPr>
            <a:spLocks noChangeAspect="1"/>
          </p:cNvSpPr>
          <p:nvPr/>
        </p:nvSpPr>
        <p:spPr>
          <a:xfrm>
            <a:off x="3707904" y="2225412"/>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属于</a:t>
            </a:r>
            <a:endParaRPr lang="zh-CN" altLang="en-US" sz="2200"/>
          </a:p>
        </p:txBody>
      </p:sp>
      <p:sp>
        <p:nvSpPr>
          <p:cNvPr id="19" name="矩形 18"/>
          <p:cNvSpPr>
            <a:spLocks noChangeAspect="1"/>
          </p:cNvSpPr>
          <p:nvPr/>
        </p:nvSpPr>
        <p:spPr>
          <a:xfrm>
            <a:off x="3707904" y="2599582"/>
            <a:ext cx="222368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一样也</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还</a:t>
            </a:r>
            <a:endParaRPr lang="zh-CN" altLang="en-US" sz="2200"/>
          </a:p>
        </p:txBody>
      </p:sp>
      <p:sp>
        <p:nvSpPr>
          <p:cNvPr id="20" name="矩形 19"/>
          <p:cNvSpPr>
            <a:spLocks noChangeAspect="1"/>
          </p:cNvSpPr>
          <p:nvPr/>
        </p:nvSpPr>
        <p:spPr>
          <a:xfrm>
            <a:off x="5300642" y="2943935"/>
            <a:ext cx="1391728"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留心</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留意</a:t>
            </a:r>
            <a:endParaRPr lang="zh-CN" altLang="en-US" sz="2200"/>
          </a:p>
        </p:txBody>
      </p:sp>
      <p:sp>
        <p:nvSpPr>
          <p:cNvPr id="21" name="矩形 20"/>
          <p:cNvSpPr>
            <a:spLocks noChangeAspect="1"/>
          </p:cNvSpPr>
          <p:nvPr/>
        </p:nvSpPr>
        <p:spPr>
          <a:xfrm>
            <a:off x="3707904" y="3313357"/>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把</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看作</a:t>
            </a:r>
            <a:endParaRPr lang="zh-CN" altLang="en-US" sz="2200"/>
          </a:p>
        </p:txBody>
      </p:sp>
      <p:sp>
        <p:nvSpPr>
          <p:cNvPr id="22" name="矩形 21"/>
          <p:cNvSpPr>
            <a:spLocks noChangeAspect="1"/>
          </p:cNvSpPr>
          <p:nvPr/>
        </p:nvSpPr>
        <p:spPr>
          <a:xfrm>
            <a:off x="3707904" y="3669030"/>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被</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包围</a:t>
            </a:r>
            <a:endParaRPr lang="zh-CN" altLang="en-US" sz="2200"/>
          </a:p>
        </p:txBody>
      </p:sp>
      <p:sp>
        <p:nvSpPr>
          <p:cNvPr id="23" name="矩形 22"/>
          <p:cNvSpPr>
            <a:spLocks noChangeAspect="1"/>
          </p:cNvSpPr>
          <p:nvPr/>
        </p:nvSpPr>
        <p:spPr>
          <a:xfrm>
            <a:off x="3707904" y="4010018"/>
            <a:ext cx="223811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留下</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留在后面　</a:t>
            </a:r>
            <a:endParaRPr lang="zh-CN" altLang="en-US" sz="2200"/>
          </a:p>
        </p:txBody>
      </p:sp>
      <p:sp>
        <p:nvSpPr>
          <p:cNvPr id="24" name="矩形 23"/>
          <p:cNvSpPr>
            <a:spLocks noChangeAspect="1"/>
          </p:cNvSpPr>
          <p:nvPr/>
        </p:nvSpPr>
        <p:spPr>
          <a:xfrm>
            <a:off x="3707904" y="4351006"/>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追溯到</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08000" y="1113387"/>
            <a:ext cx="8128000" cy="5351423"/>
            <a:chOff x="508000" y="1113387"/>
            <a:chExt cx="8128000" cy="5351423"/>
          </a:xfrm>
        </p:grpSpPr>
        <p:pic>
          <p:nvPicPr>
            <p:cNvPr id="5" name="图片 4"/>
            <p:cNvPicPr>
              <a:picLocks noChangeAspect="1"/>
            </p:cNvPicPr>
            <p:nvPr/>
          </p:nvPicPr>
          <p:blipFill>
            <a:blip r:embed="rId5" cstate="email"/>
            <a:stretch>
              <a:fillRect/>
            </a:stretch>
          </p:blipFill>
          <p:spPr>
            <a:xfrm>
              <a:off x="508000" y="1113387"/>
              <a:ext cx="8128000" cy="5064505"/>
            </a:xfrm>
            <a:prstGeom prst="rect">
              <a:avLst/>
            </a:prstGeom>
          </p:spPr>
        </p:pic>
        <p:pic>
          <p:nvPicPr>
            <p:cNvPr id="12" name="图片 11"/>
            <p:cNvPicPr>
              <a:picLocks noChangeAspect="1"/>
            </p:cNvPicPr>
            <p:nvPr/>
          </p:nvPicPr>
          <p:blipFill>
            <a:blip r:embed="rId6"/>
            <a:stretch>
              <a:fillRect/>
            </a:stretch>
          </p:blipFill>
          <p:spPr>
            <a:xfrm>
              <a:off x="548963" y="6167782"/>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08000" y="2081486"/>
            <a:ext cx="8128000" cy="2697702"/>
            <a:chOff x="508000" y="2081486"/>
            <a:chExt cx="8128000" cy="2697702"/>
          </a:xfrm>
        </p:grpSpPr>
        <p:pic>
          <p:nvPicPr>
            <p:cNvPr id="5" name="图片 4"/>
            <p:cNvPicPr>
              <a:picLocks noChangeAspect="1"/>
            </p:cNvPicPr>
            <p:nvPr/>
          </p:nvPicPr>
          <p:blipFill>
            <a:blip r:embed="rId5" cstate="email"/>
            <a:stretch>
              <a:fillRect/>
            </a:stretch>
          </p:blipFill>
          <p:spPr>
            <a:xfrm>
              <a:off x="508000" y="2332811"/>
              <a:ext cx="8128000" cy="2446377"/>
            </a:xfrm>
            <a:prstGeom prst="rect">
              <a:avLst/>
            </a:prstGeom>
          </p:spPr>
        </p:pic>
        <p:pic>
          <p:nvPicPr>
            <p:cNvPr id="12" name="图片 11"/>
            <p:cNvPicPr>
              <a:picLocks noChangeAspect="1"/>
            </p:cNvPicPr>
            <p:nvPr/>
          </p:nvPicPr>
          <p:blipFill>
            <a:blip r:embed="rId6"/>
            <a:stretch>
              <a:fillRect/>
            </a:stretch>
          </p:blipFill>
          <p:spPr>
            <a:xfrm flipV="1">
              <a:off x="522615" y="2081486"/>
              <a:ext cx="8056309" cy="247614"/>
            </a:xfrm>
            <a:prstGeom prst="rect">
              <a:avLst/>
            </a:prstGeom>
          </p:spPr>
        </p:pic>
      </p:grpSp>
      <p:sp>
        <p:nvSpPr>
          <p:cNvPr id="8" name="矩形 7"/>
          <p:cNvSpPr/>
          <p:nvPr/>
        </p:nvSpPr>
        <p:spPr>
          <a:xfrm>
            <a:off x="738656" y="3717032"/>
            <a:ext cx="7721776" cy="72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36647"/>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Almost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everywhere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go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UK</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will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surrounded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evidence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four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different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groups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people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who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over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different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times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throughout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history.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几乎你去英国的任何地方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你都会被在不同的历史时期四个不同群体统治这个地方的证据所包围。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本句是一个复合句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其中</a:t>
            </a:r>
            <a:r>
              <a:rPr lang="en-US" altLang="zh-CN" sz="2200" dirty="0">
                <a:solidFill>
                  <a:srgbClr val="000000"/>
                </a:solidFill>
                <a:latin typeface="Times New Roman" panose="02020603050405020304" pitchFamily="18" charset="0"/>
                <a:cs typeface="Times New Roman" panose="02020603050405020304" pitchFamily="18" charset="0"/>
              </a:rPr>
              <a:t>everywhere</a:t>
            </a:r>
            <a:r>
              <a:rPr lang="zh-CN" altLang="zh-CN" sz="2200" dirty="0">
                <a:solidFill>
                  <a:srgbClr val="000000"/>
                </a:solidFill>
                <a:latin typeface="Times New Roman" panose="02020603050405020304" pitchFamily="18" charset="0"/>
                <a:cs typeface="Times New Roman" panose="02020603050405020304" pitchFamily="18" charset="0"/>
              </a:rPr>
              <a:t>是连词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引导地点状语从句。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Everywhere</a:t>
            </a:r>
            <a:r>
              <a:rPr lang="en-US" altLang="zh-CN" sz="2200" dirty="0">
                <a:solidFill>
                  <a:srgbClr val="000000"/>
                </a:solidFill>
                <a:latin typeface="Times New Roman" panose="02020603050405020304" pitchFamily="18" charset="0"/>
                <a:cs typeface="Times New Roman" panose="02020603050405020304" pitchFamily="18" charset="0"/>
              </a:rPr>
              <a:t> they looked nearly everything was destroyed.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他们无论朝哪里看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那里的一切几乎都被毁了。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wanted to save up money and buy my own </a:t>
            </a:r>
            <a:r>
              <a:rPr lang="en-US" altLang="zh-CN" sz="2200" dirty="0" err="1">
                <a:solidFill>
                  <a:srgbClr val="000000"/>
                </a:solidFill>
                <a:latin typeface="Times New Roman" panose="02020603050405020304" pitchFamily="18" charset="0"/>
                <a:cs typeface="Times New Roman" panose="02020603050405020304" pitchFamily="18" charset="0"/>
              </a:rPr>
              <a:t>car,so</a:t>
            </a:r>
            <a:r>
              <a:rPr lang="en-US" altLang="zh-CN" sz="2200" dirty="0">
                <a:solidFill>
                  <a:srgbClr val="000000"/>
                </a:solidFill>
                <a:latin typeface="Times New Roman" panose="02020603050405020304" pitchFamily="18" charset="0"/>
                <a:cs typeface="Times New Roman" panose="02020603050405020304" pitchFamily="18" charset="0"/>
              </a:rPr>
              <a:t> I applied </a:t>
            </a:r>
            <a:r>
              <a:rPr lang="en-US" altLang="zh-CN" sz="2200" b="1" dirty="0">
                <a:solidFill>
                  <a:srgbClr val="000000"/>
                </a:solidFill>
                <a:latin typeface="Times New Roman" panose="02020603050405020304" pitchFamily="18" charset="0"/>
                <a:cs typeface="Times New Roman" panose="02020603050405020304" pitchFamily="18" charset="0"/>
              </a:rPr>
              <a:t>everywhere</a:t>
            </a:r>
            <a:r>
              <a:rPr lang="en-US" altLang="zh-CN" sz="2200" dirty="0">
                <a:solidFill>
                  <a:srgbClr val="000000"/>
                </a:solidFill>
                <a:latin typeface="Times New Roman" panose="02020603050405020304" pitchFamily="18" charset="0"/>
                <a:cs typeface="Times New Roman" panose="02020603050405020304" pitchFamily="18" charset="0"/>
              </a:rPr>
              <a:t> I could that summer.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那年夏天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我想攒钱买属于自己的车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所以我四处求职。</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133644"/>
            <a:ext cx="8128000" cy="492865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(1)everywhere</a:t>
            </a:r>
            <a:r>
              <a:rPr lang="zh-CN" altLang="zh-CN" sz="2200" dirty="0">
                <a:solidFill>
                  <a:srgbClr val="000000"/>
                </a:solidFill>
                <a:latin typeface="Times New Roman" panose="02020603050405020304" pitchFamily="18" charset="0"/>
                <a:cs typeface="Times New Roman" panose="02020603050405020304" pitchFamily="18" charset="0"/>
              </a:rPr>
              <a:t>还可常用作副词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到处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looked for it </a:t>
            </a:r>
            <a:r>
              <a:rPr lang="en-US" altLang="zh-CN" sz="2200" b="1" dirty="0" err="1">
                <a:solidFill>
                  <a:srgbClr val="000000"/>
                </a:solidFill>
                <a:latin typeface="Times New Roman" panose="02020603050405020304" pitchFamily="18" charset="0"/>
                <a:cs typeface="Times New Roman" panose="02020603050405020304" pitchFamily="18" charset="0"/>
              </a:rPr>
              <a:t>everywhere</a:t>
            </a:r>
            <a:r>
              <a:rPr lang="en-US" altLang="zh-CN" sz="2200" dirty="0" err="1">
                <a:solidFill>
                  <a:srgbClr val="000000"/>
                </a:solidFill>
                <a:latin typeface="Times New Roman" panose="02020603050405020304" pitchFamily="18" charset="0"/>
                <a:cs typeface="Times New Roman" panose="02020603050405020304" pitchFamily="18" charset="0"/>
              </a:rPr>
              <a:t>,but</a:t>
            </a:r>
            <a:r>
              <a:rPr lang="en-US" altLang="zh-CN" sz="2200" dirty="0">
                <a:solidFill>
                  <a:srgbClr val="000000"/>
                </a:solidFill>
                <a:latin typeface="Times New Roman" panose="02020603050405020304" pitchFamily="18" charset="0"/>
                <a:cs typeface="Times New Roman" panose="02020603050405020304" pitchFamily="18" charset="0"/>
              </a:rPr>
              <a:t>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find it.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我哪儿都找过了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但没有找到。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注意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有时根据需要可与介词</a:t>
            </a:r>
            <a:r>
              <a:rPr lang="en-US" altLang="zh-CN" sz="2200" dirty="0">
                <a:solidFill>
                  <a:srgbClr val="000000"/>
                </a:solidFill>
                <a:latin typeface="Times New Roman" panose="02020603050405020304" pitchFamily="18" charset="0"/>
                <a:cs typeface="Times New Roman" panose="02020603050405020304" pitchFamily="18" charset="0"/>
              </a:rPr>
              <a:t> from </a:t>
            </a:r>
            <a:r>
              <a:rPr lang="zh-CN" altLang="zh-CN" sz="2200" dirty="0">
                <a:solidFill>
                  <a:srgbClr val="000000"/>
                </a:solidFill>
                <a:latin typeface="Times New Roman" panose="02020603050405020304" pitchFamily="18" charset="0"/>
                <a:cs typeface="Times New Roman" panose="02020603050405020304" pitchFamily="18" charset="0"/>
              </a:rPr>
              <a:t>连用。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Congratulations poured in from </a:t>
            </a:r>
            <a:r>
              <a:rPr lang="en-US" altLang="zh-CN" sz="2200" b="1" dirty="0">
                <a:solidFill>
                  <a:srgbClr val="000000"/>
                </a:solidFill>
                <a:latin typeface="Times New Roman" panose="02020603050405020304" pitchFamily="18" charset="0"/>
                <a:cs typeface="Times New Roman" panose="02020603050405020304" pitchFamily="18" charset="0"/>
              </a:rPr>
              <a:t>everywhere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祝贺像潮水一样从四面八方涌来。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(2)everywhere</a:t>
            </a:r>
            <a:r>
              <a:rPr lang="zh-CN" altLang="zh-CN" sz="2200" dirty="0">
                <a:solidFill>
                  <a:srgbClr val="000000"/>
                </a:solidFill>
                <a:latin typeface="Times New Roman" panose="02020603050405020304" pitchFamily="18" charset="0"/>
                <a:cs typeface="Times New Roman" panose="02020603050405020304" pitchFamily="18" charset="0"/>
              </a:rPr>
              <a:t>可用作表语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表示某种情况很普遍。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Girls with long hair were </a:t>
            </a:r>
            <a:r>
              <a:rPr lang="en-US" altLang="zh-CN" sz="2200" b="1" dirty="0">
                <a:solidFill>
                  <a:srgbClr val="000000"/>
                </a:solidFill>
                <a:latin typeface="Times New Roman" panose="02020603050405020304" pitchFamily="18" charset="0"/>
                <a:cs typeface="Times New Roman" panose="02020603050405020304" pitchFamily="18" charset="0"/>
              </a:rPr>
              <a:t>everywhere</a:t>
            </a:r>
            <a:r>
              <a:rPr lang="en-US" altLang="zh-CN" sz="2200" dirty="0">
                <a:solidFill>
                  <a:srgbClr val="000000"/>
                </a:solidFill>
                <a:latin typeface="Times New Roman" panose="02020603050405020304" pitchFamily="18" charset="0"/>
                <a:cs typeface="Times New Roman" panose="02020603050405020304" pitchFamily="18" charset="0"/>
              </a:rPr>
              <a:t> in the 1960s.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dirty="0">
                <a:solidFill>
                  <a:srgbClr val="000000"/>
                </a:solidFill>
                <a:latin typeface="Times New Roman" panose="02020603050405020304" pitchFamily="18" charset="0"/>
                <a:cs typeface="Times New Roman" panose="02020603050405020304" pitchFamily="18" charset="0"/>
              </a:rPr>
              <a:t>20</a:t>
            </a:r>
            <a:r>
              <a:rPr lang="zh-CN" altLang="zh-CN" sz="2200" dirty="0">
                <a:solidFill>
                  <a:srgbClr val="000000"/>
                </a:solidFill>
                <a:latin typeface="Times New Roman" panose="02020603050405020304" pitchFamily="18" charset="0"/>
                <a:cs typeface="Times New Roman" panose="02020603050405020304" pitchFamily="18" charset="0"/>
              </a:rPr>
              <a:t>世纪</a:t>
            </a:r>
            <a:r>
              <a:rPr lang="en-US" altLang="zh-CN" sz="2200"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Times New Roman" panose="02020603050405020304" pitchFamily="18" charset="0"/>
                <a:cs typeface="Times New Roman" panose="02020603050405020304" pitchFamily="18" charset="0"/>
              </a:rPr>
              <a:t>年代</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女孩子留长发的现象相当普遍。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(3)everywhere</a:t>
            </a:r>
            <a:r>
              <a:rPr lang="zh-CN" altLang="zh-CN" sz="2200" dirty="0">
                <a:solidFill>
                  <a:srgbClr val="000000"/>
                </a:solidFill>
                <a:latin typeface="Times New Roman" panose="02020603050405020304" pitchFamily="18" charset="0"/>
                <a:cs typeface="Times New Roman" panose="02020603050405020304" pitchFamily="18" charset="0"/>
              </a:rPr>
              <a:t>用作名词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在句中作主语。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Everywhere</a:t>
            </a:r>
            <a:r>
              <a:rPr lang="en-US" altLang="zh-CN" sz="2200" dirty="0">
                <a:solidFill>
                  <a:srgbClr val="000000"/>
                </a:solidFill>
                <a:latin typeface="Times New Roman" panose="02020603050405020304" pitchFamily="18" charset="0"/>
                <a:cs typeface="Times New Roman" panose="02020603050405020304" pitchFamily="18" charset="0"/>
              </a:rPr>
              <a:t> seemed to be silent.</a:t>
            </a:r>
            <a:r>
              <a:rPr lang="zh-CN" altLang="zh-CN" sz="2200" dirty="0">
                <a:solidFill>
                  <a:srgbClr val="000000"/>
                </a:solidFill>
                <a:latin typeface="Times New Roman" panose="02020603050405020304" pitchFamily="18" charset="0"/>
                <a:cs typeface="Times New Roman" panose="02020603050405020304" pitchFamily="18" charset="0"/>
              </a:rPr>
              <a:t>万籁俱寂。</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cstate="email"/>
          <a:stretch>
            <a:fillRect/>
          </a:stretch>
        </p:blipFill>
        <p:spPr>
          <a:xfrm>
            <a:off x="508000" y="1143131"/>
            <a:ext cx="8128000" cy="5104455"/>
          </a:xfrm>
          <a:prstGeom prst="rect">
            <a:avLst/>
          </a:prstGeom>
        </p:spPr>
      </p:pic>
      <p:sp>
        <p:nvSpPr>
          <p:cNvPr id="6" name="矩形 5"/>
          <p:cNvSpPr/>
          <p:nvPr/>
        </p:nvSpPr>
        <p:spPr>
          <a:xfrm>
            <a:off x="738656" y="4797152"/>
            <a:ext cx="7721776" cy="1083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3" name="矩形 2"/>
          <p:cNvSpPr>
            <a:spLocks noChangeAspect="1"/>
          </p:cNvSpPr>
          <p:nvPr/>
        </p:nvSpPr>
        <p:spPr>
          <a:xfrm>
            <a:off x="508000" y="1145292"/>
            <a:ext cx="8128000" cy="5298886"/>
          </a:xfrm>
          <a:prstGeom prst="rect">
            <a:avLst/>
          </a:prstGeom>
        </p:spPr>
        <p:txBody>
          <a:bodyPr>
            <a:spAutoFit/>
          </a:bodyPr>
          <a:lstStyle/>
          <a:p>
            <a:pPr>
              <a:lnSpc>
                <a:spcPts val="29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单词拼写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.My friends all live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在附近</a:t>
            </a:r>
            <a:r>
              <a:rPr lang="en-US" altLang="zh-CN" sz="2200" dirty="0">
                <a:solidFill>
                  <a:srgbClr val="000000"/>
                </a:solidFill>
                <a:latin typeface="Times New Roman" panose="02020603050405020304" pitchFamily="18" charset="0"/>
                <a:cs typeface="Times New Roman" panose="02020603050405020304" pitchFamily="18" charset="0"/>
              </a:rPr>
              <a:t>),so I often get together with them.</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nearby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 body has natural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防御</a:t>
            </a:r>
            <a:r>
              <a:rPr lang="en-US" altLang="zh-CN" sz="2200" dirty="0">
                <a:solidFill>
                  <a:srgbClr val="000000"/>
                </a:solidFill>
                <a:latin typeface="Times New Roman" panose="02020603050405020304" pitchFamily="18" charset="0"/>
                <a:cs typeface="Times New Roman" panose="02020603050405020304" pitchFamily="18" charset="0"/>
              </a:rPr>
              <a:t>) mechanisms to protect it from disease.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defence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.Experts have found a lot of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证据</a:t>
            </a:r>
            <a:r>
              <a:rPr lang="en-US" altLang="zh-CN" sz="2200" dirty="0">
                <a:solidFill>
                  <a:srgbClr val="000000"/>
                </a:solidFill>
                <a:latin typeface="Times New Roman" panose="02020603050405020304" pitchFamily="18" charset="0"/>
                <a:cs typeface="Times New Roman" panose="02020603050405020304" pitchFamily="18" charset="0"/>
              </a:rPr>
              <a:t>) that stress is partly responsible for disease.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evidence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围绕</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包围</a:t>
            </a:r>
            <a:r>
              <a:rPr lang="en-US" altLang="zh-CN" sz="2200" dirty="0">
                <a:solidFill>
                  <a:srgbClr val="000000"/>
                </a:solidFill>
                <a:latin typeface="Times New Roman" panose="02020603050405020304" pitchFamily="18" charset="0"/>
                <a:cs typeface="Times New Roman" panose="02020603050405020304" pitchFamily="18" charset="0"/>
              </a:rPr>
              <a:t>) yourself with good people who love you and inspire you.</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Surround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.Even a small success gives us a sense of</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成就</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achievement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语篇填空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When people hear the names the United </a:t>
            </a:r>
            <a:r>
              <a:rPr lang="en-US" altLang="zh-CN" sz="2200" dirty="0" err="1">
                <a:solidFill>
                  <a:srgbClr val="000000"/>
                </a:solidFill>
                <a:latin typeface="Times New Roman" panose="02020603050405020304" pitchFamily="18" charset="0"/>
                <a:cs typeface="Times New Roman" panose="02020603050405020304" pitchFamily="18" charset="0"/>
              </a:rPr>
              <a:t>Kingdom,Great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Britain,Britain,England,they</a:t>
            </a:r>
            <a:r>
              <a:rPr lang="en-US" altLang="zh-CN" sz="2200" dirty="0">
                <a:solidFill>
                  <a:srgbClr val="000000"/>
                </a:solidFill>
                <a:latin typeface="Times New Roman" panose="02020603050405020304" pitchFamily="18" charset="0"/>
                <a:cs typeface="Times New Roman" panose="02020603050405020304" pitchFamily="18" charset="0"/>
              </a:rPr>
              <a:t> often are confused by what these different names mean and want to know the 1.</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(different) between them.2.</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(solve) this </a:t>
            </a:r>
            <a:r>
              <a:rPr lang="en-US" altLang="zh-CN" sz="2200" dirty="0" err="1">
                <a:solidFill>
                  <a:srgbClr val="000000"/>
                </a:solidFill>
                <a:latin typeface="Times New Roman" panose="02020603050405020304" pitchFamily="18" charset="0"/>
                <a:cs typeface="Times New Roman" panose="02020603050405020304" pitchFamily="18" charset="0"/>
              </a:rPr>
              <a:t>puzzle,you</a:t>
            </a:r>
            <a:r>
              <a:rPr lang="en-US" altLang="zh-CN" sz="2200" dirty="0">
                <a:solidFill>
                  <a:srgbClr val="000000"/>
                </a:solidFill>
                <a:latin typeface="Times New Roman" panose="02020603050405020304" pitchFamily="18" charset="0"/>
                <a:cs typeface="Times New Roman" panose="02020603050405020304" pitchFamily="18" charset="0"/>
              </a:rPr>
              <a:t> had better know a little bit about British history.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4788024" y="3501008"/>
            <a:ext cx="132414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difference</a:t>
            </a:r>
            <a:endParaRPr lang="zh-CN" altLang="en-US" sz="2200"/>
          </a:p>
        </p:txBody>
      </p:sp>
      <p:sp>
        <p:nvSpPr>
          <p:cNvPr id="7" name="矩形 6"/>
          <p:cNvSpPr>
            <a:spLocks noChangeAspect="1"/>
          </p:cNvSpPr>
          <p:nvPr/>
        </p:nvSpPr>
        <p:spPr>
          <a:xfrm>
            <a:off x="1475656" y="3861048"/>
            <a:ext cx="114441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solve</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In the 16th </a:t>
            </a:r>
            <a:r>
              <a:rPr lang="en-US" altLang="zh-CN" sz="2200" dirty="0" err="1">
                <a:solidFill>
                  <a:srgbClr val="000000"/>
                </a:solidFill>
                <a:latin typeface="Times New Roman" panose="02020603050405020304" pitchFamily="18" charset="0"/>
                <a:cs typeface="Times New Roman" panose="02020603050405020304" pitchFamily="18" charset="0"/>
              </a:rPr>
              <a:t>century,the</a:t>
            </a:r>
            <a:r>
              <a:rPr lang="en-US" altLang="zh-CN" sz="2200" dirty="0">
                <a:solidFill>
                  <a:srgbClr val="000000"/>
                </a:solidFill>
                <a:latin typeface="Times New Roman" panose="02020603050405020304" pitchFamily="18" charset="0"/>
                <a:cs typeface="Times New Roman" panose="02020603050405020304" pitchFamily="18" charset="0"/>
              </a:rPr>
              <a:t> country was called the Kingdom of England 3.</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the nearby country was joined to </a:t>
            </a:r>
            <a:r>
              <a:rPr lang="en-US" altLang="zh-CN" sz="2200" dirty="0" err="1">
                <a:solidFill>
                  <a:srgbClr val="000000"/>
                </a:solidFill>
                <a:latin typeface="Times New Roman" panose="02020603050405020304" pitchFamily="18" charset="0"/>
                <a:cs typeface="Times New Roman" panose="02020603050405020304" pitchFamily="18" charset="0"/>
              </a:rPr>
              <a:t>it.Two</a:t>
            </a:r>
            <a:r>
              <a:rPr lang="en-US" altLang="zh-CN" sz="2200" dirty="0">
                <a:solidFill>
                  <a:srgbClr val="000000"/>
                </a:solidFill>
                <a:latin typeface="Times New Roman" panose="02020603050405020304" pitchFamily="18" charset="0"/>
                <a:cs typeface="Times New Roman" panose="02020603050405020304" pitchFamily="18" charset="0"/>
              </a:rPr>
              <a:t> 4.__________</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(century) </a:t>
            </a:r>
            <a:r>
              <a:rPr lang="en-US" altLang="zh-CN" sz="2200" dirty="0" err="1">
                <a:solidFill>
                  <a:srgbClr val="000000"/>
                </a:solidFill>
                <a:latin typeface="Times New Roman" panose="02020603050405020304" pitchFamily="18" charset="0"/>
                <a:cs typeface="Times New Roman" panose="02020603050405020304" pitchFamily="18" charset="0"/>
              </a:rPr>
              <a:t>later,it</a:t>
            </a:r>
            <a:r>
              <a:rPr lang="en-US" altLang="zh-CN" sz="2200" dirty="0">
                <a:solidFill>
                  <a:srgbClr val="000000"/>
                </a:solidFill>
                <a:latin typeface="Times New Roman" panose="02020603050405020304" pitchFamily="18" charset="0"/>
                <a:cs typeface="Times New Roman" panose="02020603050405020304" pitchFamily="18" charset="0"/>
              </a:rPr>
              <a:t> changed to the Kingdom of Great Britain when Scotland was joined to </a:t>
            </a:r>
            <a:r>
              <a:rPr lang="en-US" altLang="zh-CN" sz="2200" dirty="0" err="1">
                <a:solidFill>
                  <a:srgbClr val="000000"/>
                </a:solidFill>
                <a:latin typeface="Times New Roman" panose="02020603050405020304" pitchFamily="18" charset="0"/>
                <a:cs typeface="Times New Roman" panose="02020603050405020304" pitchFamily="18" charset="0"/>
              </a:rPr>
              <a:t>it.In</a:t>
            </a:r>
            <a:r>
              <a:rPr lang="en-US" altLang="zh-CN" sz="2200" dirty="0">
                <a:solidFill>
                  <a:srgbClr val="000000"/>
                </a:solidFill>
                <a:latin typeface="Times New Roman" panose="02020603050405020304" pitchFamily="18" charset="0"/>
                <a:cs typeface="Times New Roman" panose="02020603050405020304" pitchFamily="18" charset="0"/>
              </a:rPr>
              <a:t> the 19th </a:t>
            </a:r>
            <a:r>
              <a:rPr lang="en-US" altLang="zh-CN" sz="2200" dirty="0" err="1">
                <a:solidFill>
                  <a:srgbClr val="000000"/>
                </a:solidFill>
                <a:latin typeface="Times New Roman" panose="02020603050405020304" pitchFamily="18" charset="0"/>
                <a:cs typeface="Times New Roman" panose="02020603050405020304" pitchFamily="18" charset="0"/>
              </a:rPr>
              <a:t>century,the</a:t>
            </a:r>
            <a:r>
              <a:rPr lang="en-US" altLang="zh-CN" sz="2200" dirty="0">
                <a:solidFill>
                  <a:srgbClr val="000000"/>
                </a:solidFill>
                <a:latin typeface="Times New Roman" panose="02020603050405020304" pitchFamily="18" charset="0"/>
                <a:cs typeface="Times New Roman" panose="02020603050405020304" pitchFamily="18" charset="0"/>
              </a:rPr>
              <a:t> Kingdom of Ireland </a:t>
            </a: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5.</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(add) to create the United Kingdom of Great Britain and </a:t>
            </a:r>
            <a:r>
              <a:rPr lang="en-US" altLang="zh-CN" sz="2200" dirty="0" err="1">
                <a:solidFill>
                  <a:srgbClr val="000000"/>
                </a:solidFill>
                <a:latin typeface="Times New Roman" panose="02020603050405020304" pitchFamily="18" charset="0"/>
                <a:cs typeface="Times New Roman" panose="02020603050405020304" pitchFamily="18" charset="0"/>
              </a:rPr>
              <a:t>Ireland.Finally,in</a:t>
            </a:r>
            <a:r>
              <a:rPr lang="en-US" altLang="zh-CN" sz="2200" dirty="0">
                <a:solidFill>
                  <a:srgbClr val="000000"/>
                </a:solidFill>
                <a:latin typeface="Times New Roman" panose="02020603050405020304" pitchFamily="18" charset="0"/>
                <a:cs typeface="Times New Roman" panose="02020603050405020304" pitchFamily="18" charset="0"/>
              </a:rPr>
              <a:t> the 20th </a:t>
            </a:r>
            <a:r>
              <a:rPr lang="en-US" altLang="zh-CN" sz="2200" dirty="0" err="1">
                <a:solidFill>
                  <a:srgbClr val="000000"/>
                </a:solidFill>
                <a:latin typeface="Times New Roman" panose="02020603050405020304" pitchFamily="18" charset="0"/>
                <a:cs typeface="Times New Roman" panose="02020603050405020304" pitchFamily="18" charset="0"/>
              </a:rPr>
              <a:t>century,the</a:t>
            </a:r>
            <a:r>
              <a:rPr lang="en-US" altLang="zh-CN" sz="2200" dirty="0">
                <a:solidFill>
                  <a:srgbClr val="000000"/>
                </a:solidFill>
                <a:latin typeface="Times New Roman" panose="02020603050405020304" pitchFamily="18" charset="0"/>
                <a:cs typeface="Times New Roman" panose="02020603050405020304" pitchFamily="18" charset="0"/>
              </a:rPr>
              <a:t> southern part of Ireland broke away from the UK,6.</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resulted in the full name we have </a:t>
            </a:r>
            <a:r>
              <a:rPr lang="en-US" altLang="zh-CN" sz="2200" dirty="0" err="1">
                <a:solidFill>
                  <a:srgbClr val="000000"/>
                </a:solidFill>
                <a:latin typeface="Times New Roman" panose="02020603050405020304" pitchFamily="18" charset="0"/>
                <a:cs typeface="Times New Roman" panose="02020603050405020304" pitchFamily="18" charset="0"/>
              </a:rPr>
              <a:t>today:the</a:t>
            </a:r>
            <a:r>
              <a:rPr lang="en-US" altLang="zh-CN" sz="2200" dirty="0">
                <a:solidFill>
                  <a:srgbClr val="000000"/>
                </a:solidFill>
                <a:latin typeface="Times New Roman" panose="02020603050405020304" pitchFamily="18" charset="0"/>
                <a:cs typeface="Times New Roman" panose="02020603050405020304" pitchFamily="18" charset="0"/>
              </a:rPr>
              <a:t> United Kingdom of Great Britain and Northern Ireland.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four countries that belong to the United Kingdom have many things in common,7.</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they still have some </a:t>
            </a:r>
            <a:r>
              <a:rPr lang="en-US" altLang="zh-CN" sz="2200" dirty="0" err="1">
                <a:solidFill>
                  <a:srgbClr val="000000"/>
                </a:solidFill>
                <a:latin typeface="Times New Roman" panose="02020603050405020304" pitchFamily="18" charset="0"/>
                <a:cs typeface="Times New Roman" panose="02020603050405020304" pitchFamily="18" charset="0"/>
              </a:rPr>
              <a:t>differences,such</a:t>
            </a:r>
            <a:r>
              <a:rPr lang="en-US" altLang="zh-CN" sz="2200" dirty="0">
                <a:solidFill>
                  <a:srgbClr val="000000"/>
                </a:solidFill>
                <a:latin typeface="Times New Roman" panose="02020603050405020304" pitchFamily="18" charset="0"/>
                <a:cs typeface="Times New Roman" panose="02020603050405020304" pitchFamily="18" charset="0"/>
              </a:rPr>
              <a:t> as education </a:t>
            </a:r>
            <a:r>
              <a:rPr lang="en-US" altLang="zh-CN" sz="2200" dirty="0" err="1">
                <a:solidFill>
                  <a:srgbClr val="000000"/>
                </a:solidFill>
                <a:latin typeface="Times New Roman" panose="02020603050405020304" pitchFamily="18" charset="0"/>
                <a:cs typeface="Times New Roman" panose="02020603050405020304" pitchFamily="18" charset="0"/>
              </a:rPr>
              <a:t>systems,legal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systems,and</a:t>
            </a:r>
            <a:r>
              <a:rPr lang="en-US" altLang="zh-CN" sz="2200" dirty="0">
                <a:solidFill>
                  <a:srgbClr val="000000"/>
                </a:solidFill>
                <a:latin typeface="Times New Roman" panose="02020603050405020304" pitchFamily="18" charset="0"/>
                <a:cs typeface="Times New Roman" panose="02020603050405020304" pitchFamily="18" charset="0"/>
              </a:rPr>
              <a:t> traditions as well as football teams for 8.</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(compete) like the World Cup!</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827584" y="1628800"/>
            <a:ext cx="79541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when</a:t>
            </a:r>
            <a:endParaRPr lang="zh-CN" altLang="en-US" sz="2200"/>
          </a:p>
        </p:txBody>
      </p:sp>
      <p:sp>
        <p:nvSpPr>
          <p:cNvPr id="7" name="矩形 6"/>
          <p:cNvSpPr>
            <a:spLocks noChangeAspect="1"/>
          </p:cNvSpPr>
          <p:nvPr/>
        </p:nvSpPr>
        <p:spPr>
          <a:xfrm>
            <a:off x="7020272" y="1628800"/>
            <a:ext cx="120257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centuries</a:t>
            </a:r>
            <a:endParaRPr lang="zh-CN" altLang="en-US" sz="2200"/>
          </a:p>
        </p:txBody>
      </p:sp>
      <p:sp>
        <p:nvSpPr>
          <p:cNvPr id="8" name="矩形 7"/>
          <p:cNvSpPr>
            <a:spLocks noChangeAspect="1"/>
          </p:cNvSpPr>
          <p:nvPr/>
        </p:nvSpPr>
        <p:spPr>
          <a:xfrm>
            <a:off x="827584" y="2780928"/>
            <a:ext cx="136608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was added</a:t>
            </a:r>
            <a:endParaRPr lang="zh-CN" altLang="en-US" sz="2200"/>
          </a:p>
        </p:txBody>
      </p:sp>
      <p:sp>
        <p:nvSpPr>
          <p:cNvPr id="12" name="矩形 11"/>
          <p:cNvSpPr>
            <a:spLocks noChangeAspect="1"/>
          </p:cNvSpPr>
          <p:nvPr/>
        </p:nvSpPr>
        <p:spPr>
          <a:xfrm>
            <a:off x="2987824" y="3573016"/>
            <a:ext cx="87395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which</a:t>
            </a:r>
            <a:endParaRPr lang="zh-CN" altLang="en-US" sz="2200"/>
          </a:p>
        </p:txBody>
      </p:sp>
      <p:sp>
        <p:nvSpPr>
          <p:cNvPr id="13" name="矩形 12"/>
          <p:cNvSpPr>
            <a:spLocks noChangeAspect="1"/>
          </p:cNvSpPr>
          <p:nvPr/>
        </p:nvSpPr>
        <p:spPr>
          <a:xfrm>
            <a:off x="3131840" y="4797152"/>
            <a:ext cx="54534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but</a:t>
            </a:r>
            <a:endParaRPr lang="zh-CN" altLang="en-US" sz="2200"/>
          </a:p>
        </p:txBody>
      </p:sp>
      <p:sp>
        <p:nvSpPr>
          <p:cNvPr id="14" name="矩形 13"/>
          <p:cNvSpPr>
            <a:spLocks noChangeAspect="1"/>
          </p:cNvSpPr>
          <p:nvPr/>
        </p:nvSpPr>
        <p:spPr>
          <a:xfrm>
            <a:off x="1825422" y="5599514"/>
            <a:ext cx="164179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competitions</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United Kingdom 9.</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(go) through hard times in its history as many foreign invaders came to the </a:t>
            </a:r>
            <a:r>
              <a:rPr lang="en-US" altLang="zh-CN" sz="2200" dirty="0" err="1">
                <a:solidFill>
                  <a:srgbClr val="000000"/>
                </a:solidFill>
                <a:latin typeface="Times New Roman" panose="02020603050405020304" pitchFamily="18" charset="0"/>
                <a:cs typeface="Times New Roman" panose="02020603050405020304" pitchFamily="18" charset="0"/>
              </a:rPr>
              <a:t>country.They</a:t>
            </a:r>
            <a:r>
              <a:rPr lang="en-US" altLang="zh-CN" sz="2200" dirty="0">
                <a:solidFill>
                  <a:srgbClr val="000000"/>
                </a:solidFill>
                <a:latin typeface="Times New Roman" panose="02020603050405020304" pitchFamily="18" charset="0"/>
                <a:cs typeface="Times New Roman" panose="02020603050405020304" pitchFamily="18" charset="0"/>
              </a:rPr>
              <a:t> all had great influence on the country.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so much more to learn about the interesting history and culture of the United Kingdom.10.</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(study) the history of the country will make your visit much more enjoyable.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3491880" y="2310467"/>
            <a:ext cx="73289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went</a:t>
            </a:r>
            <a:endParaRPr lang="zh-CN" altLang="en-US" sz="2200"/>
          </a:p>
        </p:txBody>
      </p:sp>
      <p:sp>
        <p:nvSpPr>
          <p:cNvPr id="7" name="矩形 6"/>
          <p:cNvSpPr>
            <a:spLocks noChangeAspect="1"/>
          </p:cNvSpPr>
          <p:nvPr/>
        </p:nvSpPr>
        <p:spPr>
          <a:xfrm>
            <a:off x="4460912" y="3861048"/>
            <a:ext cx="120417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Studying</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概要写作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根据</a:t>
            </a:r>
            <a:r>
              <a:rPr lang="en-US" altLang="zh-CN" sz="2200" dirty="0">
                <a:solidFill>
                  <a:srgbClr val="000000"/>
                </a:solidFill>
                <a:latin typeface="Times New Roman" panose="02020603050405020304" pitchFamily="18" charset="0"/>
                <a:cs typeface="Times New Roman" panose="02020603050405020304" pitchFamily="18" charset="0"/>
              </a:rPr>
              <a:t>P40—41</a:t>
            </a:r>
            <a:r>
              <a:rPr lang="zh-CN" altLang="zh-CN" sz="2200" dirty="0">
                <a:solidFill>
                  <a:srgbClr val="000000"/>
                </a:solidFill>
                <a:latin typeface="Times New Roman" panose="02020603050405020304" pitchFamily="18" charset="0"/>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写一篇</a:t>
            </a:r>
            <a:r>
              <a:rPr lang="en-US" altLang="zh-CN" sz="2200"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Times New Roman" panose="02020603050405020304" pitchFamily="18" charset="0"/>
                <a:cs typeface="Times New Roman" panose="02020603050405020304" pitchFamily="18" charset="0"/>
              </a:rPr>
              <a:t>词左右的内容概要。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参考范文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Many people are confused by the different names referring to the UK and want to know their differences.(</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1) </a:t>
            </a:r>
            <a:r>
              <a:rPr lang="en-US" altLang="zh-CN" sz="2200" dirty="0" err="1">
                <a:solidFill>
                  <a:srgbClr val="000000"/>
                </a:solidFill>
                <a:latin typeface="Times New Roman" panose="02020603050405020304" pitchFamily="18" charset="0"/>
                <a:cs typeface="Times New Roman" panose="02020603050405020304" pitchFamily="18" charset="0"/>
              </a:rPr>
              <a:t>Wales,Scotland</a:t>
            </a:r>
            <a:r>
              <a:rPr lang="en-US" altLang="zh-CN" sz="2200" dirty="0">
                <a:solidFill>
                  <a:srgbClr val="000000"/>
                </a:solidFill>
                <a:latin typeface="Times New Roman" panose="02020603050405020304" pitchFamily="18" charset="0"/>
                <a:cs typeface="Times New Roman" panose="02020603050405020304" pitchFamily="18" charset="0"/>
              </a:rPr>
              <a:t> and the Kingdom of Ireland were joined to the country at different </a:t>
            </a:r>
            <a:r>
              <a:rPr lang="en-US" altLang="zh-CN" sz="2200" dirty="0" err="1">
                <a:solidFill>
                  <a:srgbClr val="000000"/>
                </a:solidFill>
                <a:latin typeface="Times New Roman" panose="02020603050405020304" pitchFamily="18" charset="0"/>
                <a:cs typeface="Times New Roman" panose="02020603050405020304" pitchFamily="18" charset="0"/>
              </a:rPr>
              <a:t>times,resulting</a:t>
            </a:r>
            <a:r>
              <a:rPr lang="en-US" altLang="zh-CN" sz="2200" dirty="0">
                <a:solidFill>
                  <a:srgbClr val="000000"/>
                </a:solidFill>
                <a:latin typeface="Times New Roman" panose="02020603050405020304" pitchFamily="18" charset="0"/>
                <a:cs typeface="Times New Roman" panose="02020603050405020304" pitchFamily="18" charset="0"/>
              </a:rPr>
              <a:t> in different names.(</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2) While the four countries work together in some </a:t>
            </a:r>
            <a:r>
              <a:rPr lang="en-US" altLang="zh-CN" sz="2200" dirty="0" err="1">
                <a:solidFill>
                  <a:srgbClr val="000000"/>
                </a:solidFill>
                <a:latin typeface="Times New Roman" panose="02020603050405020304" pitchFamily="18" charset="0"/>
                <a:cs typeface="Times New Roman" panose="02020603050405020304" pitchFamily="18" charset="0"/>
              </a:rPr>
              <a:t>areas,they</a:t>
            </a:r>
            <a:r>
              <a:rPr lang="en-US" altLang="zh-CN" sz="2200" dirty="0">
                <a:solidFill>
                  <a:srgbClr val="000000"/>
                </a:solidFill>
                <a:latin typeface="Times New Roman" panose="02020603050405020304" pitchFamily="18" charset="0"/>
                <a:cs typeface="Times New Roman" panose="02020603050405020304" pitchFamily="18" charset="0"/>
              </a:rPr>
              <a:t> also have some differences.(</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3) In its </a:t>
            </a:r>
            <a:r>
              <a:rPr lang="en-US" altLang="zh-CN" sz="2200" dirty="0" err="1">
                <a:solidFill>
                  <a:srgbClr val="000000"/>
                </a:solidFill>
                <a:latin typeface="Times New Roman" panose="02020603050405020304" pitchFamily="18" charset="0"/>
                <a:cs typeface="Times New Roman" panose="02020603050405020304" pitchFamily="18" charset="0"/>
              </a:rPr>
              <a:t>history,the</a:t>
            </a:r>
            <a:r>
              <a:rPr lang="en-US" altLang="zh-CN" sz="2200" dirty="0">
                <a:solidFill>
                  <a:srgbClr val="000000"/>
                </a:solidFill>
                <a:latin typeface="Times New Roman" panose="02020603050405020304" pitchFamily="18" charset="0"/>
                <a:cs typeface="Times New Roman" panose="02020603050405020304" pitchFamily="18" charset="0"/>
              </a:rPr>
              <a:t> United Kingdom was influenced by foreign invaders in many </a:t>
            </a:r>
            <a:r>
              <a:rPr lang="en-US" altLang="zh-CN" sz="2200" dirty="0" err="1">
                <a:solidFill>
                  <a:srgbClr val="000000"/>
                </a:solidFill>
                <a:latin typeface="Times New Roman" panose="02020603050405020304" pitchFamily="18" charset="0"/>
                <a:cs typeface="Times New Roman" panose="02020603050405020304" pitchFamily="18" charset="0"/>
              </a:rPr>
              <a:t>aspects,which</a:t>
            </a:r>
            <a:r>
              <a:rPr lang="en-US" altLang="zh-CN" sz="2200" dirty="0">
                <a:solidFill>
                  <a:srgbClr val="000000"/>
                </a:solidFill>
                <a:latin typeface="Times New Roman" panose="02020603050405020304" pitchFamily="18" charset="0"/>
                <a:cs typeface="Times New Roman" panose="02020603050405020304" pitchFamily="18" charset="0"/>
              </a:rPr>
              <a:t> makes the history and culture of the United Kingdom interesting to learn.(</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4)</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3"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.nearby</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A.something</a:t>
            </a:r>
            <a:r>
              <a:rPr lang="en-US" altLang="zh-CN" sz="2200" dirty="0">
                <a:solidFill>
                  <a:srgbClr val="000000"/>
                </a:solidFill>
                <a:latin typeface="Times New Roman" panose="02020603050405020304" pitchFamily="18" charset="0"/>
                <a:cs typeface="Times New Roman" panose="02020603050405020304" pitchFamily="18" charset="0"/>
              </a:rPr>
              <a:t> important that you succeed in doing by your own efforts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.defence	</a:t>
            </a:r>
            <a:r>
              <a:rPr lang="en-US" altLang="zh-CN" sz="2200" dirty="0" err="1">
                <a:solidFill>
                  <a:srgbClr val="000000"/>
                </a:solidFill>
                <a:latin typeface="Times New Roman" panose="02020603050405020304" pitchFamily="18" charset="0"/>
                <a:cs typeface="Times New Roman" panose="02020603050405020304" pitchFamily="18" charset="0"/>
              </a:rPr>
              <a:t>B.a</a:t>
            </a:r>
            <a:r>
              <a:rPr lang="en-US" altLang="zh-CN" sz="2200" dirty="0">
                <a:solidFill>
                  <a:srgbClr val="000000"/>
                </a:solidFill>
                <a:latin typeface="Times New Roman" panose="02020603050405020304" pitchFamily="18" charset="0"/>
                <a:cs typeface="Times New Roman" panose="02020603050405020304" pitchFamily="18" charset="0"/>
              </a:rPr>
              <a:t> particular </a:t>
            </a:r>
            <a:r>
              <a:rPr lang="en-US" altLang="zh-CN" sz="2200" dirty="0" err="1">
                <a:solidFill>
                  <a:srgbClr val="000000"/>
                </a:solidFill>
                <a:latin typeface="Times New Roman" panose="02020603050405020304" pitchFamily="18" charset="0"/>
                <a:cs typeface="Times New Roman" panose="02020603050405020304" pitchFamily="18" charset="0"/>
              </a:rPr>
              <a:t>place,especially</a:t>
            </a:r>
            <a:r>
              <a:rPr lang="en-US" altLang="zh-CN" sz="2200" dirty="0">
                <a:solidFill>
                  <a:srgbClr val="000000"/>
                </a:solidFill>
                <a:latin typeface="Times New Roman" panose="02020603050405020304" pitchFamily="18" charset="0"/>
                <a:cs typeface="Times New Roman" panose="02020603050405020304" pitchFamily="18" charset="0"/>
              </a:rPr>
              <a:t> in relation to other </a:t>
            </a:r>
            <a:r>
              <a:rPr lang="en-US" altLang="zh-CN" sz="2200" dirty="0" err="1">
                <a:solidFill>
                  <a:srgbClr val="000000"/>
                </a:solidFill>
                <a:latin typeface="Times New Roman" panose="02020603050405020304" pitchFamily="18" charset="0"/>
                <a:cs typeface="Times New Roman" panose="02020603050405020304" pitchFamily="18" charset="0"/>
              </a:rPr>
              <a:t>areas,buildings,etc</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.evidence	</a:t>
            </a:r>
            <a:r>
              <a:rPr lang="en-US" altLang="zh-CN" sz="2200" dirty="0" err="1">
                <a:solidFill>
                  <a:srgbClr val="000000"/>
                </a:solidFill>
                <a:latin typeface="Times New Roman" panose="02020603050405020304" pitchFamily="18" charset="0"/>
                <a:cs typeface="Times New Roman" panose="02020603050405020304" pitchFamily="18" charset="0"/>
              </a:rPr>
              <a:t>C.the</a:t>
            </a:r>
            <a:r>
              <a:rPr lang="en-US" altLang="zh-CN" sz="2200" dirty="0">
                <a:solidFill>
                  <a:srgbClr val="000000"/>
                </a:solidFill>
                <a:latin typeface="Times New Roman" panose="02020603050405020304" pitchFamily="18" charset="0"/>
                <a:cs typeface="Times New Roman" panose="02020603050405020304" pitchFamily="18" charset="0"/>
              </a:rPr>
              <a:t> act of protecting something or someone from attack</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.achievement	</a:t>
            </a:r>
            <a:r>
              <a:rPr lang="en-US" altLang="zh-CN" sz="2200" dirty="0" err="1">
                <a:solidFill>
                  <a:srgbClr val="000000"/>
                </a:solidFill>
                <a:latin typeface="Times New Roman" panose="02020603050405020304" pitchFamily="18" charset="0"/>
                <a:cs typeface="Times New Roman" panose="02020603050405020304" pitchFamily="18" charset="0"/>
              </a:rPr>
              <a:t>D.facts</a:t>
            </a:r>
            <a:r>
              <a:rPr lang="en-US" altLang="zh-CN" sz="2200" dirty="0">
                <a:solidFill>
                  <a:srgbClr val="000000"/>
                </a:solidFill>
                <a:latin typeface="Times New Roman" panose="02020603050405020304" pitchFamily="18" charset="0"/>
                <a:cs typeface="Times New Roman" panose="02020603050405020304" pitchFamily="18" charset="0"/>
              </a:rPr>
              <a:t> or signs that show clearly that something exists or is true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.location	</a:t>
            </a:r>
            <a:r>
              <a:rPr lang="en-US" altLang="zh-CN" sz="2200" dirty="0" err="1">
                <a:solidFill>
                  <a:srgbClr val="000000"/>
                </a:solidFill>
                <a:latin typeface="Times New Roman" panose="02020603050405020304" pitchFamily="18" charset="0"/>
                <a:cs typeface="Times New Roman" panose="02020603050405020304" pitchFamily="18" charset="0"/>
              </a:rPr>
              <a:t>E.not</a:t>
            </a:r>
            <a:r>
              <a:rPr lang="en-US" altLang="zh-CN" sz="2200" dirty="0">
                <a:solidFill>
                  <a:srgbClr val="000000"/>
                </a:solidFill>
                <a:latin typeface="Times New Roman" panose="02020603050405020304" pitchFamily="18" charset="0"/>
                <a:cs typeface="Times New Roman" panose="02020603050405020304" pitchFamily="18" charset="0"/>
              </a:rPr>
              <a:t> far away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2.C</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5.B</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68760"/>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P40</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41</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选择正确答案。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.How do many people feel when they see the three names?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A.Satisfied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B.Confused</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C.Disappointed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D.Curious</a:t>
            </a:r>
            <a:r>
              <a:rPr lang="en-US" altLang="zh-CN" sz="2200" dirty="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.When was the name Great Britain given to the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A.When</a:t>
            </a:r>
            <a:r>
              <a:rPr lang="en-US" altLang="zh-CN" sz="2200" dirty="0">
                <a:solidFill>
                  <a:srgbClr val="000000"/>
                </a:solidFill>
                <a:latin typeface="Times New Roman" panose="02020603050405020304" pitchFamily="18" charset="0"/>
                <a:cs typeface="Times New Roman" panose="02020603050405020304" pitchFamily="18" charset="0"/>
              </a:rPr>
              <a:t> Wales became part of England.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B.When</a:t>
            </a:r>
            <a:r>
              <a:rPr lang="en-US" altLang="zh-CN" sz="2200" dirty="0">
                <a:solidFill>
                  <a:srgbClr val="000000"/>
                </a:solidFill>
                <a:latin typeface="Times New Roman" panose="02020603050405020304" pitchFamily="18" charset="0"/>
                <a:cs typeface="Times New Roman" panose="02020603050405020304" pitchFamily="18" charset="0"/>
              </a:rPr>
              <a:t> King James became the ruler of Scotland.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C.When</a:t>
            </a:r>
            <a:r>
              <a:rPr lang="en-US" altLang="zh-CN" sz="2200" dirty="0">
                <a:solidFill>
                  <a:srgbClr val="000000"/>
                </a:solidFill>
                <a:latin typeface="Times New Roman" panose="02020603050405020304" pitchFamily="18" charset="0"/>
                <a:cs typeface="Times New Roman" panose="02020603050405020304" pitchFamily="18" charset="0"/>
              </a:rPr>
              <a:t> Scotland and Wales were united.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D.When</a:t>
            </a:r>
            <a:r>
              <a:rPr lang="en-US" altLang="zh-CN" sz="2200" dirty="0">
                <a:solidFill>
                  <a:srgbClr val="000000"/>
                </a:solidFill>
                <a:latin typeface="Times New Roman" panose="02020603050405020304" pitchFamily="18" charset="0"/>
                <a:cs typeface="Times New Roman" panose="02020603050405020304" pitchFamily="18" charset="0"/>
              </a:rPr>
              <a:t> England and Wales were joined to Scotland.</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3300085"/>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5700104"/>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.What resulted in the name “the United Kingdom of Great Britain and Northern Ireland”?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A.That</a:t>
            </a:r>
            <a:r>
              <a:rPr lang="en-US" altLang="zh-CN" sz="2200" dirty="0">
                <a:solidFill>
                  <a:srgbClr val="000000"/>
                </a:solidFill>
                <a:latin typeface="Times New Roman" panose="02020603050405020304" pitchFamily="18" charset="0"/>
                <a:cs typeface="Times New Roman" panose="02020603050405020304" pitchFamily="18" charset="0"/>
              </a:rPr>
              <a:t> the Kingdom of Ireland was added to the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B.That</a:t>
            </a:r>
            <a:r>
              <a:rPr lang="en-US" altLang="zh-CN" sz="2200" dirty="0">
                <a:solidFill>
                  <a:srgbClr val="000000"/>
                </a:solidFill>
                <a:latin typeface="Times New Roman" panose="02020603050405020304" pitchFamily="18" charset="0"/>
                <a:cs typeface="Times New Roman" panose="02020603050405020304" pitchFamily="18" charset="0"/>
              </a:rPr>
              <a:t> Northern Ireland broke away from the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C.That</a:t>
            </a:r>
            <a:r>
              <a:rPr lang="en-US" altLang="zh-CN" sz="2200" dirty="0">
                <a:solidFill>
                  <a:srgbClr val="000000"/>
                </a:solidFill>
                <a:latin typeface="Times New Roman" panose="02020603050405020304" pitchFamily="18" charset="0"/>
                <a:cs typeface="Times New Roman" panose="02020603050405020304" pitchFamily="18" charset="0"/>
              </a:rPr>
              <a:t> Southern Ireland broke away from the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D.That</a:t>
            </a:r>
            <a:r>
              <a:rPr lang="en-US" altLang="zh-CN" sz="2200" dirty="0">
                <a:solidFill>
                  <a:srgbClr val="000000"/>
                </a:solidFill>
                <a:latin typeface="Times New Roman" panose="02020603050405020304" pitchFamily="18" charset="0"/>
                <a:cs typeface="Times New Roman" panose="02020603050405020304" pitchFamily="18" charset="0"/>
              </a:rPr>
              <a:t> Scotland was separated from the country.</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.Why does the English language have so many French words?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A.Because</a:t>
            </a:r>
            <a:r>
              <a:rPr lang="en-US" altLang="zh-CN" sz="2200" dirty="0">
                <a:solidFill>
                  <a:srgbClr val="000000"/>
                </a:solidFill>
                <a:latin typeface="Times New Roman" panose="02020603050405020304" pitchFamily="18" charset="0"/>
                <a:cs typeface="Times New Roman" panose="02020603050405020304" pitchFamily="18" charset="0"/>
              </a:rPr>
              <a:t> of the influence of the Romans.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B.Because</a:t>
            </a:r>
            <a:r>
              <a:rPr lang="en-US" altLang="zh-CN" sz="2200" dirty="0">
                <a:solidFill>
                  <a:srgbClr val="000000"/>
                </a:solidFill>
                <a:latin typeface="Times New Roman" panose="02020603050405020304" pitchFamily="18" charset="0"/>
                <a:cs typeface="Times New Roman" panose="02020603050405020304" pitchFamily="18" charset="0"/>
              </a:rPr>
              <a:t> of the influence of the Anglo-Saxons.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C.Because</a:t>
            </a:r>
            <a:r>
              <a:rPr lang="en-US" altLang="zh-CN" sz="2200" dirty="0">
                <a:solidFill>
                  <a:srgbClr val="000000"/>
                </a:solidFill>
                <a:latin typeface="Times New Roman" panose="02020603050405020304" pitchFamily="18" charset="0"/>
                <a:cs typeface="Times New Roman" panose="02020603050405020304" pitchFamily="18" charset="0"/>
              </a:rPr>
              <a:t> of the influence of the Vikings.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D.Because</a:t>
            </a:r>
            <a:r>
              <a:rPr lang="en-US" altLang="zh-CN" sz="2200" dirty="0">
                <a:solidFill>
                  <a:srgbClr val="000000"/>
                </a:solidFill>
                <a:latin typeface="Times New Roman" panose="02020603050405020304" pitchFamily="18" charset="0"/>
                <a:cs typeface="Times New Roman" panose="02020603050405020304" pitchFamily="18" charset="0"/>
              </a:rPr>
              <a:t> of the influence of the Normans.</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508000" y="3546984"/>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5947003"/>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重点词汇</a:t>
            </a: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puzzle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智力游戏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疑问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zh-CN" altLang="zh-CN" sz="2200" dirty="0">
                <a:solidFill>
                  <a:srgbClr val="000000"/>
                </a:solidFill>
                <a:latin typeface="Times New Roman" panose="02020603050405020304" pitchFamily="18" charset="0"/>
                <a:cs typeface="Times New Roman" panose="02020603050405020304" pitchFamily="18" charset="0"/>
              </a:rPr>
              <a:t>迷惑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使困惑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Getting to know a little bit about British history will help you solve this </a:t>
            </a:r>
            <a:r>
              <a:rPr lang="en-US" altLang="zh-CN" sz="2200" b="1" dirty="0">
                <a:solidFill>
                  <a:srgbClr val="000000"/>
                </a:solidFill>
                <a:latin typeface="Times New Roman" panose="02020603050405020304" pitchFamily="18" charset="0"/>
                <a:cs typeface="Times New Roman" panose="02020603050405020304" pitchFamily="18" charset="0"/>
              </a:rPr>
              <a:t>puzzle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了解一下英国历史会帮助你解决这个谜题。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puzzle</a:t>
            </a:r>
            <a:r>
              <a:rPr lang="zh-CN" altLang="zh-CN" sz="2200" dirty="0">
                <a:solidFill>
                  <a:srgbClr val="000000"/>
                </a:solidFill>
                <a:latin typeface="Times New Roman" panose="02020603050405020304" pitchFamily="18" charset="0"/>
                <a:cs typeface="Times New Roman" panose="02020603050405020304" pitchFamily="18" charset="0"/>
              </a:rPr>
              <a:t>作名词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智力游戏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疑问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作动词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迷惑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使困惑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What </a:t>
            </a:r>
            <a:r>
              <a:rPr lang="en-US" altLang="zh-CN" sz="2200" b="1" dirty="0">
                <a:solidFill>
                  <a:srgbClr val="000000"/>
                </a:solidFill>
                <a:latin typeface="Times New Roman" panose="02020603050405020304" pitchFamily="18" charset="0"/>
                <a:cs typeface="Times New Roman" panose="02020603050405020304" pitchFamily="18" charset="0"/>
              </a:rPr>
              <a:t>puzzles</a:t>
            </a:r>
            <a:r>
              <a:rPr lang="en-US" altLang="zh-CN" sz="2200" dirty="0">
                <a:solidFill>
                  <a:srgbClr val="000000"/>
                </a:solidFill>
                <a:latin typeface="Times New Roman" panose="02020603050405020304" pitchFamily="18" charset="0"/>
                <a:cs typeface="Times New Roman" panose="02020603050405020304" pitchFamily="18" charset="0"/>
              </a:rPr>
              <a:t> you is actually a </a:t>
            </a:r>
            <a:r>
              <a:rPr lang="en-US" altLang="zh-CN" sz="2200" b="1" dirty="0">
                <a:solidFill>
                  <a:srgbClr val="000000"/>
                </a:solidFill>
                <a:latin typeface="Times New Roman" panose="02020603050405020304" pitchFamily="18" charset="0"/>
                <a:cs typeface="Times New Roman" panose="02020603050405020304" pitchFamily="18" charset="0"/>
              </a:rPr>
              <a:t>puzzle</a:t>
            </a:r>
            <a:r>
              <a:rPr lang="en-US" altLang="zh-CN" sz="2200" dirty="0">
                <a:solidFill>
                  <a:srgbClr val="000000"/>
                </a:solidFill>
                <a:latin typeface="Times New Roman" panose="02020603050405020304" pitchFamily="18" charset="0"/>
                <a:cs typeface="Times New Roman" panose="02020603050405020304" pitchFamily="18" charset="0"/>
              </a:rPr>
              <a:t> for many parents in China.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使你困惑的事实际上对很多中国父母来说也是个谜题。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m in a </a:t>
            </a:r>
            <a:r>
              <a:rPr lang="en-US" altLang="zh-CN" sz="2200" b="1" dirty="0">
                <a:solidFill>
                  <a:srgbClr val="000000"/>
                </a:solidFill>
                <a:latin typeface="Times New Roman" panose="02020603050405020304" pitchFamily="18" charset="0"/>
                <a:cs typeface="Times New Roman" panose="02020603050405020304" pitchFamily="18" charset="0"/>
              </a:rPr>
              <a:t>puzzle</a:t>
            </a:r>
            <a:r>
              <a:rPr lang="en-US" altLang="zh-CN" sz="2200" dirty="0">
                <a:solidFill>
                  <a:srgbClr val="000000"/>
                </a:solidFill>
                <a:latin typeface="Times New Roman" panose="02020603050405020304" pitchFamily="18" charset="0"/>
                <a:cs typeface="Times New Roman" panose="02020603050405020304" pitchFamily="18" charset="0"/>
              </a:rPr>
              <a:t> as to what to do next.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我不知道下一步该做什么。</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052736"/>
            <a:ext cx="8128000" cy="578004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firemen </a:t>
            </a:r>
            <a:r>
              <a:rPr lang="en-US" altLang="zh-CN" sz="2200" b="1">
                <a:solidFill>
                  <a:srgbClr val="000000"/>
                </a:solidFill>
                <a:latin typeface="Times New Roman" panose="02020603050405020304" pitchFamily="18" charset="0"/>
                <a:cs typeface="Times New Roman" panose="02020603050405020304" pitchFamily="18" charset="0"/>
              </a:rPr>
              <a:t>were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puzzled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about</a:t>
            </a:r>
            <a:r>
              <a:rPr lang="en-US" altLang="zh-CN" sz="2200">
                <a:solidFill>
                  <a:srgbClr val="000000"/>
                </a:solidFill>
                <a:latin typeface="Times New Roman" panose="02020603050405020304" pitchFamily="18" charset="0"/>
                <a:cs typeface="Times New Roman" panose="02020603050405020304" pitchFamily="18" charset="0"/>
              </a:rPr>
              <a:t> the cause of the fire.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消防员对这场火灾的起因困惑不解。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To be honest,I sometimes </a:t>
            </a:r>
            <a:r>
              <a:rPr lang="en-US" altLang="zh-CN" sz="2200" b="1">
                <a:solidFill>
                  <a:srgbClr val="000000"/>
                </a:solidFill>
                <a:latin typeface="Times New Roman" panose="02020603050405020304" pitchFamily="18" charset="0"/>
                <a:cs typeface="Times New Roman" panose="02020603050405020304" pitchFamily="18" charset="0"/>
              </a:rPr>
              <a:t>feel</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puzzled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about</a:t>
            </a:r>
            <a:r>
              <a:rPr lang="en-US" altLang="zh-CN" sz="2200">
                <a:solidFill>
                  <a:srgbClr val="000000"/>
                </a:solidFill>
                <a:latin typeface="Times New Roman" panose="02020603050405020304" pitchFamily="18" charset="0"/>
                <a:cs typeface="Times New Roman" panose="02020603050405020304" pitchFamily="18" charset="0"/>
              </a:rPr>
              <a:t> my future career.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说实话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有时我对我以后的职业生涯感到困惑。</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【温馨提示】</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过去分词形式的形容词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puzzled,confused,frightened,excited,surprised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除了可以用来描述人的心理活动以外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还可以用来修饰与人有关的一些名词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look,voice,smile,expression,face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427464" y="1392228"/>
          <a:ext cx="8128000" cy="2226482"/>
        </p:xfrm>
        <a:graphic>
          <a:graphicData uri="http://schemas.openxmlformats.org/presentationml/2006/ole">
            <mc:AlternateContent xmlns:mc="http://schemas.openxmlformats.org/markup-compatibility/2006">
              <mc:Choice xmlns:v="urn:schemas-microsoft-com:vml" Requires="v">
                <p:oleObj spid="_x0000_s6152" name="文档" r:id="rId6" imgW="3843020" imgH="1054100" progId="Word.Document.12">
                  <p:embed/>
                </p:oleObj>
              </mc:Choice>
              <mc:Fallback>
                <p:oleObj name="文档" r:id="rId6" imgW="3843020" imgH="1054100" progId="Word.Document.12">
                  <p:embed/>
                  <p:pic>
                    <p:nvPicPr>
                      <p:cNvPr id="0" name="对象 2"/>
                      <p:cNvPicPr/>
                      <p:nvPr/>
                    </p:nvPicPr>
                    <p:blipFill>
                      <a:blip r:embed="rId7"/>
                      <a:stretch>
                        <a:fillRect/>
                      </a:stretch>
                    </p:blipFill>
                    <p:spPr>
                      <a:xfrm>
                        <a:off x="-427464" y="1392228"/>
                        <a:ext cx="8128000" cy="2226482"/>
                      </a:xfrm>
                      <a:prstGeom prst="rect">
                        <a:avLst/>
                      </a:prstGeom>
                    </p:spPr>
                  </p:pic>
                </p:oleObj>
              </mc:Fallback>
            </mc:AlternateContent>
          </a:graphicData>
        </a:graphic>
      </p:graphicFrame>
      <p:pic>
        <p:nvPicPr>
          <p:cNvPr id="7" name="A52.eps" descr="id:2147497967;FounderCES"/>
          <p:cNvPicPr/>
          <p:nvPr/>
        </p:nvPicPr>
        <p:blipFill>
          <a:blip r:embed="rId8" cstate="email"/>
          <a:stretch>
            <a:fillRect/>
          </a:stretch>
        </p:blipFill>
        <p:spPr>
          <a:xfrm>
            <a:off x="7085221" y="1556792"/>
            <a:ext cx="1230630" cy="124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304561"/>
            <a:ext cx="8128000" cy="4796261"/>
            <a:chOff x="508000" y="1304561"/>
            <a:chExt cx="8128000" cy="4796261"/>
          </a:xfrm>
        </p:grpSpPr>
        <p:pic>
          <p:nvPicPr>
            <p:cNvPr id="2" name="图片 1"/>
            <p:cNvPicPr>
              <a:picLocks noChangeAspect="1"/>
            </p:cNvPicPr>
            <p:nvPr/>
          </p:nvPicPr>
          <p:blipFill>
            <a:blip r:embed="rId5" cstate="email"/>
            <a:stretch>
              <a:fillRect/>
            </a:stretch>
          </p:blipFill>
          <p:spPr>
            <a:xfrm>
              <a:off x="508000" y="1304561"/>
              <a:ext cx="8128000" cy="4502877"/>
            </a:xfrm>
            <a:prstGeom prst="rect">
              <a:avLst/>
            </a:prstGeom>
          </p:spPr>
        </p:pic>
        <p:pic>
          <p:nvPicPr>
            <p:cNvPr id="6" name="图片 5"/>
            <p:cNvPicPr>
              <a:picLocks noChangeAspect="1"/>
            </p:cNvPicPr>
            <p:nvPr/>
          </p:nvPicPr>
          <p:blipFill>
            <a:blip r:embed="rId6"/>
            <a:stretch>
              <a:fillRect/>
            </a:stretch>
          </p:blipFill>
          <p:spPr>
            <a:xfrm>
              <a:off x="568218" y="5806735"/>
              <a:ext cx="7960629" cy="29408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2013</Words>
  <Application>Microsoft Office PowerPoint</Application>
  <PresentationFormat>全屏显示(4:3)</PresentationFormat>
  <Paragraphs>361</Paragraphs>
  <Slides>39</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0" baseType="lpstr">
      <vt:lpstr>NEU-BZ-S92</vt:lpstr>
      <vt:lpstr>方正书宋_GBK</vt:lpstr>
      <vt:lpstr>黑体</vt:lpstr>
      <vt:lpstr>楷体</vt:lpstr>
      <vt:lpstr>宋体</vt:lpstr>
      <vt:lpstr>微软雅黑</vt:lpstr>
      <vt:lpstr>Arial</vt:lpstr>
      <vt:lpstr>Calibri</vt:lpstr>
      <vt:lpstr>Times New Roman</vt:lpstr>
      <vt:lpstr>WWW.2PPT.COM</vt:lpstr>
      <vt:lpstr>文档</vt:lpstr>
      <vt:lpstr>Section B　Reading and Thinking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2019-08-22T01:06:00Z</dcterms:created>
  <dcterms:modified xsi:type="dcterms:W3CDTF">2023-01-16T22:19:39Z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47468A2F4DD14CFA88CA0C8FBC7AB4E6</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