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291" r:id="rId2"/>
    <p:sldId id="258" r:id="rId3"/>
    <p:sldId id="303" r:id="rId4"/>
    <p:sldId id="302" r:id="rId5"/>
    <p:sldId id="260" r:id="rId6"/>
    <p:sldId id="261" r:id="rId7"/>
    <p:sldId id="262" r:id="rId8"/>
    <p:sldId id="263" r:id="rId9"/>
    <p:sldId id="264" r:id="rId10"/>
    <p:sldId id="267" r:id="rId11"/>
    <p:sldId id="304" r:id="rId12"/>
    <p:sldId id="269" r:id="rId13"/>
    <p:sldId id="270" r:id="rId14"/>
    <p:sldId id="271" r:id="rId15"/>
    <p:sldId id="272" r:id="rId16"/>
    <p:sldId id="273" r:id="rId17"/>
    <p:sldId id="274" r:id="rId18"/>
    <p:sldId id="305" r:id="rId19"/>
    <p:sldId id="280" r:id="rId20"/>
    <p:sldId id="281" r:id="rId21"/>
    <p:sldId id="282" r:id="rId22"/>
    <p:sldId id="283" r:id="rId23"/>
    <p:sldId id="306" r:id="rId24"/>
    <p:sldId id="285" r:id="rId25"/>
    <p:sldId id="286" r:id="rId26"/>
    <p:sldId id="307"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C2B"/>
    <a:srgbClr val="5AA336"/>
    <a:srgbClr val="3D7713"/>
    <a:srgbClr val="346622"/>
    <a:srgbClr val="389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4660"/>
  </p:normalViewPr>
  <p:slideViewPr>
    <p:cSldViewPr snapToGrid="0">
      <p:cViewPr varScale="1">
        <p:scale>
          <a:sx n="49" d="100"/>
          <a:sy n="49" d="100"/>
        </p:scale>
        <p:origin x="-102" y="-16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9E67C-2624-4A51-B5F6-51045FE67D5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F2462-1E33-42D8-AA33-E61E00660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CF2462-1E33-42D8-AA33-E61E00660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CF2462-1E33-42D8-AA33-E61E00660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9A8716-19F8-49CF-AA61-D2457E53DA7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
        <p:nvSpPr>
          <p:cNvPr id="11" name="矩形 10"/>
          <p:cNvSpPr/>
          <p:nvPr userDrawn="1"/>
        </p:nvSpPr>
        <p:spPr>
          <a:xfrm>
            <a:off x="6924445" y="6424054"/>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4.png"/><Relationship Id="rId2" Type="http://schemas.openxmlformats.org/officeDocument/2006/relationships/tags" Target="../tags/tag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17.png"/><Relationship Id="rId4" Type="http://schemas.openxmlformats.org/officeDocument/2006/relationships/tags" Target="../tags/tag93.xml"/><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11.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18.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8.png"/><Relationship Id="rId4" Type="http://schemas.openxmlformats.org/officeDocument/2006/relationships/tags" Target="../tags/tag18.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23.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image" Target="../media/image12.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notesSlide" Target="../notesSlides/notesSlide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image" Target="../media/image11.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slideLayout" Target="../slideLayouts/slideLayout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image" Target="../media/image10.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image" Target="../media/image9.png"/><Relationship Id="rId8"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13.jpe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notesSlide" Target="../notesSlides/notesSlide4.xml"/><Relationship Id="rId17" Type="http://schemas.openxmlformats.org/officeDocument/2006/relationships/image" Target="../media/image16.png"/><Relationship Id="rId2" Type="http://schemas.openxmlformats.org/officeDocument/2006/relationships/tags" Target="../tags/tag50.xml"/><Relationship Id="rId16" Type="http://schemas.openxmlformats.org/officeDocument/2006/relationships/image" Target="../media/image7.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slideLayout" Target="../slideLayouts/slideLayout7.xml"/><Relationship Id="rId5" Type="http://schemas.openxmlformats.org/officeDocument/2006/relationships/tags" Target="../tags/tag53.xml"/><Relationship Id="rId15" Type="http://schemas.openxmlformats.org/officeDocument/2006/relationships/image" Target="../media/image15.pn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9.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8.jpeg"/><Relationship Id="rId5" Type="http://schemas.openxmlformats.org/officeDocument/2006/relationships/tags" Target="../tags/tag63.xml"/><Relationship Id="rId10" Type="http://schemas.openxmlformats.org/officeDocument/2006/relationships/image" Target="../media/image17.png"/><Relationship Id="rId4" Type="http://schemas.openxmlformats.org/officeDocument/2006/relationships/tags" Target="../tags/tag62.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17.png"/><Relationship Id="rId4" Type="http://schemas.openxmlformats.org/officeDocument/2006/relationships/tags" Target="../tags/tag69.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7.png"/><Relationship Id="rId4" Type="http://schemas.openxmlformats.org/officeDocument/2006/relationships/tags" Target="../tags/tag75.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17.png"/><Relationship Id="rId4" Type="http://schemas.openxmlformats.org/officeDocument/2006/relationships/tags" Target="../tags/tag81.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6.xml"/><Relationship Id="rId7"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4.GIF"/><Relationship Id="rId5" Type="http://schemas.openxmlformats.org/officeDocument/2006/relationships/tags" Target="../tags/tag88.xml"/><Relationship Id="rId10" Type="http://schemas.microsoft.com/office/2007/relationships/hdphoto" Target="../media/hdphoto1.wdp"/><Relationship Id="rId4" Type="http://schemas.openxmlformats.org/officeDocument/2006/relationships/tags" Target="../tags/tag87.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图片 11"/>
          <p:cNvPicPr>
            <a:picLocks noChangeAspect="1"/>
          </p:cNvPicPr>
          <p:nvPr>
            <p:custDataLst>
              <p:tags r:id="rId1"/>
            </p:custDataLst>
          </p:nvPr>
        </p:nvPicPr>
        <p:blipFill>
          <a:blip r:embed="rId16"/>
          <a:stretch>
            <a:fillRect/>
          </a:stretch>
        </p:blipFill>
        <p:spPr>
          <a:xfrm>
            <a:off x="6558388" y="0"/>
            <a:ext cx="5328329" cy="3445957"/>
          </a:xfrm>
          <a:prstGeom prst="rect">
            <a:avLst/>
          </a:prstGeom>
        </p:spPr>
      </p:pic>
      <p:pic>
        <p:nvPicPr>
          <p:cNvPr id="15" name="PA-图片 14"/>
          <p:cNvPicPr>
            <a:picLocks noChangeAspect="1"/>
          </p:cNvPicPr>
          <p:nvPr>
            <p:custDataLst>
              <p:tags r:id="rId2"/>
            </p:custDataLst>
          </p:nvPr>
        </p:nvPicPr>
        <p:blipFill>
          <a:blip r:embed="rId17" cstate="screen"/>
          <a:stretch>
            <a:fillRect/>
          </a:stretch>
        </p:blipFill>
        <p:spPr>
          <a:xfrm>
            <a:off x="1571045" y="4080736"/>
            <a:ext cx="2359957" cy="928889"/>
          </a:xfrm>
          <a:prstGeom prst="rect">
            <a:avLst/>
          </a:prstGeom>
        </p:spPr>
      </p:pic>
      <p:pic>
        <p:nvPicPr>
          <p:cNvPr id="17" name="PA-图片 16"/>
          <p:cNvPicPr>
            <a:picLocks noChangeAspect="1"/>
          </p:cNvPicPr>
          <p:nvPr>
            <p:custDataLst>
              <p:tags r:id="rId3"/>
            </p:custDataLst>
          </p:nvPr>
        </p:nvPicPr>
        <p:blipFill>
          <a:blip r:embed="rId17" cstate="screen"/>
          <a:stretch>
            <a:fillRect/>
          </a:stretch>
        </p:blipFill>
        <p:spPr>
          <a:xfrm>
            <a:off x="8260996" y="3286881"/>
            <a:ext cx="2359957" cy="928889"/>
          </a:xfrm>
          <a:prstGeom prst="rect">
            <a:avLst/>
          </a:prstGeom>
        </p:spPr>
      </p:pic>
      <p:pic>
        <p:nvPicPr>
          <p:cNvPr id="19" name="PA-图片 55"/>
          <p:cNvPicPr>
            <a:picLocks noChangeAspect="1"/>
          </p:cNvPicPr>
          <p:nvPr>
            <p:custDataLst>
              <p:tags r:id="rId4"/>
            </p:custDataLst>
          </p:nvPr>
        </p:nvPicPr>
        <p:blipFill>
          <a:blip r:embed="rId18" cstate="screen"/>
          <a:srcRect/>
          <a:stretch>
            <a:fillRect/>
          </a:stretch>
        </p:blipFill>
        <p:spPr bwMode="auto">
          <a:xfrm>
            <a:off x="8620573" y="4099363"/>
            <a:ext cx="244032" cy="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PA-组合 2"/>
          <p:cNvGrpSpPr/>
          <p:nvPr>
            <p:custDataLst>
              <p:tags r:id="rId5"/>
            </p:custDataLst>
          </p:nvPr>
        </p:nvGrpSpPr>
        <p:grpSpPr>
          <a:xfrm>
            <a:off x="2519830" y="3315177"/>
            <a:ext cx="7152339" cy="1047737"/>
            <a:chOff x="-9868587" y="3394526"/>
            <a:chExt cx="7152339" cy="1047737"/>
          </a:xfrm>
        </p:grpSpPr>
        <p:sp>
          <p:nvSpPr>
            <p:cNvPr id="18" name="PA-文本框 17"/>
            <p:cNvSpPr txBox="1"/>
            <p:nvPr>
              <p:custDataLst>
                <p:tags r:id="rId12"/>
              </p:custDataLst>
            </p:nvPr>
          </p:nvSpPr>
          <p:spPr>
            <a:xfrm>
              <a:off x="-9825887" y="3394526"/>
              <a:ext cx="710963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uLnTx/>
                  <a:uFillTx/>
                  <a:cs typeface="+mn-ea"/>
                  <a:sym typeface="+mn-lt"/>
                </a:rPr>
                <a:t>传统文化</a:t>
              </a:r>
              <a:r>
                <a:rPr lang="zh-CN" altLang="en-US" sz="6000" b="1" dirty="0">
                  <a:solidFill>
                    <a:schemeClr val="bg1"/>
                  </a:solidFill>
                  <a:cs typeface="+mn-ea"/>
                  <a:sym typeface="+mn-lt"/>
                </a:rPr>
                <a:t>端午节</a:t>
              </a:r>
              <a:r>
                <a:rPr kumimoji="0" lang="zh-CN" altLang="en-US" sz="6000" b="1" i="0" u="none" strike="noStrike" kern="1200" cap="none" spc="0" normalizeH="0" baseline="0" noProof="0" dirty="0">
                  <a:ln>
                    <a:noFill/>
                  </a:ln>
                  <a:solidFill>
                    <a:schemeClr val="bg1"/>
                  </a:solidFill>
                  <a:effectLst/>
                  <a:uLnTx/>
                  <a:uFillTx/>
                  <a:cs typeface="+mn-ea"/>
                  <a:sym typeface="+mn-lt"/>
                </a:rPr>
                <a:t>模板</a:t>
              </a:r>
            </a:p>
          </p:txBody>
        </p:sp>
        <p:sp>
          <p:nvSpPr>
            <p:cNvPr id="21" name="PA-文本框 20"/>
            <p:cNvSpPr txBox="1"/>
            <p:nvPr>
              <p:custDataLst>
                <p:tags r:id="rId13"/>
              </p:custDataLst>
            </p:nvPr>
          </p:nvSpPr>
          <p:spPr>
            <a:xfrm>
              <a:off x="-9868587" y="3426600"/>
              <a:ext cx="710963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332C2B"/>
                  </a:solidFill>
                  <a:effectLst/>
                  <a:uLnTx/>
                  <a:uFillTx/>
                  <a:cs typeface="+mn-ea"/>
                  <a:sym typeface="+mn-lt"/>
                </a:rPr>
                <a:t>传统文化</a:t>
              </a:r>
              <a:r>
                <a:rPr lang="zh-CN" altLang="en-US" sz="6000" b="1" dirty="0">
                  <a:solidFill>
                    <a:srgbClr val="332C2B"/>
                  </a:solidFill>
                  <a:cs typeface="+mn-ea"/>
                  <a:sym typeface="+mn-lt"/>
                </a:rPr>
                <a:t>端午节</a:t>
              </a:r>
              <a:r>
                <a:rPr kumimoji="0" lang="zh-CN" altLang="en-US" sz="6000" b="1" i="0" u="none" strike="noStrike" kern="1200" cap="none" spc="0" normalizeH="0" baseline="0" noProof="0" dirty="0">
                  <a:ln>
                    <a:noFill/>
                  </a:ln>
                  <a:solidFill>
                    <a:srgbClr val="332C2B"/>
                  </a:solidFill>
                  <a:effectLst/>
                  <a:uLnTx/>
                  <a:uFillTx/>
                  <a:cs typeface="+mn-ea"/>
                  <a:sym typeface="+mn-lt"/>
                </a:rPr>
                <a:t>模板</a:t>
              </a:r>
            </a:p>
          </p:txBody>
        </p:sp>
      </p:grpSp>
      <p:sp>
        <p:nvSpPr>
          <p:cNvPr id="22" name="PA-矩形 21"/>
          <p:cNvSpPr/>
          <p:nvPr>
            <p:custDataLst>
              <p:tags r:id="rId6"/>
            </p:custDataLst>
          </p:nvPr>
        </p:nvSpPr>
        <p:spPr>
          <a:xfrm>
            <a:off x="3161654" y="4484314"/>
            <a:ext cx="6060897" cy="369332"/>
          </a:xfrm>
          <a:prstGeom prst="rect">
            <a:avLst/>
          </a:prstGeom>
        </p:spPr>
        <p:txBody>
          <a:bodyPr wrap="square">
            <a:spAutoFit/>
          </a:bodyPr>
          <a:lstStyle/>
          <a:p>
            <a:pPr lvl="0" algn="dist">
              <a:defRPr/>
            </a:pPr>
            <a:r>
              <a:rPr lang="en-US" altLang="zh-CN" dirty="0">
                <a:solidFill>
                  <a:srgbClr val="000000">
                    <a:lumMod val="85000"/>
                    <a:lumOff val="15000"/>
                  </a:srgbClr>
                </a:solidFill>
                <a:cs typeface="+mn-ea"/>
                <a:sym typeface="+mn-lt"/>
              </a:rPr>
              <a:t>Template of dragon boat festival in traditional culture</a:t>
            </a: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nvGrpSpPr>
          <p:cNvPr id="23" name="PA-组合 22"/>
          <p:cNvGrpSpPr/>
          <p:nvPr>
            <p:custDataLst>
              <p:tags r:id="rId7"/>
            </p:custDataLst>
          </p:nvPr>
        </p:nvGrpSpPr>
        <p:grpSpPr>
          <a:xfrm>
            <a:off x="5210635" y="5009625"/>
            <a:ext cx="1736071" cy="377592"/>
            <a:chOff x="8630358" y="4440673"/>
            <a:chExt cx="1635188" cy="441225"/>
          </a:xfrm>
          <a:solidFill>
            <a:srgbClr val="850800"/>
          </a:solidFill>
        </p:grpSpPr>
        <p:sp>
          <p:nvSpPr>
            <p:cNvPr id="24" name="PA-圆角矩形 23"/>
            <p:cNvSpPr/>
            <p:nvPr>
              <p:custDataLst>
                <p:tags r:id="rId10"/>
              </p:custDataLst>
            </p:nvPr>
          </p:nvSpPr>
          <p:spPr>
            <a:xfrm>
              <a:off x="8630358" y="4440673"/>
              <a:ext cx="1635188" cy="441225"/>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5" name="PA-矩形 24"/>
            <p:cNvSpPr/>
            <p:nvPr>
              <p:custDataLst>
                <p:tags r:id="rId11"/>
              </p:custDataLst>
            </p:nvPr>
          </p:nvSpPr>
          <p:spPr>
            <a:xfrm>
              <a:off x="8941960" y="4488862"/>
              <a:ext cx="1011986" cy="35839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solidFill>
                    <a:srgbClr val="FFFFFF"/>
                  </a:solidFill>
                  <a:cs typeface="+mn-ea"/>
                  <a:sym typeface="+mn-lt"/>
                </a:rPr>
                <a:t>汇报人</a:t>
              </a:r>
              <a:r>
                <a:rPr lang="zh-CN" altLang="en-US" sz="1400" dirty="0" smtClean="0">
                  <a:solidFill>
                    <a:srgbClr val="FFFFFF"/>
                  </a:solidFill>
                  <a:cs typeface="+mn-ea"/>
                  <a:sym typeface="+mn-lt"/>
                </a:rPr>
                <a:t>：</a:t>
              </a:r>
              <a:r>
                <a:rPr lang="en-US" sz="1400" dirty="0">
                  <a:solidFill>
                    <a:srgbClr val="FFFFFF"/>
                  </a:solidFill>
                  <a:cs typeface="+mn-ea"/>
                  <a:sym typeface="+mn-lt"/>
                </a:rPr>
                <a:t>xx</a:t>
              </a:r>
              <a:endParaRPr kumimoji="0" lang="en-US" sz="1400" b="0" i="0" u="none" strike="noStrike" kern="1200" cap="none" spc="0" normalizeH="0" baseline="0" noProof="0" dirty="0">
                <a:ln>
                  <a:noFill/>
                </a:ln>
                <a:solidFill>
                  <a:srgbClr val="FFFFFF"/>
                </a:solidFill>
                <a:effectLst/>
                <a:uLnTx/>
                <a:uFillTx/>
                <a:cs typeface="+mn-ea"/>
                <a:sym typeface="+mn-lt"/>
              </a:endParaRPr>
            </a:p>
          </p:txBody>
        </p:sp>
      </p:grpSp>
      <p:pic>
        <p:nvPicPr>
          <p:cNvPr id="11" name="PA-图片 10"/>
          <p:cNvPicPr>
            <a:picLocks noChangeAspect="1"/>
          </p:cNvPicPr>
          <p:nvPr>
            <p:custDataLst>
              <p:tags r:id="rId8"/>
            </p:custDataLst>
          </p:nvPr>
        </p:nvPicPr>
        <p:blipFill>
          <a:blip r:embed="rId19"/>
          <a:stretch>
            <a:fillRect/>
          </a:stretch>
        </p:blipFill>
        <p:spPr>
          <a:xfrm>
            <a:off x="3287528" y="604900"/>
            <a:ext cx="5574242" cy="3610870"/>
          </a:xfrm>
          <a:prstGeom prst="rect">
            <a:avLst/>
          </a:prstGeom>
        </p:spPr>
      </p:pic>
      <p:pic>
        <p:nvPicPr>
          <p:cNvPr id="26" name="PA-图片 25"/>
          <p:cNvPicPr>
            <a:picLocks noChangeAspect="1"/>
          </p:cNvPicPr>
          <p:nvPr>
            <p:custDataLst>
              <p:tags r:id="rId9"/>
            </p:custDataLst>
          </p:nvPr>
        </p:nvPicPr>
        <p:blipFill>
          <a:blip r:embed="rId20" cstate="screen"/>
          <a:stretch>
            <a:fillRect/>
          </a:stretch>
        </p:blipFill>
        <p:spPr>
          <a:xfrm>
            <a:off x="9147472" y="5240793"/>
            <a:ext cx="2428875" cy="1712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图片 2" descr="C:\Users\一城之风\Desktop\端午节\端午节\5070927_234516570372_2.jpg"/>
          <p:cNvPicPr>
            <a:picLocks noChangeAspect="1" noChangeArrowheads="1"/>
          </p:cNvPicPr>
          <p:nvPr>
            <p:custDataLst>
              <p:tags r:id="rId1"/>
            </p:custDataLst>
          </p:nvPr>
        </p:nvPicPr>
        <p:blipFill rotWithShape="1">
          <a:blip r:embed="rId9" cstate="screen"/>
          <a:srcRect t="-1012"/>
          <a:stretch>
            <a:fillRect/>
          </a:stretch>
        </p:blipFill>
        <p:spPr bwMode="auto">
          <a:xfrm>
            <a:off x="876299" y="2393561"/>
            <a:ext cx="4570564" cy="284058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A-文本框 3"/>
          <p:cNvSpPr txBox="1"/>
          <p:nvPr>
            <p:custDataLst>
              <p:tags r:id="rId2"/>
            </p:custDataLst>
          </p:nvPr>
        </p:nvSpPr>
        <p:spPr>
          <a:xfrm>
            <a:off x="6095998" y="2138331"/>
            <a:ext cx="5886088" cy="3351046"/>
          </a:xfrm>
          <a:prstGeom prst="rect">
            <a:avLst/>
          </a:prstGeom>
          <a:noFill/>
        </p:spPr>
        <p:txBody>
          <a:bodyPr wrap="square" rtlCol="0">
            <a:spAutoFit/>
          </a:bodyPr>
          <a:lstStyle/>
          <a:p>
            <a:pPr>
              <a:lnSpc>
                <a:spcPct val="150000"/>
              </a:lnSpc>
            </a:pPr>
            <a:r>
              <a:rPr lang="zh-CN" altLang="en-US" dirty="0">
                <a:solidFill>
                  <a:prstClr val="black"/>
                </a:solidFill>
                <a:cs typeface="+mn-ea"/>
                <a:sym typeface="+mn-lt"/>
              </a:rPr>
              <a:t>     </a:t>
            </a:r>
            <a:r>
              <a:rPr lang="zh-CN" altLang="en-US" sz="2400" dirty="0">
                <a:solidFill>
                  <a:srgbClr val="332C2B"/>
                </a:solidFill>
                <a:cs typeface="+mn-ea"/>
                <a:sym typeface="+mn-lt"/>
              </a:rPr>
              <a:t>当时楚人因舍不得贤臣屈原死去，于是有许多人划船追赶拯救。他们争先恐后，追至洞庭湖时不见踪迹，是为龙舟竞渡之起源，后每年五月五日划龙舟以纪念之。借划龙舟驱散江中之鱼，以免鱼吃掉屈原的尸体。</a:t>
            </a:r>
            <a:endParaRPr lang="zh-CN" altLang="en-US" dirty="0">
              <a:solidFill>
                <a:srgbClr val="332C2B"/>
              </a:solidFill>
              <a:cs typeface="+mn-ea"/>
              <a:sym typeface="+mn-lt"/>
            </a:endParaRPr>
          </a:p>
        </p:txBody>
      </p:sp>
      <p:grpSp>
        <p:nvGrpSpPr>
          <p:cNvPr id="5" name="PA-组合 4"/>
          <p:cNvGrpSpPr/>
          <p:nvPr>
            <p:custDataLst>
              <p:tags r:id="rId3"/>
            </p:custDataLst>
          </p:nvPr>
        </p:nvGrpSpPr>
        <p:grpSpPr>
          <a:xfrm>
            <a:off x="5029925" y="885139"/>
            <a:ext cx="2170974" cy="461665"/>
            <a:chOff x="4765044" y="2122272"/>
            <a:chExt cx="2282428" cy="485366"/>
          </a:xfrm>
        </p:grpSpPr>
        <p:sp>
          <p:nvSpPr>
            <p:cNvPr id="7" name="PA-圆角矩形 6"/>
            <p:cNvSpPr/>
            <p:nvPr>
              <p:custDataLst>
                <p:tags r:id="rId5"/>
              </p:custDataLst>
            </p:nvPr>
          </p:nvSpPr>
          <p:spPr>
            <a:xfrm>
              <a:off x="4765044" y="2141836"/>
              <a:ext cx="2282428"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文本框 7"/>
            <p:cNvSpPr txBox="1"/>
            <p:nvPr>
              <p:custDataLst>
                <p:tags r:id="rId6"/>
              </p:custDataLst>
            </p:nvPr>
          </p:nvSpPr>
          <p:spPr>
            <a:xfrm>
              <a:off x="4869530" y="212227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赛 龙 舟</a:t>
              </a:r>
            </a:p>
          </p:txBody>
        </p:sp>
      </p:grpSp>
      <p:pic>
        <p:nvPicPr>
          <p:cNvPr id="9" name="PA-图片 8"/>
          <p:cNvPicPr>
            <a:picLocks noChangeAspect="1"/>
          </p:cNvPicPr>
          <p:nvPr>
            <p:custDataLst>
              <p:tags r:id="rId4"/>
            </p:custDataLst>
          </p:nvPr>
        </p:nvPicPr>
        <p:blipFill>
          <a:blip r:embed="rId10" cstate="screen"/>
          <a:stretch>
            <a:fillRect/>
          </a:stretch>
        </p:blipFill>
        <p:spPr>
          <a:xfrm>
            <a:off x="7102663" y="4001244"/>
            <a:ext cx="5111157" cy="3130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6" cstate="screen"/>
          <a:srcRect/>
          <a:stretch>
            <a:fillRect/>
          </a:stretch>
        </p:blipFill>
        <p:spPr>
          <a:xfrm>
            <a:off x="3022964" y="0"/>
            <a:ext cx="5911486" cy="3631615"/>
          </a:xfrm>
          <a:prstGeom prst="rect">
            <a:avLst/>
          </a:prstGeom>
        </p:spPr>
      </p:pic>
      <p:pic>
        <p:nvPicPr>
          <p:cNvPr id="3" name="图片 2"/>
          <p:cNvPicPr>
            <a:picLocks noChangeAspect="1"/>
          </p:cNvPicPr>
          <p:nvPr/>
        </p:nvPicPr>
        <p:blipFill>
          <a:blip r:embed="rId7"/>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stretch>
            <a:fillRect/>
          </a:stretch>
        </p:blipFill>
        <p:spPr>
          <a:xfrm>
            <a:off x="402408" y="4689474"/>
            <a:ext cx="2428875" cy="1712792"/>
          </a:xfrm>
          <a:prstGeom prst="rect">
            <a:avLst/>
          </a:prstGeom>
        </p:spPr>
      </p:pic>
      <p:grpSp>
        <p:nvGrpSpPr>
          <p:cNvPr id="8" name="组合 7"/>
          <p:cNvGrpSpPr/>
          <p:nvPr/>
        </p:nvGrpSpPr>
        <p:grpSpPr>
          <a:xfrm>
            <a:off x="4235933" y="1193972"/>
            <a:ext cx="3860317" cy="2369491"/>
            <a:chOff x="4235933" y="1193972"/>
            <a:chExt cx="3860317" cy="2369491"/>
          </a:xfrm>
        </p:grpSpPr>
        <p:pic>
          <p:nvPicPr>
            <p:cNvPr id="16" name="图片 15"/>
            <p:cNvPicPr>
              <a:picLocks noChangeAspect="1"/>
            </p:cNvPicPr>
            <p:nvPr/>
          </p:nvPicPr>
          <p:blipFill rotWithShape="1">
            <a:blip r:embed="rId9" cstate="screen"/>
            <a:srcRect/>
            <a:stretch>
              <a:fillRect/>
            </a:stretch>
          </p:blipFill>
          <p:spPr>
            <a:xfrm>
              <a:off x="4235933" y="1193972"/>
              <a:ext cx="3860317" cy="2369491"/>
            </a:xfrm>
            <a:prstGeom prst="rect">
              <a:avLst/>
            </a:prstGeom>
          </p:spPr>
        </p:pic>
        <p:sp>
          <p:nvSpPr>
            <p:cNvPr id="14" name="文本框 13"/>
            <p:cNvSpPr txBox="1"/>
            <p:nvPr/>
          </p:nvSpPr>
          <p:spPr>
            <a:xfrm>
              <a:off x="5433928" y="1775162"/>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02</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二</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端午节的习俗</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p:cNvSpPr/>
          <p:nvPr/>
        </p:nvSpPr>
        <p:spPr>
          <a:xfrm>
            <a:off x="3912521" y="4241596"/>
            <a:ext cx="4507139" cy="464873"/>
          </a:xfrm>
          <a:prstGeom prst="rect">
            <a:avLst/>
          </a:prstGeom>
          <a:ln w="12700">
            <a:miter lim="400000"/>
          </a:ln>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一城之风\Desktop\端午节\端午节\473155_204901075_2.jpg"/>
          <p:cNvPicPr>
            <a:picLocks noChangeAspect="1" noChangeArrowheads="1"/>
          </p:cNvPicPr>
          <p:nvPr/>
        </p:nvPicPr>
        <p:blipFill rotWithShape="1">
          <a:blip r:embed="rId3" cstate="screen"/>
          <a:srcRect/>
          <a:stretch>
            <a:fillRect/>
          </a:stretch>
        </p:blipFill>
        <p:spPr bwMode="auto">
          <a:xfrm>
            <a:off x="7582242" y="1983249"/>
            <a:ext cx="1389355" cy="14725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rrowheads="1"/>
          </p:cNvPicPr>
          <p:nvPr/>
        </p:nvPicPr>
        <p:blipFill rotWithShape="1">
          <a:blip r:embed="rId4" cstate="screen"/>
          <a:srcRect/>
          <a:stretch>
            <a:fillRect/>
          </a:stretch>
        </p:blipFill>
        <p:spPr bwMode="auto">
          <a:xfrm>
            <a:off x="9382461" y="1991887"/>
            <a:ext cx="1316654" cy="145650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rrowheads="1"/>
          </p:cNvPicPr>
          <p:nvPr/>
        </p:nvPicPr>
        <p:blipFill rotWithShape="1">
          <a:blip r:embed="rId5" cstate="print"/>
          <a:srcRect/>
          <a:stretch>
            <a:fillRect/>
          </a:stretch>
        </p:blipFill>
        <p:spPr bwMode="auto">
          <a:xfrm>
            <a:off x="9382461" y="3887547"/>
            <a:ext cx="1316654" cy="14632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rrowheads="1"/>
          </p:cNvPicPr>
          <p:nvPr/>
        </p:nvPicPr>
        <p:blipFill rotWithShape="1">
          <a:blip r:embed="rId6" cstate="screen"/>
          <a:srcRect/>
          <a:stretch>
            <a:fillRect/>
          </a:stretch>
        </p:blipFill>
        <p:spPr bwMode="auto">
          <a:xfrm rot="16200000">
            <a:off x="7508967" y="3927485"/>
            <a:ext cx="1463203" cy="138332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732635" y="2588219"/>
            <a:ext cx="5080334" cy="2243050"/>
          </a:xfrm>
          <a:prstGeom prst="rect">
            <a:avLst/>
          </a:prstGeom>
        </p:spPr>
        <p:txBody>
          <a:bodyPr wrap="square">
            <a:spAutoFit/>
          </a:bodyPr>
          <a:lstStyle/>
          <a:p>
            <a:pPr>
              <a:lnSpc>
                <a:spcPct val="150000"/>
              </a:lnSpc>
            </a:pPr>
            <a:r>
              <a:rPr lang="en-US" altLang="zh-CN" sz="2400" b="1" dirty="0">
                <a:solidFill>
                  <a:srgbClr val="332C2B"/>
                </a:solidFill>
                <a:cs typeface="+mn-ea"/>
                <a:sym typeface="+mn-lt"/>
              </a:rPr>
              <a:t>       </a:t>
            </a:r>
            <a:r>
              <a:rPr lang="zh-CN" altLang="zh-CN" sz="2400" b="1" dirty="0">
                <a:solidFill>
                  <a:srgbClr val="332C2B"/>
                </a:solidFill>
                <a:cs typeface="+mn-ea"/>
                <a:sym typeface="+mn-lt"/>
              </a:rPr>
              <a:t>荆楚之人，在五月五日煮糯米饭或蒸粽糕投入江中，以祭祀屈原，为恐鱼吃掉，故用竹筒盛装糯米饭掷下，以后渐用粽叶包米代替竹筒。 </a:t>
            </a:r>
            <a:endParaRPr lang="zh-CN" altLang="en-US" sz="2400" b="1" dirty="0">
              <a:solidFill>
                <a:srgbClr val="332C2B"/>
              </a:solidFill>
              <a:cs typeface="+mn-ea"/>
              <a:sym typeface="+mn-lt"/>
            </a:endParaRPr>
          </a:p>
        </p:txBody>
      </p:sp>
      <p:grpSp>
        <p:nvGrpSpPr>
          <p:cNvPr id="8" name="组合 7"/>
          <p:cNvGrpSpPr/>
          <p:nvPr/>
        </p:nvGrpSpPr>
        <p:grpSpPr>
          <a:xfrm>
            <a:off x="4938136" y="886901"/>
            <a:ext cx="2315728" cy="461665"/>
            <a:chOff x="4765044" y="2124123"/>
            <a:chExt cx="2434613" cy="485366"/>
          </a:xfrm>
        </p:grpSpPr>
        <p:sp>
          <p:nvSpPr>
            <p:cNvPr id="10" name="矩形: 圆角 9"/>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966034"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吃 粽 子</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0-#ppt_w/2"/>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1+#ppt_w/2"/>
                                          </p:val>
                                        </p:tav>
                                        <p:tav tm="100000">
                                          <p:val>
                                            <p:strVal val="#ppt_x"/>
                                          </p:val>
                                        </p:tav>
                                      </p:tavLst>
                                    </p:anim>
                                    <p:anim calcmode="lin" valueType="num">
                                      <p:cBhvr additive="base">
                                        <p:cTn id="18" dur="500" fill="hold"/>
                                        <p:tgtEl>
                                          <p:spTgt spid="205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0-#ppt_w/2"/>
                                          </p:val>
                                        </p:tav>
                                        <p:tav tm="100000">
                                          <p:val>
                                            <p:strVal val="#ppt_x"/>
                                          </p:val>
                                        </p:tav>
                                      </p:tavLst>
                                    </p:anim>
                                    <p:anim calcmode="lin" valueType="num">
                                      <p:cBhvr additive="base">
                                        <p:cTn id="23"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1"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一城之风\Desktop\端午节\端午节\7316537_162050733343_2.jpg"/>
          <p:cNvPicPr>
            <a:picLocks noChangeAspect="1" noChangeArrowheads="1"/>
          </p:cNvPicPr>
          <p:nvPr/>
        </p:nvPicPr>
        <p:blipFill rotWithShape="1">
          <a:blip r:embed="rId3" cstate="screen"/>
          <a:srcRect/>
          <a:stretch>
            <a:fillRect/>
          </a:stretch>
        </p:blipFill>
        <p:spPr bwMode="auto">
          <a:xfrm>
            <a:off x="8069581" y="2539433"/>
            <a:ext cx="3362233" cy="25216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863963" y="2539433"/>
            <a:ext cx="6008914" cy="2536400"/>
          </a:xfrm>
          <a:prstGeom prst="rect">
            <a:avLst/>
          </a:prstGeom>
          <a:noFill/>
        </p:spPr>
        <p:txBody>
          <a:bodyPr wrap="square" rtlCol="0">
            <a:spAutoFit/>
          </a:bodyPr>
          <a:lstStyle/>
          <a:p>
            <a:pPr>
              <a:lnSpc>
                <a:spcPct val="150000"/>
              </a:lnSpc>
            </a:pPr>
            <a:r>
              <a:rPr lang="zh-CN" altLang="en-US" b="1" dirty="0">
                <a:solidFill>
                  <a:srgbClr val="332C2B"/>
                </a:solidFill>
                <a:cs typeface="+mn-ea"/>
                <a:sym typeface="+mn-lt"/>
              </a:rPr>
              <a:t>         粽子最早出现在春秋时期，当时主要有两种粽子用菰叶（茭白叶）包黍米成牛角状，称“角黍”；用竹筒装米密封烤熟，称“筒粽”。到晋代，端午食粽子成为全国性风俗，“仲夏端午，烹鹜角黍”，这是西晋周处所作</a:t>
            </a:r>
            <a:r>
              <a:rPr lang="en-US" altLang="zh-CN" b="1" dirty="0">
                <a:solidFill>
                  <a:srgbClr val="332C2B"/>
                </a:solidFill>
                <a:cs typeface="+mn-ea"/>
                <a:sym typeface="+mn-lt"/>
              </a:rPr>
              <a:t>《</a:t>
            </a:r>
            <a:r>
              <a:rPr lang="zh-CN" altLang="en-US" b="1" dirty="0">
                <a:solidFill>
                  <a:srgbClr val="332C2B"/>
                </a:solidFill>
                <a:cs typeface="+mn-ea"/>
                <a:sym typeface="+mn-lt"/>
              </a:rPr>
              <a:t>风土记</a:t>
            </a:r>
            <a:r>
              <a:rPr lang="en-US" altLang="zh-CN" b="1" dirty="0">
                <a:solidFill>
                  <a:srgbClr val="332C2B"/>
                </a:solidFill>
                <a:cs typeface="+mn-ea"/>
                <a:sym typeface="+mn-lt"/>
              </a:rPr>
              <a:t>》</a:t>
            </a:r>
            <a:r>
              <a:rPr lang="zh-CN" altLang="en-US" b="1" dirty="0">
                <a:solidFill>
                  <a:srgbClr val="332C2B"/>
                </a:solidFill>
                <a:cs typeface="+mn-ea"/>
                <a:sym typeface="+mn-lt"/>
              </a:rPr>
              <a:t>一书中的明确记载。当时包粽子的原 料除米外，还添加中药材益智仁，</a:t>
            </a:r>
          </a:p>
        </p:txBody>
      </p:sp>
      <p:grpSp>
        <p:nvGrpSpPr>
          <p:cNvPr id="5" name="组合 4"/>
          <p:cNvGrpSpPr/>
          <p:nvPr/>
        </p:nvGrpSpPr>
        <p:grpSpPr>
          <a:xfrm>
            <a:off x="4901677" y="734016"/>
            <a:ext cx="2388646" cy="461665"/>
            <a:chOff x="4765044" y="2129336"/>
            <a:chExt cx="2511274" cy="485366"/>
          </a:xfrm>
        </p:grpSpPr>
        <p:sp>
          <p:nvSpPr>
            <p:cNvPr id="9" name="矩形: 圆角 8"/>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841705" y="2129336"/>
              <a:ext cx="2434613" cy="485366"/>
            </a:xfrm>
            <a:prstGeom prst="rect">
              <a:avLst/>
            </a:prstGeom>
            <a:noFill/>
          </p:spPr>
          <p:txBody>
            <a:bodyPr wrap="square" rtlCol="0">
              <a:spAutoFit/>
            </a:bodyPr>
            <a:lstStyle/>
            <a:p>
              <a:pPr algn="ctr"/>
              <a:r>
                <a:rPr lang="zh-CN" altLang="en-US" sz="2400" b="1" dirty="0">
                  <a:solidFill>
                    <a:schemeClr val="bg1"/>
                  </a:solidFill>
                  <a:cs typeface="+mn-ea"/>
                  <a:sym typeface="+mn-lt"/>
                </a:rPr>
                <a:t>端午节的由来</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009522145501"/>
          <p:cNvPicPr>
            <a:picLocks noChangeAspect="1" noChangeArrowheads="1"/>
          </p:cNvPicPr>
          <p:nvPr/>
        </p:nvPicPr>
        <p:blipFill>
          <a:blip r:embed="rId3"/>
          <a:srcRect/>
          <a:stretch>
            <a:fillRect/>
          </a:stretch>
        </p:blipFill>
        <p:spPr bwMode="auto">
          <a:xfrm>
            <a:off x="1093284" y="2216378"/>
            <a:ext cx="6000054" cy="37147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4901676" y="691068"/>
            <a:ext cx="2315728" cy="461665"/>
            <a:chOff x="4765044" y="2124123"/>
            <a:chExt cx="2434613" cy="485366"/>
          </a:xfrm>
        </p:grpSpPr>
        <p:sp>
          <p:nvSpPr>
            <p:cNvPr id="9" name="矩形: 圆角 8"/>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036587"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做 粽 子</a:t>
              </a:r>
            </a:p>
          </p:txBody>
        </p:sp>
      </p:grpSp>
      <p:pic>
        <p:nvPicPr>
          <p:cNvPr id="3" name="图片 2"/>
          <p:cNvPicPr>
            <a:picLocks noChangeAspect="1"/>
          </p:cNvPicPr>
          <p:nvPr/>
        </p:nvPicPr>
        <p:blipFill rotWithShape="1">
          <a:blip r:embed="rId4" cstate="screen"/>
          <a:srcRect/>
          <a:stretch>
            <a:fillRect/>
          </a:stretch>
        </p:blipFill>
        <p:spPr>
          <a:xfrm>
            <a:off x="7484238" y="798286"/>
            <a:ext cx="4156219" cy="6184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7016" y="2986084"/>
            <a:ext cx="5358984" cy="1689052"/>
          </a:xfrm>
          <a:prstGeom prst="rect">
            <a:avLst/>
          </a:prstGeom>
        </p:spPr>
        <p:txBody>
          <a:bodyPr wrap="square">
            <a:spAutoFit/>
          </a:bodyPr>
          <a:lstStyle/>
          <a:p>
            <a:pPr>
              <a:lnSpc>
                <a:spcPct val="150000"/>
              </a:lnSpc>
            </a:pPr>
            <a:r>
              <a:rPr lang="en-US" altLang="zh-CN" sz="2400" b="1" dirty="0">
                <a:solidFill>
                  <a:srgbClr val="332C2B"/>
                </a:solidFill>
                <a:cs typeface="+mn-ea"/>
                <a:sym typeface="+mn-lt"/>
              </a:rPr>
              <a:t>         </a:t>
            </a:r>
            <a:r>
              <a:rPr lang="zh-CN" altLang="zh-CN" sz="2400" b="1" dirty="0">
                <a:solidFill>
                  <a:srgbClr val="332C2B"/>
                </a:solidFill>
                <a:cs typeface="+mn-ea"/>
                <a:sym typeface="+mn-lt"/>
              </a:rPr>
              <a:t>旧时端午节驱邪辟祟之物，也作装饰品。我国古代视虎为神兽，俗以为可以镇祟辟邪、保佑安宁。</a:t>
            </a:r>
            <a:endParaRPr lang="zh-CN" altLang="en-US" sz="2400" b="1" dirty="0">
              <a:solidFill>
                <a:srgbClr val="332C2B"/>
              </a:solidFill>
              <a:cs typeface="+mn-ea"/>
              <a:sym typeface="+mn-lt"/>
            </a:endParaRPr>
          </a:p>
        </p:txBody>
      </p:sp>
      <p:pic>
        <p:nvPicPr>
          <p:cNvPr id="1026" name="Picture 2" descr="C:\Users\一城之风\Desktop\端午节\5021_1578021377.jpg"/>
          <p:cNvPicPr>
            <a:picLocks noChangeAspect="1" noChangeArrowheads="1"/>
          </p:cNvPicPr>
          <p:nvPr/>
        </p:nvPicPr>
        <p:blipFill>
          <a:blip r:embed="rId3"/>
          <a:srcRect/>
          <a:stretch>
            <a:fillRect/>
          </a:stretch>
        </p:blipFill>
        <p:spPr bwMode="auto">
          <a:xfrm>
            <a:off x="6760516" y="2206750"/>
            <a:ext cx="4971000" cy="32477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4938136" y="831037"/>
            <a:ext cx="2315728" cy="461665"/>
            <a:chOff x="4765044" y="2106413"/>
            <a:chExt cx="2434613" cy="485366"/>
          </a:xfrm>
        </p:grpSpPr>
        <p:sp>
          <p:nvSpPr>
            <p:cNvPr id="8" name="矩形: 圆角 7"/>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966034" y="210641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爱 虎</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一城之风\Desktop\端午节\001e909aa40609d3f32725.jpg"/>
          <p:cNvPicPr>
            <a:picLocks noChangeAspect="1" noChangeArrowheads="1"/>
          </p:cNvPicPr>
          <p:nvPr/>
        </p:nvPicPr>
        <p:blipFill>
          <a:blip r:embed="rId3"/>
          <a:srcRect/>
          <a:stretch>
            <a:fillRect/>
          </a:stretch>
        </p:blipFill>
        <p:spPr bwMode="auto">
          <a:xfrm>
            <a:off x="6660208" y="1401009"/>
            <a:ext cx="5328592" cy="48965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302481" y="2344330"/>
            <a:ext cx="4793519" cy="2807948"/>
          </a:xfrm>
          <a:prstGeom prst="rect">
            <a:avLst/>
          </a:prstGeom>
        </p:spPr>
        <p:txBody>
          <a:bodyPr wrap="square">
            <a:spAutoFit/>
          </a:bodyPr>
          <a:lstStyle/>
          <a:p>
            <a:pPr>
              <a:lnSpc>
                <a:spcPct val="150000"/>
              </a:lnSpc>
            </a:pPr>
            <a:r>
              <a:rPr lang="zh-CN" altLang="zh-CN" sz="2000" b="1" dirty="0">
                <a:solidFill>
                  <a:srgbClr val="332C2B"/>
                </a:solidFill>
                <a:cs typeface="+mn-ea"/>
                <a:sym typeface="+mn-lt"/>
              </a:rPr>
              <a:t>端午节时以雄黄涂抹小儿额头的习俗，云可驱避毒虫。</a:t>
            </a:r>
            <a:endParaRPr lang="en-US" altLang="zh-CN" sz="2000" b="1" dirty="0">
              <a:solidFill>
                <a:srgbClr val="332C2B"/>
              </a:solidFill>
              <a:cs typeface="+mn-ea"/>
              <a:sym typeface="+mn-lt"/>
            </a:endParaRPr>
          </a:p>
          <a:p>
            <a:pPr>
              <a:lnSpc>
                <a:spcPct val="150000"/>
              </a:lnSpc>
            </a:pPr>
            <a:r>
              <a:rPr lang="zh-CN" altLang="zh-CN" sz="2000" b="1" dirty="0">
                <a:solidFill>
                  <a:srgbClr val="332C2B"/>
                </a:solidFill>
                <a:cs typeface="+mn-ea"/>
                <a:sym typeface="+mn-lt"/>
              </a:rPr>
              <a:t>典型的方法是用雄黄酒在小儿额头画“王”字，一借雄黄以驱毒，二借猛虎</a:t>
            </a:r>
            <a:r>
              <a:rPr lang="en-US" altLang="zh-CN" sz="2000" b="1" dirty="0">
                <a:solidFill>
                  <a:srgbClr val="332C2B"/>
                </a:solidFill>
                <a:cs typeface="+mn-ea"/>
                <a:sym typeface="+mn-lt"/>
              </a:rPr>
              <a:t>(</a:t>
            </a:r>
            <a:r>
              <a:rPr lang="zh-CN" altLang="zh-CN" sz="2000" b="1" dirty="0">
                <a:solidFill>
                  <a:srgbClr val="332C2B"/>
                </a:solidFill>
                <a:cs typeface="+mn-ea"/>
                <a:sym typeface="+mn-lt"/>
              </a:rPr>
              <a:t>“王”似虎的额纹，又虎为兽中之王，因以代虎</a:t>
            </a:r>
            <a:r>
              <a:rPr lang="en-US" altLang="zh-CN" sz="2000" b="1" dirty="0">
                <a:solidFill>
                  <a:srgbClr val="332C2B"/>
                </a:solidFill>
                <a:cs typeface="+mn-ea"/>
                <a:sym typeface="+mn-lt"/>
              </a:rPr>
              <a:t>)</a:t>
            </a:r>
            <a:r>
              <a:rPr lang="zh-CN" altLang="zh-CN" sz="2000" b="1" dirty="0">
                <a:solidFill>
                  <a:srgbClr val="332C2B"/>
                </a:solidFill>
                <a:cs typeface="+mn-ea"/>
                <a:sym typeface="+mn-lt"/>
              </a:rPr>
              <a:t>以镇邪。</a:t>
            </a:r>
            <a:endParaRPr lang="zh-CN" altLang="en-US" sz="2000" b="1" dirty="0">
              <a:solidFill>
                <a:srgbClr val="332C2B"/>
              </a:solidFill>
              <a:cs typeface="+mn-ea"/>
              <a:sym typeface="+mn-lt"/>
            </a:endParaRPr>
          </a:p>
        </p:txBody>
      </p:sp>
      <p:grpSp>
        <p:nvGrpSpPr>
          <p:cNvPr id="6" name="组合 5"/>
          <p:cNvGrpSpPr/>
          <p:nvPr/>
        </p:nvGrpSpPr>
        <p:grpSpPr>
          <a:xfrm>
            <a:off x="4938135" y="729954"/>
            <a:ext cx="2315729" cy="461665"/>
            <a:chOff x="4765044" y="2124123"/>
            <a:chExt cx="2434613" cy="485366"/>
          </a:xfrm>
        </p:grpSpPr>
        <p:sp>
          <p:nvSpPr>
            <p:cNvPr id="8" name="矩形: 圆角 7"/>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966032"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画 额</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一城之风\Desktop\端午节\1087875944_13.jpg"/>
          <p:cNvPicPr>
            <a:picLocks noChangeAspect="1" noChangeArrowheads="1"/>
          </p:cNvPicPr>
          <p:nvPr/>
        </p:nvPicPr>
        <p:blipFill rotWithShape="1">
          <a:blip r:embed="rId3" cstate="screen"/>
          <a:srcRect r="-354"/>
          <a:stretch>
            <a:fillRect/>
          </a:stretch>
        </p:blipFill>
        <p:spPr bwMode="auto">
          <a:xfrm>
            <a:off x="8075340" y="2345509"/>
            <a:ext cx="3370989" cy="2912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一城之风\Desktop\端午节\1206401750182476211.jpg"/>
          <p:cNvPicPr>
            <a:picLocks noChangeAspect="1" noChangeArrowheads="1"/>
          </p:cNvPicPr>
          <p:nvPr/>
        </p:nvPicPr>
        <p:blipFill>
          <a:blip r:embed="rId4"/>
          <a:srcRect/>
          <a:stretch>
            <a:fillRect/>
          </a:stretch>
        </p:blipFill>
        <p:spPr bwMode="auto">
          <a:xfrm>
            <a:off x="8075340" y="2341436"/>
            <a:ext cx="3370989" cy="29077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一城之风\Desktop\端午节\11171189_950206.jpg"/>
          <p:cNvPicPr>
            <a:picLocks noChangeAspect="1" noChangeArrowheads="1"/>
          </p:cNvPicPr>
          <p:nvPr/>
        </p:nvPicPr>
        <p:blipFill>
          <a:blip r:embed="rId5"/>
          <a:srcRect/>
          <a:stretch>
            <a:fillRect/>
          </a:stretch>
        </p:blipFill>
        <p:spPr bwMode="auto">
          <a:xfrm>
            <a:off x="8075340" y="2345509"/>
            <a:ext cx="3370989" cy="2912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一城之风\Desktop\端午节\5709719902576402868.jpg"/>
          <p:cNvPicPr>
            <a:picLocks noChangeAspect="1" noChangeArrowheads="1"/>
          </p:cNvPicPr>
          <p:nvPr/>
        </p:nvPicPr>
        <p:blipFill>
          <a:blip r:embed="rId6"/>
          <a:srcRect/>
          <a:stretch>
            <a:fillRect/>
          </a:stretch>
        </p:blipFill>
        <p:spPr bwMode="auto">
          <a:xfrm>
            <a:off x="8070262" y="2338636"/>
            <a:ext cx="3374564" cy="2919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一城之风\Desktop\端午节\u=57386774,4219498387&amp;fm=52&amp;gp=0.jpg"/>
          <p:cNvPicPr>
            <a:picLocks noChangeAspect="1" noChangeArrowheads="1"/>
          </p:cNvPicPr>
          <p:nvPr/>
        </p:nvPicPr>
        <p:blipFill>
          <a:blip r:embed="rId7"/>
          <a:srcRect/>
          <a:stretch>
            <a:fillRect/>
          </a:stretch>
        </p:blipFill>
        <p:spPr bwMode="auto">
          <a:xfrm>
            <a:off x="8075340" y="2339442"/>
            <a:ext cx="3370989" cy="29182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452443" y="2832815"/>
            <a:ext cx="861774" cy="2315754"/>
          </a:xfrm>
          <a:prstGeom prst="rect">
            <a:avLst/>
          </a:prstGeom>
          <a:noFill/>
        </p:spPr>
        <p:txBody>
          <a:bodyPr vert="eaVert" wrap="square" rtlCol="0">
            <a:spAutoFit/>
          </a:bodyPr>
          <a:lstStyle/>
          <a:p>
            <a:r>
              <a:rPr lang="zh-CN" altLang="en-US" sz="4400" b="1" dirty="0">
                <a:solidFill>
                  <a:srgbClr val="332C2B"/>
                </a:solidFill>
                <a:cs typeface="+mn-ea"/>
                <a:sym typeface="+mn-lt"/>
              </a:rPr>
              <a:t>戴香包</a:t>
            </a:r>
          </a:p>
        </p:txBody>
      </p:sp>
      <p:pic>
        <p:nvPicPr>
          <p:cNvPr id="8" name="Picture 2" descr="C:\Users\一城之风\Desktop\端午节\01300000201162124331295572614.jpg"/>
          <p:cNvPicPr>
            <a:picLocks noChangeAspect="1" noChangeArrowheads="1"/>
          </p:cNvPicPr>
          <p:nvPr/>
        </p:nvPicPr>
        <p:blipFill>
          <a:blip r:embed="rId8"/>
          <a:srcRect/>
          <a:stretch>
            <a:fillRect/>
          </a:stretch>
        </p:blipFill>
        <p:spPr bwMode="auto">
          <a:xfrm>
            <a:off x="746102" y="2323467"/>
            <a:ext cx="3916473" cy="294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一城之风\Desktop\端午节\01300000201162124331302254401.jpg"/>
          <p:cNvPicPr>
            <a:picLocks noChangeAspect="1" noChangeArrowheads="1"/>
          </p:cNvPicPr>
          <p:nvPr/>
        </p:nvPicPr>
        <p:blipFill>
          <a:blip r:embed="rId9"/>
          <a:srcRect/>
          <a:stretch>
            <a:fillRect/>
          </a:stretch>
        </p:blipFill>
        <p:spPr bwMode="auto">
          <a:xfrm>
            <a:off x="746101" y="2338636"/>
            <a:ext cx="3970585" cy="294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C:\Users\一城之风\Desktop\端午节\u=2231158649,786926186&amp;fm=52&amp;gp=0.jpg"/>
          <p:cNvPicPr>
            <a:picLocks noChangeAspect="1" noChangeArrowheads="1"/>
          </p:cNvPicPr>
          <p:nvPr/>
        </p:nvPicPr>
        <p:blipFill>
          <a:blip r:embed="rId10"/>
          <a:srcRect/>
          <a:stretch>
            <a:fillRect/>
          </a:stretch>
        </p:blipFill>
        <p:spPr bwMode="auto">
          <a:xfrm>
            <a:off x="889323" y="2345108"/>
            <a:ext cx="3816577" cy="2862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5" descr="C:\Users\一城之风\Desktop\端午节\u=3504176489,567975508&amp;fm=52&amp;gp=0.jpg"/>
          <p:cNvPicPr>
            <a:picLocks noChangeAspect="1" noChangeArrowheads="1"/>
          </p:cNvPicPr>
          <p:nvPr/>
        </p:nvPicPr>
        <p:blipFill>
          <a:blip r:embed="rId11"/>
          <a:srcRect/>
          <a:stretch>
            <a:fillRect/>
          </a:stretch>
        </p:blipFill>
        <p:spPr bwMode="auto">
          <a:xfrm>
            <a:off x="770786" y="2389527"/>
            <a:ext cx="3848358" cy="2886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6" descr="C:\Users\一城之风\Desktop\端午节\untitled.png"/>
          <p:cNvPicPr>
            <a:picLocks noChangeAspect="1" noChangeArrowheads="1"/>
          </p:cNvPicPr>
          <p:nvPr/>
        </p:nvPicPr>
        <p:blipFill>
          <a:blip r:embed="rId12"/>
          <a:srcRect/>
          <a:stretch>
            <a:fillRect/>
          </a:stretch>
        </p:blipFill>
        <p:spPr bwMode="auto">
          <a:xfrm>
            <a:off x="757758" y="2338636"/>
            <a:ext cx="3948142" cy="2937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4869818" y="2832815"/>
            <a:ext cx="861774" cy="1785104"/>
          </a:xfrm>
          <a:prstGeom prst="rect">
            <a:avLst/>
          </a:prstGeom>
          <a:noFill/>
        </p:spPr>
        <p:txBody>
          <a:bodyPr vert="eaVert" wrap="none" rtlCol="0">
            <a:spAutoFit/>
          </a:bodyPr>
          <a:lstStyle/>
          <a:p>
            <a:r>
              <a:rPr lang="zh-CN" altLang="en-US" sz="4400" b="1" dirty="0">
                <a:solidFill>
                  <a:srgbClr val="332C2B"/>
                </a:solidFill>
                <a:cs typeface="+mn-ea"/>
                <a:sym typeface="+mn-lt"/>
              </a:rPr>
              <a:t>长命缕</a:t>
            </a:r>
          </a:p>
        </p:txBody>
      </p:sp>
      <p:grpSp>
        <p:nvGrpSpPr>
          <p:cNvPr id="14" name="组合 13"/>
          <p:cNvGrpSpPr/>
          <p:nvPr/>
        </p:nvGrpSpPr>
        <p:grpSpPr>
          <a:xfrm>
            <a:off x="4901676" y="822138"/>
            <a:ext cx="2388647" cy="469179"/>
            <a:chOff x="4765044" y="2098512"/>
            <a:chExt cx="2511275" cy="493266"/>
          </a:xfrm>
        </p:grpSpPr>
        <p:sp>
          <p:nvSpPr>
            <p:cNvPr id="16" name="矩形: 圆角 15"/>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5243685" y="2098512"/>
              <a:ext cx="2032634" cy="485366"/>
            </a:xfrm>
            <a:prstGeom prst="rect">
              <a:avLst/>
            </a:prstGeom>
            <a:noFill/>
          </p:spPr>
          <p:txBody>
            <a:bodyPr wrap="square" rtlCol="0">
              <a:spAutoFit/>
            </a:bodyPr>
            <a:lstStyle/>
            <a:p>
              <a:r>
                <a:rPr lang="zh-CN" altLang="en-US" sz="2400" b="1" dirty="0">
                  <a:solidFill>
                    <a:schemeClr val="bg1"/>
                  </a:solidFill>
                  <a:cs typeface="+mn-ea"/>
                  <a:sym typeface="+mn-lt"/>
                </a:rPr>
                <a:t>佩戴习俗</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fltVal val="0"/>
                                          </p:val>
                                        </p:tav>
                                        <p:tav tm="100000">
                                          <p:val>
                                            <p:strVal val="#ppt_h"/>
                                          </p:val>
                                        </p:tav>
                                      </p:tavLst>
                                    </p:anim>
                                    <p:animEffect transition="in" filter="fade">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p:cTn id="35" dur="500" fill="hold"/>
                                        <p:tgtEl>
                                          <p:spTgt spid="2053"/>
                                        </p:tgtEl>
                                        <p:attrNameLst>
                                          <p:attrName>ppt_w</p:attrName>
                                        </p:attrNameLst>
                                      </p:cBhvr>
                                      <p:tavLst>
                                        <p:tav tm="0">
                                          <p:val>
                                            <p:fltVal val="0"/>
                                          </p:val>
                                        </p:tav>
                                        <p:tav tm="100000">
                                          <p:val>
                                            <p:strVal val="#ppt_w"/>
                                          </p:val>
                                        </p:tav>
                                      </p:tavLst>
                                    </p:anim>
                                    <p:anim calcmode="lin" valueType="num">
                                      <p:cBhvr>
                                        <p:cTn id="36" dur="500" fill="hold"/>
                                        <p:tgtEl>
                                          <p:spTgt spid="2053"/>
                                        </p:tgtEl>
                                        <p:attrNameLst>
                                          <p:attrName>ppt_h</p:attrName>
                                        </p:attrNameLst>
                                      </p:cBhvr>
                                      <p:tavLst>
                                        <p:tav tm="0">
                                          <p:val>
                                            <p:fltVal val="0"/>
                                          </p:val>
                                        </p:tav>
                                        <p:tav tm="100000">
                                          <p:val>
                                            <p:strVal val="#ppt_h"/>
                                          </p:val>
                                        </p:tav>
                                      </p:tavLst>
                                    </p:anim>
                                    <p:animEffect transition="in" filter="fade">
                                      <p:cBhvr>
                                        <p:cTn id="37" dur="500"/>
                                        <p:tgtEl>
                                          <p:spTgt spid="205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 calcmode="lin" valueType="num">
                                      <p:cBhvr>
                                        <p:cTn id="42" dur="500" fill="hold"/>
                                        <p:tgtEl>
                                          <p:spTgt spid="2054"/>
                                        </p:tgtEl>
                                        <p:attrNameLst>
                                          <p:attrName>ppt_w</p:attrName>
                                        </p:attrNameLst>
                                      </p:cBhvr>
                                      <p:tavLst>
                                        <p:tav tm="0">
                                          <p:val>
                                            <p:fltVal val="0"/>
                                          </p:val>
                                        </p:tav>
                                        <p:tav tm="100000">
                                          <p:val>
                                            <p:strVal val="#ppt_w"/>
                                          </p:val>
                                        </p:tav>
                                      </p:tavLst>
                                    </p:anim>
                                    <p:anim calcmode="lin" valueType="num">
                                      <p:cBhvr>
                                        <p:cTn id="43" dur="500" fill="hold"/>
                                        <p:tgtEl>
                                          <p:spTgt spid="2054"/>
                                        </p:tgtEl>
                                        <p:attrNameLst>
                                          <p:attrName>ppt_h</p:attrName>
                                        </p:attrNameLst>
                                      </p:cBhvr>
                                      <p:tavLst>
                                        <p:tav tm="0">
                                          <p:val>
                                            <p:fltVal val="0"/>
                                          </p:val>
                                        </p:tav>
                                        <p:tav tm="100000">
                                          <p:val>
                                            <p:strVal val="#ppt_h"/>
                                          </p:val>
                                        </p:tav>
                                      </p:tavLst>
                                    </p:anim>
                                    <p:animEffect transition="in" filter="fade">
                                      <p:cBhvr>
                                        <p:cTn id="44" dur="500"/>
                                        <p:tgtEl>
                                          <p:spTgt spid="205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p:cTn id="49" dur="1000" fill="hold"/>
                                        <p:tgtEl>
                                          <p:spTgt spid="2055"/>
                                        </p:tgtEl>
                                        <p:attrNameLst>
                                          <p:attrName>ppt_w</p:attrName>
                                        </p:attrNameLst>
                                      </p:cBhvr>
                                      <p:tavLst>
                                        <p:tav tm="0">
                                          <p:val>
                                            <p:fltVal val="0"/>
                                          </p:val>
                                        </p:tav>
                                        <p:tav tm="100000">
                                          <p:val>
                                            <p:strVal val="#ppt_w"/>
                                          </p:val>
                                        </p:tav>
                                      </p:tavLst>
                                    </p:anim>
                                    <p:anim calcmode="lin" valueType="num">
                                      <p:cBhvr>
                                        <p:cTn id="50" dur="1000" fill="hold"/>
                                        <p:tgtEl>
                                          <p:spTgt spid="2055"/>
                                        </p:tgtEl>
                                        <p:attrNameLst>
                                          <p:attrName>ppt_h</p:attrName>
                                        </p:attrNameLst>
                                      </p:cBhvr>
                                      <p:tavLst>
                                        <p:tav tm="0">
                                          <p:val>
                                            <p:fltVal val="0"/>
                                          </p:val>
                                        </p:tav>
                                        <p:tav tm="100000">
                                          <p:val>
                                            <p:strVal val="#ppt_h"/>
                                          </p:val>
                                        </p:tav>
                                      </p:tavLst>
                                    </p:anim>
                                    <p:anim calcmode="lin" valueType="num">
                                      <p:cBhvr>
                                        <p:cTn id="51" dur="1000" fill="hold"/>
                                        <p:tgtEl>
                                          <p:spTgt spid="2055"/>
                                        </p:tgtEl>
                                        <p:attrNameLst>
                                          <p:attrName>style.rotation</p:attrName>
                                        </p:attrNameLst>
                                      </p:cBhvr>
                                      <p:tavLst>
                                        <p:tav tm="0">
                                          <p:val>
                                            <p:fltVal val="90"/>
                                          </p:val>
                                        </p:tav>
                                        <p:tav tm="100000">
                                          <p:val>
                                            <p:fltVal val="0"/>
                                          </p:val>
                                        </p:tav>
                                      </p:tavLst>
                                    </p:anim>
                                    <p:animEffect transition="in" filter="fade">
                                      <p:cBhvr>
                                        <p:cTn id="52" dur="1000"/>
                                        <p:tgtEl>
                                          <p:spTgt spid="205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Effect transition="in" filter="fade">
                                      <p:cBhvr>
                                        <p:cTn id="8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6" cstate="screen"/>
          <a:srcRect/>
          <a:stretch>
            <a:fillRect/>
          </a:stretch>
        </p:blipFill>
        <p:spPr>
          <a:xfrm>
            <a:off x="3022964" y="0"/>
            <a:ext cx="5911486" cy="3631615"/>
          </a:xfrm>
          <a:prstGeom prst="rect">
            <a:avLst/>
          </a:prstGeom>
        </p:spPr>
      </p:pic>
      <p:pic>
        <p:nvPicPr>
          <p:cNvPr id="3" name="图片 2"/>
          <p:cNvPicPr>
            <a:picLocks noChangeAspect="1"/>
          </p:cNvPicPr>
          <p:nvPr/>
        </p:nvPicPr>
        <p:blipFill>
          <a:blip r:embed="rId7"/>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stretch>
            <a:fillRect/>
          </a:stretch>
        </p:blipFill>
        <p:spPr>
          <a:xfrm>
            <a:off x="402408" y="4689474"/>
            <a:ext cx="2428875" cy="1712792"/>
          </a:xfrm>
          <a:prstGeom prst="rect">
            <a:avLst/>
          </a:prstGeom>
        </p:spPr>
      </p:pic>
      <p:grpSp>
        <p:nvGrpSpPr>
          <p:cNvPr id="8" name="组合 7"/>
          <p:cNvGrpSpPr/>
          <p:nvPr/>
        </p:nvGrpSpPr>
        <p:grpSpPr>
          <a:xfrm>
            <a:off x="4235933" y="1193972"/>
            <a:ext cx="3860317" cy="2369491"/>
            <a:chOff x="4235933" y="1193972"/>
            <a:chExt cx="3860317" cy="2369491"/>
          </a:xfrm>
        </p:grpSpPr>
        <p:pic>
          <p:nvPicPr>
            <p:cNvPr id="16" name="图片 15"/>
            <p:cNvPicPr>
              <a:picLocks noChangeAspect="1"/>
            </p:cNvPicPr>
            <p:nvPr/>
          </p:nvPicPr>
          <p:blipFill rotWithShape="1">
            <a:blip r:embed="rId9" cstate="screen"/>
            <a:srcRect/>
            <a:stretch>
              <a:fillRect/>
            </a:stretch>
          </p:blipFill>
          <p:spPr>
            <a:xfrm>
              <a:off x="4235933" y="1193972"/>
              <a:ext cx="3860317" cy="2369491"/>
            </a:xfrm>
            <a:prstGeom prst="rect">
              <a:avLst/>
            </a:prstGeom>
          </p:spPr>
        </p:pic>
        <p:sp>
          <p:nvSpPr>
            <p:cNvPr id="14" name="文本框 13"/>
            <p:cNvSpPr txBox="1"/>
            <p:nvPr/>
          </p:nvSpPr>
          <p:spPr>
            <a:xfrm>
              <a:off x="5529178" y="1790211"/>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03</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三</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端午节的诗词</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p:cNvSpPr/>
          <p:nvPr/>
        </p:nvSpPr>
        <p:spPr>
          <a:xfrm>
            <a:off x="3912521" y="4241596"/>
            <a:ext cx="4507139" cy="464873"/>
          </a:xfrm>
          <a:prstGeom prst="rect">
            <a:avLst/>
          </a:prstGeom>
          <a:ln w="12700">
            <a:miter lim="400000"/>
          </a:ln>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一城之风\Desktop\端午节\端午节\661401_091839000591_2.jpg"/>
          <p:cNvPicPr>
            <a:picLocks noChangeAspect="1" noChangeArrowheads="1"/>
          </p:cNvPicPr>
          <p:nvPr/>
        </p:nvPicPr>
        <p:blipFill rotWithShape="1">
          <a:blip r:embed="rId3" cstate="screen"/>
          <a:srcRect/>
          <a:stretch>
            <a:fillRect/>
          </a:stretch>
        </p:blipFill>
        <p:spPr bwMode="auto">
          <a:xfrm>
            <a:off x="7062688" y="2155857"/>
            <a:ext cx="4227770" cy="3179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1382925" y="2406598"/>
            <a:ext cx="4427984" cy="2677656"/>
          </a:xfrm>
          <a:prstGeom prst="rect">
            <a:avLst/>
          </a:prstGeom>
        </p:spPr>
        <p:txBody>
          <a:bodyPr wrap="square">
            <a:spAutoFit/>
          </a:bodyPr>
          <a:lstStyle/>
          <a:p>
            <a:pPr algn="dist">
              <a:lnSpc>
                <a:spcPct val="150000"/>
              </a:lnSpc>
            </a:pPr>
            <a:r>
              <a:rPr lang="zh-CN" altLang="zh-CN" sz="2800" b="1" dirty="0">
                <a:solidFill>
                  <a:srgbClr val="332C2B"/>
                </a:solidFill>
                <a:cs typeface="+mn-ea"/>
                <a:sym typeface="+mn-lt"/>
              </a:rPr>
              <a:t>屈氏已沉死，楚人哀不容。</a:t>
            </a:r>
            <a:endParaRPr lang="zh-CN" altLang="zh-CN" sz="2800" b="1" i="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何尝奈谗谤，徒欲却蛟龙。</a:t>
            </a:r>
            <a:endParaRPr lang="en-US" altLang="zh-CN" sz="2800" b="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未泯生前恨，而追没后踪。</a:t>
            </a:r>
            <a:endParaRPr lang="en-US" altLang="zh-CN" sz="2800" b="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沅湘碧潭水，应自照千峰。 　</a:t>
            </a:r>
            <a:endParaRPr lang="zh-CN" altLang="en-US" sz="2800" b="1" dirty="0">
              <a:solidFill>
                <a:srgbClr val="332C2B"/>
              </a:solidFill>
              <a:cs typeface="+mn-ea"/>
              <a:sym typeface="+mn-lt"/>
            </a:endParaRPr>
          </a:p>
        </p:txBody>
      </p:sp>
      <p:grpSp>
        <p:nvGrpSpPr>
          <p:cNvPr id="5" name="组合 4"/>
          <p:cNvGrpSpPr/>
          <p:nvPr/>
        </p:nvGrpSpPr>
        <p:grpSpPr>
          <a:xfrm>
            <a:off x="4901675" y="700926"/>
            <a:ext cx="2315728" cy="461665"/>
            <a:chOff x="4765044" y="2124123"/>
            <a:chExt cx="2434613" cy="485366"/>
          </a:xfrm>
        </p:grpSpPr>
        <p:sp>
          <p:nvSpPr>
            <p:cNvPr id="9" name="矩形: 圆角 8"/>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004364"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五 月 五</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圆角矩形 6"/>
          <p:cNvSpPr/>
          <p:nvPr>
            <p:custDataLst>
              <p:tags r:id="rId1"/>
            </p:custDataLst>
          </p:nvPr>
        </p:nvSpPr>
        <p:spPr>
          <a:xfrm>
            <a:off x="1153886" y="2471057"/>
            <a:ext cx="9884228" cy="3425371"/>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2C2B"/>
              </a:solidFill>
              <a:cs typeface="+mn-ea"/>
              <a:sym typeface="+mn-lt"/>
            </a:endParaRPr>
          </a:p>
        </p:txBody>
      </p:sp>
      <p:sp>
        <p:nvSpPr>
          <p:cNvPr id="5" name="PA-文本框 4"/>
          <p:cNvSpPr txBox="1"/>
          <p:nvPr>
            <p:custDataLst>
              <p:tags r:id="rId2"/>
            </p:custDataLst>
          </p:nvPr>
        </p:nvSpPr>
        <p:spPr>
          <a:xfrm>
            <a:off x="2098681" y="3291581"/>
            <a:ext cx="7994638" cy="2308324"/>
          </a:xfrm>
          <a:prstGeom prst="rect">
            <a:avLst/>
          </a:prstGeom>
          <a:noFill/>
        </p:spPr>
        <p:txBody>
          <a:bodyPr wrap="square" rtlCol="0">
            <a:spAutoFit/>
          </a:bodyPr>
          <a:lstStyle/>
          <a:p>
            <a:r>
              <a:rPr lang="zh-CN" altLang="en-US" sz="2400" b="1" dirty="0">
                <a:solidFill>
                  <a:srgbClr val="332C2B"/>
                </a:solidFill>
                <a:cs typeface="+mn-ea"/>
                <a:sym typeface="+mn-lt"/>
              </a:rPr>
              <a:t>端午节</a:t>
            </a:r>
            <a:r>
              <a:rPr lang="zh-CN" altLang="en-US" sz="2400" dirty="0">
                <a:solidFill>
                  <a:srgbClr val="332C2B"/>
                </a:solidFill>
                <a:cs typeface="+mn-ea"/>
                <a:sym typeface="+mn-lt"/>
              </a:rPr>
              <a:t>为每年农历五月初五，又称端阳节、午日节、五月节等；端午节是中国汉族人民纪念屈原的传统节日，更有吃粽子，赛龙舟，挂菖蒲、蒿草、艾叶，薰苍术、白芷，喝雄黄酒的习俗。“端午节”为国家法定节假日之一，并列入世界非物质文化遗产名录。</a:t>
            </a:r>
          </a:p>
          <a:p>
            <a:endParaRPr lang="zh-CN" altLang="en-US" sz="2400" dirty="0">
              <a:solidFill>
                <a:srgbClr val="332C2B"/>
              </a:solidFill>
              <a:cs typeface="+mn-ea"/>
              <a:sym typeface="+mn-lt"/>
            </a:endParaRPr>
          </a:p>
        </p:txBody>
      </p:sp>
      <p:grpSp>
        <p:nvGrpSpPr>
          <p:cNvPr id="3" name="PA-组合 2"/>
          <p:cNvGrpSpPr/>
          <p:nvPr>
            <p:custDataLst>
              <p:tags r:id="rId3"/>
            </p:custDataLst>
          </p:nvPr>
        </p:nvGrpSpPr>
        <p:grpSpPr>
          <a:xfrm>
            <a:off x="4543425" y="2117894"/>
            <a:ext cx="3048000" cy="653635"/>
            <a:chOff x="4524375" y="1379806"/>
            <a:chExt cx="3048000" cy="653635"/>
          </a:xfrm>
        </p:grpSpPr>
        <p:sp>
          <p:nvSpPr>
            <p:cNvPr id="12" name="PA-圆角矩形 11"/>
            <p:cNvSpPr/>
            <p:nvPr>
              <p:custDataLst>
                <p:tags r:id="rId6"/>
              </p:custDataLst>
            </p:nvPr>
          </p:nvSpPr>
          <p:spPr>
            <a:xfrm>
              <a:off x="4524375" y="1409700"/>
              <a:ext cx="3048000" cy="623741"/>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 name="PA-文本框 1"/>
            <p:cNvSpPr txBox="1"/>
            <p:nvPr>
              <p:custDataLst>
                <p:tags r:id="rId7"/>
              </p:custDataLst>
            </p:nvPr>
          </p:nvSpPr>
          <p:spPr>
            <a:xfrm>
              <a:off x="4775964" y="1379806"/>
              <a:ext cx="2640072" cy="646331"/>
            </a:xfrm>
            <a:prstGeom prst="rect">
              <a:avLst/>
            </a:prstGeom>
            <a:noFill/>
          </p:spPr>
          <p:txBody>
            <a:bodyPr wrap="square" rtlCol="0">
              <a:spAutoFit/>
            </a:bodyPr>
            <a:lstStyle/>
            <a:p>
              <a:pPr algn="ctr"/>
              <a:r>
                <a:rPr lang="zh-CN" altLang="en-US" sz="3600" b="1" dirty="0">
                  <a:solidFill>
                    <a:schemeClr val="bg1"/>
                  </a:solidFill>
                  <a:cs typeface="+mn-ea"/>
                  <a:sym typeface="+mn-lt"/>
                </a:rPr>
                <a:t>节日简介</a:t>
              </a:r>
            </a:p>
          </p:txBody>
        </p:sp>
      </p:grpSp>
      <p:sp>
        <p:nvSpPr>
          <p:cNvPr id="11" name="PA-文本框 4"/>
          <p:cNvSpPr txBox="1"/>
          <p:nvPr>
            <p:custDataLst>
              <p:tags r:id="rId4"/>
            </p:custDataLst>
          </p:nvPr>
        </p:nvSpPr>
        <p:spPr>
          <a:xfrm>
            <a:off x="4315739" y="2764225"/>
            <a:ext cx="3560522" cy="461665"/>
          </a:xfrm>
          <a:prstGeom prst="rect">
            <a:avLst/>
          </a:prstGeom>
          <a:noFill/>
        </p:spPr>
        <p:txBody>
          <a:bodyPr wrap="square" rtlCol="0">
            <a:spAutoFit/>
          </a:bodyPr>
          <a:lstStyle/>
          <a:p>
            <a:pPr algn="ctr"/>
            <a:r>
              <a:rPr lang="zh-CN" altLang="en-US" sz="2400" b="1" dirty="0">
                <a:solidFill>
                  <a:srgbClr val="332C2B"/>
                </a:solidFill>
                <a:cs typeface="+mn-ea"/>
                <a:sym typeface="+mn-lt"/>
              </a:rPr>
              <a:t>前言</a:t>
            </a:r>
            <a:endParaRPr lang="zh-CN" altLang="en-US" sz="2400" dirty="0">
              <a:solidFill>
                <a:srgbClr val="332C2B"/>
              </a:solidFill>
              <a:cs typeface="+mn-ea"/>
              <a:sym typeface="+mn-lt"/>
            </a:endParaRPr>
          </a:p>
        </p:txBody>
      </p:sp>
      <p:pic>
        <p:nvPicPr>
          <p:cNvPr id="6" name="PA-图片 5"/>
          <p:cNvPicPr>
            <a:picLocks noChangeAspect="1"/>
          </p:cNvPicPr>
          <p:nvPr>
            <p:custDataLst>
              <p:tags r:id="rId5"/>
            </p:custDataLst>
          </p:nvPr>
        </p:nvPicPr>
        <p:blipFill rotWithShape="1">
          <a:blip r:embed="rId10" cstate="screen"/>
          <a:srcRect/>
          <a:stretch>
            <a:fillRect/>
          </a:stretch>
        </p:blipFill>
        <p:spPr>
          <a:xfrm>
            <a:off x="4944619" y="396051"/>
            <a:ext cx="2340862" cy="1791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8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一城之风\Desktop\端午节\m46132d20060825142035.jpg"/>
          <p:cNvPicPr>
            <a:picLocks noChangeAspect="1" noChangeArrowheads="1"/>
          </p:cNvPicPr>
          <p:nvPr/>
        </p:nvPicPr>
        <p:blipFill rotWithShape="1">
          <a:blip r:embed="rId3" cstate="screen"/>
          <a:srcRect/>
          <a:stretch>
            <a:fillRect/>
          </a:stretch>
        </p:blipFill>
        <p:spPr bwMode="auto">
          <a:xfrm>
            <a:off x="7985056" y="1238453"/>
            <a:ext cx="2559620" cy="43810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647324" y="2440361"/>
            <a:ext cx="4917286" cy="2704715"/>
          </a:xfrm>
          <a:prstGeom prst="rect">
            <a:avLst/>
          </a:prstGeom>
        </p:spPr>
        <p:txBody>
          <a:bodyPr wrap="square">
            <a:spAutoFit/>
          </a:bodyPr>
          <a:lstStyle/>
          <a:p>
            <a:pPr algn="ctr">
              <a:lnSpc>
                <a:spcPct val="250000"/>
              </a:lnSpc>
            </a:pPr>
            <a:r>
              <a:rPr lang="zh-CN" altLang="zh-CN" sz="2400" b="1" dirty="0">
                <a:solidFill>
                  <a:srgbClr val="332C2B"/>
                </a:solidFill>
                <a:cs typeface="+mn-ea"/>
                <a:sym typeface="+mn-lt"/>
              </a:rPr>
              <a:t>（唐·文秀） </a:t>
            </a:r>
            <a:r>
              <a:rPr lang="zh-CN" altLang="zh-CN" dirty="0">
                <a:solidFill>
                  <a:srgbClr val="332C2B"/>
                </a:solidFill>
                <a:cs typeface="+mn-ea"/>
                <a:sym typeface="+mn-lt"/>
              </a:rPr>
              <a:t>　　</a:t>
            </a:r>
            <a:endParaRPr lang="en-US" altLang="zh-CN" dirty="0">
              <a:solidFill>
                <a:srgbClr val="332C2B"/>
              </a:solidFill>
              <a:cs typeface="+mn-ea"/>
              <a:sym typeface="+mn-lt"/>
            </a:endParaRPr>
          </a:p>
          <a:p>
            <a:pPr>
              <a:lnSpc>
                <a:spcPct val="250000"/>
              </a:lnSpc>
            </a:pPr>
            <a:r>
              <a:rPr lang="zh-CN" altLang="zh-CN" sz="2400" b="1" dirty="0">
                <a:solidFill>
                  <a:srgbClr val="332C2B"/>
                </a:solidFill>
                <a:cs typeface="+mn-ea"/>
                <a:sym typeface="+mn-lt"/>
              </a:rPr>
              <a:t>节分端午自谁言，万古传闻为屈原</a:t>
            </a:r>
            <a:r>
              <a:rPr lang="zh-CN" altLang="en-US" sz="2400" b="1" dirty="0">
                <a:solidFill>
                  <a:srgbClr val="332C2B"/>
                </a:solidFill>
                <a:cs typeface="+mn-ea"/>
                <a:sym typeface="+mn-lt"/>
              </a:rPr>
              <a:t>。</a:t>
            </a:r>
            <a:r>
              <a:rPr lang="zh-CN" altLang="zh-CN" sz="2400" b="1" dirty="0">
                <a:solidFill>
                  <a:srgbClr val="332C2B"/>
                </a:solidFill>
                <a:cs typeface="+mn-ea"/>
                <a:sym typeface="+mn-lt"/>
              </a:rPr>
              <a:t> 　　</a:t>
            </a:r>
            <a:endParaRPr lang="en-US" altLang="zh-CN" sz="2400" b="1" dirty="0">
              <a:solidFill>
                <a:srgbClr val="332C2B"/>
              </a:solidFill>
              <a:cs typeface="+mn-ea"/>
              <a:sym typeface="+mn-lt"/>
            </a:endParaRPr>
          </a:p>
          <a:p>
            <a:pPr>
              <a:lnSpc>
                <a:spcPct val="250000"/>
              </a:lnSpc>
            </a:pPr>
            <a:r>
              <a:rPr lang="zh-CN" altLang="zh-CN" sz="2400" b="1" dirty="0">
                <a:solidFill>
                  <a:srgbClr val="332C2B"/>
                </a:solidFill>
                <a:cs typeface="+mn-ea"/>
                <a:sym typeface="+mn-lt"/>
              </a:rPr>
              <a:t>堪笑楚江空渺渺，不能洗得直臣冤。 </a:t>
            </a:r>
            <a:endParaRPr lang="zh-CN" altLang="en-US" sz="2400" b="1" dirty="0">
              <a:solidFill>
                <a:srgbClr val="332C2B"/>
              </a:solidFill>
              <a:cs typeface="+mn-ea"/>
              <a:sym typeface="+mn-lt"/>
            </a:endParaRPr>
          </a:p>
        </p:txBody>
      </p:sp>
      <p:grpSp>
        <p:nvGrpSpPr>
          <p:cNvPr id="5" name="组合 4"/>
          <p:cNvGrpSpPr/>
          <p:nvPr/>
        </p:nvGrpSpPr>
        <p:grpSpPr>
          <a:xfrm>
            <a:off x="2911642" y="1477132"/>
            <a:ext cx="2315728" cy="461665"/>
            <a:chOff x="4765044" y="2124123"/>
            <a:chExt cx="2434613" cy="485366"/>
          </a:xfrm>
        </p:grpSpPr>
        <p:sp>
          <p:nvSpPr>
            <p:cNvPr id="7" name="矩形: 圆角 6"/>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966032"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端 午 节</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一城之风\Desktop\端午节\端午节\20081018_224278.jpg"/>
          <p:cNvPicPr>
            <a:picLocks noChangeAspect="1" noChangeArrowheads="1"/>
          </p:cNvPicPr>
          <p:nvPr/>
        </p:nvPicPr>
        <p:blipFill>
          <a:blip r:embed="rId3"/>
          <a:srcRect/>
          <a:stretch>
            <a:fillRect/>
          </a:stretch>
        </p:blipFill>
        <p:spPr bwMode="auto">
          <a:xfrm>
            <a:off x="1132756" y="2287452"/>
            <a:ext cx="4620344" cy="346833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矩形 6"/>
          <p:cNvSpPr/>
          <p:nvPr/>
        </p:nvSpPr>
        <p:spPr>
          <a:xfrm>
            <a:off x="6195959" y="1394402"/>
            <a:ext cx="5496644" cy="4469942"/>
          </a:xfrm>
          <a:prstGeom prst="rect">
            <a:avLst/>
          </a:prstGeom>
          <a:solidFill>
            <a:schemeClr val="bg1">
              <a:alpha val="40000"/>
            </a:schemeClr>
          </a:solidFill>
        </p:spPr>
        <p:txBody>
          <a:bodyPr wrap="square">
            <a:spAutoFit/>
          </a:bodyPr>
          <a:lstStyle/>
          <a:p>
            <a:pPr algn="ctr">
              <a:lnSpc>
                <a:spcPct val="150000"/>
              </a:lnSpc>
            </a:pPr>
            <a:r>
              <a:rPr lang="zh-CN" altLang="en-US" sz="3200" dirty="0">
                <a:cs typeface="+mn-ea"/>
                <a:sym typeface="+mn-lt"/>
              </a:rPr>
              <a:t>　</a:t>
            </a:r>
            <a:r>
              <a:rPr lang="zh-CN" altLang="en-US" sz="2000" b="1" dirty="0">
                <a:solidFill>
                  <a:srgbClr val="332C2B"/>
                </a:solidFill>
                <a:cs typeface="+mn-ea"/>
                <a:sym typeface="+mn-lt"/>
              </a:rPr>
              <a:t>（宋</a:t>
            </a:r>
            <a:r>
              <a:rPr lang="en-US" altLang="zh-CN" sz="2000" b="1" dirty="0">
                <a:solidFill>
                  <a:srgbClr val="332C2B"/>
                </a:solidFill>
                <a:cs typeface="+mn-ea"/>
                <a:sym typeface="+mn-lt"/>
              </a:rPr>
              <a:t>•</a:t>
            </a:r>
            <a:r>
              <a:rPr lang="zh-CN" altLang="en-US" sz="2000" b="1" dirty="0">
                <a:solidFill>
                  <a:srgbClr val="332C2B"/>
                </a:solidFill>
                <a:cs typeface="+mn-ea"/>
                <a:sym typeface="+mn-lt"/>
              </a:rPr>
              <a:t>苏轼）  </a:t>
            </a:r>
          </a:p>
          <a:p>
            <a:pPr>
              <a:lnSpc>
                <a:spcPct val="150000"/>
              </a:lnSpc>
            </a:pPr>
            <a:r>
              <a:rPr lang="zh-CN" altLang="en-US" sz="2000" b="1" dirty="0">
                <a:solidFill>
                  <a:srgbClr val="332C2B"/>
                </a:solidFill>
                <a:cs typeface="+mn-ea"/>
                <a:sym typeface="+mn-lt"/>
              </a:rPr>
              <a:t>虎符缠臂，佳节又端午。 </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门前艾蒲青翠，天淡纸鸢舞。</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粽叶香飘十里，对酒携樽俎。</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龙舟争渡，助威呐喊，凭吊祭江诵君赋。</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感叹怀王昏聩，悲戚秦吞楚。</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异客垂涕淫淫，鬓白知几许？ </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朝夕新亭对泣，泪竭陵阳处。</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汨罗江渚，湘累已逝，惟有万千断肠句。 　　</a:t>
            </a:r>
            <a:endParaRPr lang="zh-CN" altLang="en-US" b="1" dirty="0">
              <a:solidFill>
                <a:srgbClr val="332C2B"/>
              </a:solidFill>
              <a:cs typeface="+mn-ea"/>
              <a:sym typeface="+mn-lt"/>
            </a:endParaRPr>
          </a:p>
        </p:txBody>
      </p:sp>
      <p:grpSp>
        <p:nvGrpSpPr>
          <p:cNvPr id="4" name="组合 3"/>
          <p:cNvGrpSpPr/>
          <p:nvPr/>
        </p:nvGrpSpPr>
        <p:grpSpPr>
          <a:xfrm>
            <a:off x="4901676" y="800227"/>
            <a:ext cx="2388647" cy="461665"/>
            <a:chOff x="4765044" y="2129336"/>
            <a:chExt cx="2511275" cy="485366"/>
          </a:xfrm>
        </p:grpSpPr>
        <p:sp>
          <p:nvSpPr>
            <p:cNvPr id="6" name="矩形: 圆角 5"/>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841706" y="2129336"/>
              <a:ext cx="2434613" cy="485366"/>
            </a:xfrm>
            <a:prstGeom prst="rect">
              <a:avLst/>
            </a:prstGeom>
            <a:noFill/>
          </p:spPr>
          <p:txBody>
            <a:bodyPr wrap="square" rtlCol="0">
              <a:spAutoFit/>
            </a:bodyPr>
            <a:lstStyle/>
            <a:p>
              <a:r>
                <a:rPr lang="zh-CN" altLang="en-US" sz="2400" b="1" dirty="0">
                  <a:solidFill>
                    <a:schemeClr val="bg1"/>
                  </a:solidFill>
                  <a:cs typeface="+mn-ea"/>
                  <a:sym typeface="+mn-lt"/>
                </a:rPr>
                <a:t>六幺令</a:t>
              </a:r>
              <a:r>
                <a:rPr lang="en-US" altLang="zh-CN" sz="2400" b="1" dirty="0">
                  <a:solidFill>
                    <a:schemeClr val="bg1"/>
                  </a:solidFill>
                  <a:cs typeface="+mn-ea"/>
                  <a:sym typeface="+mn-lt"/>
                </a:rPr>
                <a:t>•</a:t>
              </a:r>
              <a:r>
                <a:rPr lang="zh-CN" altLang="en-US" sz="2400" b="1" dirty="0">
                  <a:solidFill>
                    <a:schemeClr val="bg1"/>
                  </a:solidFill>
                  <a:cs typeface="+mn-ea"/>
                  <a:sym typeface="+mn-lt"/>
                </a:rPr>
                <a:t>天中节</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97728" y="2330558"/>
            <a:ext cx="8836972" cy="2196883"/>
          </a:xfrm>
          <a:prstGeom prst="rect">
            <a:avLst/>
          </a:prstGeom>
        </p:spPr>
        <p:txBody>
          <a:bodyPr wrap="square">
            <a:spAutoFit/>
          </a:bodyPr>
          <a:lstStyle/>
          <a:p>
            <a:pPr>
              <a:lnSpc>
                <a:spcPct val="200000"/>
              </a:lnSpc>
            </a:pPr>
            <a:r>
              <a:rPr lang="zh-CN" altLang="en-US" b="1" dirty="0">
                <a:cs typeface="+mn-ea"/>
                <a:sym typeface="+mn-lt"/>
              </a:rPr>
              <a:t>　　     </a:t>
            </a:r>
            <a:r>
              <a:rPr lang="zh-CN" altLang="en-US" sz="2400" b="1" dirty="0">
                <a:solidFill>
                  <a:srgbClr val="332C2B"/>
                </a:solidFill>
                <a:cs typeface="+mn-ea"/>
                <a:sym typeface="+mn-lt"/>
              </a:rPr>
              <a:t>五月榴花妖艳烘。绿杨带雨垂垂重。五色新丝缠角粽。金盘送。生绡画扇盘双凤。正是浴兰时节动。菖蒲酒美清尊共。叶里黄骊时一弄。犹松等闲惊破纱窗梦。 </a:t>
            </a:r>
            <a:endParaRPr lang="zh-CN" altLang="en-US" b="1" dirty="0">
              <a:solidFill>
                <a:srgbClr val="332C2B"/>
              </a:solidFill>
              <a:cs typeface="+mn-ea"/>
              <a:sym typeface="+mn-lt"/>
            </a:endParaRPr>
          </a:p>
        </p:txBody>
      </p:sp>
      <p:grpSp>
        <p:nvGrpSpPr>
          <p:cNvPr id="5" name="组合 4"/>
          <p:cNvGrpSpPr/>
          <p:nvPr/>
        </p:nvGrpSpPr>
        <p:grpSpPr>
          <a:xfrm>
            <a:off x="4938136" y="1384912"/>
            <a:ext cx="2315728" cy="461665"/>
            <a:chOff x="4765044" y="2124123"/>
            <a:chExt cx="2434613" cy="485366"/>
          </a:xfrm>
        </p:grpSpPr>
        <p:sp>
          <p:nvSpPr>
            <p:cNvPr id="8" name="矩形: 圆角 7"/>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4966032"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渔 家 傲</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6" cstate="screen"/>
          <a:srcRect/>
          <a:stretch>
            <a:fillRect/>
          </a:stretch>
        </p:blipFill>
        <p:spPr>
          <a:xfrm>
            <a:off x="3022964" y="0"/>
            <a:ext cx="5911486" cy="3631615"/>
          </a:xfrm>
          <a:prstGeom prst="rect">
            <a:avLst/>
          </a:prstGeom>
        </p:spPr>
      </p:pic>
      <p:pic>
        <p:nvPicPr>
          <p:cNvPr id="3" name="图片 2"/>
          <p:cNvPicPr>
            <a:picLocks noChangeAspect="1"/>
          </p:cNvPicPr>
          <p:nvPr/>
        </p:nvPicPr>
        <p:blipFill>
          <a:blip r:embed="rId7"/>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stretch>
            <a:fillRect/>
          </a:stretch>
        </p:blipFill>
        <p:spPr>
          <a:xfrm>
            <a:off x="402408" y="4689474"/>
            <a:ext cx="2428875" cy="1712792"/>
          </a:xfrm>
          <a:prstGeom prst="rect">
            <a:avLst/>
          </a:prstGeom>
        </p:spPr>
      </p:pic>
      <p:grpSp>
        <p:nvGrpSpPr>
          <p:cNvPr id="8" name="组合 7"/>
          <p:cNvGrpSpPr/>
          <p:nvPr/>
        </p:nvGrpSpPr>
        <p:grpSpPr>
          <a:xfrm>
            <a:off x="4235933" y="1193972"/>
            <a:ext cx="3860317" cy="2369491"/>
            <a:chOff x="4235933" y="1193972"/>
            <a:chExt cx="3860317" cy="2369491"/>
          </a:xfrm>
        </p:grpSpPr>
        <p:pic>
          <p:nvPicPr>
            <p:cNvPr id="16" name="图片 15"/>
            <p:cNvPicPr>
              <a:picLocks noChangeAspect="1"/>
            </p:cNvPicPr>
            <p:nvPr/>
          </p:nvPicPr>
          <p:blipFill rotWithShape="1">
            <a:blip r:embed="rId9" cstate="screen"/>
            <a:srcRect/>
            <a:stretch>
              <a:fillRect/>
            </a:stretch>
          </p:blipFill>
          <p:spPr>
            <a:xfrm>
              <a:off x="4235933" y="1193972"/>
              <a:ext cx="3860317" cy="2369491"/>
            </a:xfrm>
            <a:prstGeom prst="rect">
              <a:avLst/>
            </a:prstGeom>
          </p:spPr>
        </p:pic>
        <p:sp>
          <p:nvSpPr>
            <p:cNvPr id="14" name="文本框 13"/>
            <p:cNvSpPr txBox="1"/>
            <p:nvPr/>
          </p:nvSpPr>
          <p:spPr>
            <a:xfrm>
              <a:off x="5529178" y="1790211"/>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04</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四</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端午节的当代演化</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p:cNvSpPr/>
          <p:nvPr/>
        </p:nvSpPr>
        <p:spPr>
          <a:xfrm>
            <a:off x="3912521" y="4241596"/>
            <a:ext cx="4507139" cy="464873"/>
          </a:xfrm>
          <a:prstGeom prst="rect">
            <a:avLst/>
          </a:prstGeom>
          <a:ln w="12700">
            <a:miter lim="400000"/>
          </a:ln>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32116" y="3556645"/>
            <a:ext cx="10174888" cy="1705403"/>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1" dirty="0">
                <a:solidFill>
                  <a:srgbClr val="332C2B"/>
                </a:solidFill>
                <a:cs typeface="+mn-ea"/>
                <a:sym typeface="+mn-lt"/>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 　　</a:t>
            </a:r>
            <a:endParaRPr lang="en-US" altLang="zh-CN" b="1" dirty="0">
              <a:solidFill>
                <a:srgbClr val="332C2B"/>
              </a:solidFill>
              <a:cs typeface="+mn-ea"/>
              <a:sym typeface="+mn-lt"/>
            </a:endParaRPr>
          </a:p>
          <a:p>
            <a:pPr marL="285750" indent="-285750">
              <a:lnSpc>
                <a:spcPct val="150000"/>
              </a:lnSpc>
              <a:buFont typeface="Wingdings" panose="05000000000000000000" pitchFamily="2" charset="2"/>
              <a:buChar char="l"/>
            </a:pPr>
            <a:r>
              <a:rPr lang="zh-CN" altLang="en-US" b="1" dirty="0">
                <a:solidFill>
                  <a:srgbClr val="332C2B"/>
                </a:solidFill>
                <a:cs typeface="+mn-ea"/>
                <a:sym typeface="+mn-lt"/>
              </a:rPr>
              <a:t>自</a:t>
            </a:r>
            <a:r>
              <a:rPr lang="en-US" altLang="zh-CN" b="1" dirty="0">
                <a:solidFill>
                  <a:srgbClr val="332C2B"/>
                </a:solidFill>
                <a:cs typeface="+mn-ea"/>
                <a:sym typeface="+mn-lt"/>
              </a:rPr>
              <a:t>2008</a:t>
            </a:r>
            <a:r>
              <a:rPr lang="zh-CN" altLang="en-US" b="1" dirty="0">
                <a:solidFill>
                  <a:srgbClr val="332C2B"/>
                </a:solidFill>
                <a:cs typeface="+mn-ea"/>
                <a:sym typeface="+mn-lt"/>
              </a:rPr>
              <a:t>年开始，端午节在中国大陆地区也成为国家法定节假日之一，按规定放假一天。 　　</a:t>
            </a:r>
            <a:endParaRPr lang="en-US" altLang="zh-CN" b="1" dirty="0">
              <a:solidFill>
                <a:srgbClr val="332C2B"/>
              </a:solidFill>
              <a:cs typeface="+mn-ea"/>
              <a:sym typeface="+mn-lt"/>
            </a:endParaRPr>
          </a:p>
        </p:txBody>
      </p:sp>
      <p:sp>
        <p:nvSpPr>
          <p:cNvPr id="8" name="矩形 7"/>
          <p:cNvSpPr/>
          <p:nvPr/>
        </p:nvSpPr>
        <p:spPr>
          <a:xfrm>
            <a:off x="1132116" y="2011451"/>
            <a:ext cx="10250368" cy="1289905"/>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b="1" dirty="0">
                <a:solidFill>
                  <a:srgbClr val="332C2B"/>
                </a:solidFill>
                <a:cs typeface="+mn-ea"/>
                <a:sym typeface="+mn-lt"/>
              </a:rPr>
              <a:t>2009</a:t>
            </a:r>
            <a:r>
              <a:rPr lang="zh-CN" altLang="en-US" b="1" dirty="0">
                <a:solidFill>
                  <a:srgbClr val="332C2B"/>
                </a:solidFill>
                <a:cs typeface="+mn-ea"/>
                <a:sym typeface="+mn-lt"/>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 </a:t>
            </a:r>
          </a:p>
        </p:txBody>
      </p:sp>
      <p:grpSp>
        <p:nvGrpSpPr>
          <p:cNvPr id="6" name="组合 5"/>
          <p:cNvGrpSpPr/>
          <p:nvPr/>
        </p:nvGrpSpPr>
        <p:grpSpPr>
          <a:xfrm>
            <a:off x="4938136" y="1014842"/>
            <a:ext cx="2315728" cy="461665"/>
            <a:chOff x="4765044" y="2106412"/>
            <a:chExt cx="2434613" cy="485366"/>
          </a:xfrm>
        </p:grpSpPr>
        <p:sp>
          <p:nvSpPr>
            <p:cNvPr id="10" name="矩形: 圆角 9"/>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当代端午节</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5217" y="2237666"/>
            <a:ext cx="10801565" cy="2807948"/>
          </a:xfrm>
          <a:prstGeom prst="rect">
            <a:avLst/>
          </a:prstGeom>
        </p:spPr>
        <p:txBody>
          <a:bodyPr wrap="square">
            <a:spAutoFit/>
          </a:bodyPr>
          <a:lstStyle/>
          <a:p>
            <a:pPr>
              <a:lnSpc>
                <a:spcPct val="150000"/>
              </a:lnSpc>
            </a:pPr>
            <a:r>
              <a:rPr lang="zh-CN" altLang="en-US" sz="1200" dirty="0">
                <a:cs typeface="+mn-ea"/>
                <a:sym typeface="+mn-lt"/>
              </a:rPr>
              <a:t>             </a:t>
            </a:r>
            <a:r>
              <a:rPr lang="zh-CN" altLang="en-US" sz="2000" b="1" dirty="0">
                <a:solidFill>
                  <a:srgbClr val="332C2B"/>
                </a:solidFill>
                <a:cs typeface="+mn-ea"/>
                <a:sym typeface="+mn-lt"/>
              </a:rPr>
              <a:t>台湾端午节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lang="en-US" altLang="zh-CN" sz="2000" b="1" dirty="0">
                <a:solidFill>
                  <a:srgbClr val="332C2B"/>
                </a:solidFill>
                <a:cs typeface="+mn-ea"/>
                <a:sym typeface="+mn-lt"/>
              </a:rPr>
              <a:t>(</a:t>
            </a:r>
            <a:r>
              <a:rPr lang="zh-CN" altLang="en-US" sz="2000" b="1" dirty="0">
                <a:solidFill>
                  <a:srgbClr val="332C2B"/>
                </a:solidFill>
                <a:cs typeface="+mn-ea"/>
                <a:sym typeface="+mn-lt"/>
              </a:rPr>
              <a:t>香包</a:t>
            </a:r>
            <a:r>
              <a:rPr lang="en-US" altLang="zh-CN" sz="2000" b="1" dirty="0">
                <a:solidFill>
                  <a:srgbClr val="332C2B"/>
                </a:solidFill>
                <a:cs typeface="+mn-ea"/>
                <a:sym typeface="+mn-lt"/>
              </a:rPr>
              <a:t>)</a:t>
            </a:r>
            <a:r>
              <a:rPr lang="zh-CN" altLang="en-US" sz="2000" b="1" dirty="0">
                <a:solidFill>
                  <a:srgbClr val="332C2B"/>
                </a:solidFill>
                <a:cs typeface="+mn-ea"/>
                <a:sym typeface="+mn-lt"/>
              </a:rPr>
              <a:t>更可达到功效；另外当天也会使洗艾草水，同样也有防毒健身的效果。全国最著名汲取“午时水”地点在台中县大甲镇铁砧山上的剑井。 </a:t>
            </a:r>
            <a:endParaRPr lang="zh-CN" altLang="en-US" sz="1200" b="1" dirty="0">
              <a:solidFill>
                <a:srgbClr val="332C2B"/>
              </a:solidFill>
              <a:cs typeface="+mn-ea"/>
              <a:sym typeface="+mn-lt"/>
            </a:endParaRPr>
          </a:p>
        </p:txBody>
      </p:sp>
      <p:grpSp>
        <p:nvGrpSpPr>
          <p:cNvPr id="7" name="组合 6"/>
          <p:cNvGrpSpPr/>
          <p:nvPr/>
        </p:nvGrpSpPr>
        <p:grpSpPr>
          <a:xfrm>
            <a:off x="4938136" y="1206349"/>
            <a:ext cx="2315728" cy="461665"/>
            <a:chOff x="4765044" y="2106412"/>
            <a:chExt cx="2434613" cy="485366"/>
          </a:xfrm>
        </p:grpSpPr>
        <p:sp>
          <p:nvSpPr>
            <p:cNvPr id="10" name="矩形: 圆角 9"/>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台湾端午节</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2" fill="hold" grpId="1"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6558388" y="0"/>
            <a:ext cx="5328329" cy="3445957"/>
          </a:xfrm>
          <a:prstGeom prst="rect">
            <a:avLst/>
          </a:prstGeom>
        </p:spPr>
      </p:pic>
      <p:pic>
        <p:nvPicPr>
          <p:cNvPr id="15" name="图片 14"/>
          <p:cNvPicPr>
            <a:picLocks noChangeAspect="1"/>
          </p:cNvPicPr>
          <p:nvPr/>
        </p:nvPicPr>
        <p:blipFill>
          <a:blip r:embed="rId4" cstate="screen"/>
          <a:stretch>
            <a:fillRect/>
          </a:stretch>
        </p:blipFill>
        <p:spPr>
          <a:xfrm>
            <a:off x="1710559" y="4024586"/>
            <a:ext cx="2359957" cy="928889"/>
          </a:xfrm>
          <a:prstGeom prst="rect">
            <a:avLst/>
          </a:prstGeom>
        </p:spPr>
      </p:pic>
      <p:pic>
        <p:nvPicPr>
          <p:cNvPr id="17" name="图片 16"/>
          <p:cNvPicPr>
            <a:picLocks noChangeAspect="1"/>
          </p:cNvPicPr>
          <p:nvPr/>
        </p:nvPicPr>
        <p:blipFill>
          <a:blip r:embed="rId4" cstate="screen"/>
          <a:stretch>
            <a:fillRect/>
          </a:stretch>
        </p:blipFill>
        <p:spPr>
          <a:xfrm>
            <a:off x="8260997" y="3294633"/>
            <a:ext cx="2359957" cy="928889"/>
          </a:xfrm>
          <a:prstGeom prst="rect">
            <a:avLst/>
          </a:prstGeom>
        </p:spPr>
      </p:pic>
      <p:pic>
        <p:nvPicPr>
          <p:cNvPr id="19" name="图片 55"/>
          <p:cNvPicPr>
            <a:picLocks noChangeAspect="1"/>
          </p:cNvPicPr>
          <p:nvPr/>
        </p:nvPicPr>
        <p:blipFill>
          <a:blip r:embed="rId5" cstate="screen"/>
          <a:srcRect/>
          <a:stretch>
            <a:fillRect/>
          </a:stretch>
        </p:blipFill>
        <p:spPr bwMode="auto">
          <a:xfrm>
            <a:off x="8620574" y="4107115"/>
            <a:ext cx="244032" cy="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2925901" y="3445957"/>
            <a:ext cx="6340197" cy="1023986"/>
            <a:chOff x="-9469853" y="3388506"/>
            <a:chExt cx="6340197" cy="1023986"/>
          </a:xfrm>
        </p:grpSpPr>
        <p:sp>
          <p:nvSpPr>
            <p:cNvPr id="18" name="文本框 17"/>
            <p:cNvSpPr txBox="1"/>
            <p:nvPr/>
          </p:nvSpPr>
          <p:spPr>
            <a:xfrm>
              <a:off x="-9469853" y="3396829"/>
              <a:ext cx="6340197" cy="1015663"/>
            </a:xfrm>
            <a:prstGeom prst="rect">
              <a:avLst/>
            </a:prstGeom>
            <a:noFill/>
          </p:spPr>
          <p:txBody>
            <a:bodyPr wrap="none" rtlCol="0">
              <a:spAutoFit/>
            </a:bodyPr>
            <a:lstStyle/>
            <a:p>
              <a:pPr lvl="0">
                <a:defRPr/>
              </a:pPr>
              <a:r>
                <a:rPr lang="zh-CN" altLang="en-US" sz="6000" b="1" dirty="0">
                  <a:solidFill>
                    <a:schemeClr val="bg1"/>
                  </a:solidFill>
                  <a:cs typeface="+mn-ea"/>
                  <a:sym typeface="+mn-lt"/>
                </a:rPr>
                <a:t>非常感谢您的观看</a:t>
              </a:r>
              <a:endParaRPr kumimoji="0" lang="zh-CN" altLang="en-US" sz="6000" b="1" i="0" u="none" strike="noStrike" kern="1200" cap="none" spc="0" normalizeH="0" baseline="0" noProof="0" dirty="0">
                <a:ln>
                  <a:noFill/>
                </a:ln>
                <a:solidFill>
                  <a:schemeClr val="bg1"/>
                </a:solidFill>
                <a:effectLst/>
                <a:uLnTx/>
                <a:uFillTx/>
                <a:cs typeface="+mn-ea"/>
                <a:sym typeface="+mn-lt"/>
              </a:endParaRPr>
            </a:p>
          </p:txBody>
        </p:sp>
        <p:sp>
          <p:nvSpPr>
            <p:cNvPr id="21" name="文本框 20"/>
            <p:cNvSpPr txBox="1"/>
            <p:nvPr/>
          </p:nvSpPr>
          <p:spPr>
            <a:xfrm>
              <a:off x="-9469853" y="3388506"/>
              <a:ext cx="634019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332C2B"/>
                  </a:solidFill>
                  <a:effectLst/>
                  <a:uLnTx/>
                  <a:uFillTx/>
                  <a:cs typeface="+mn-ea"/>
                  <a:sym typeface="+mn-lt"/>
                </a:rPr>
                <a:t>非常感谢您的观看</a:t>
              </a:r>
            </a:p>
          </p:txBody>
        </p:sp>
      </p:grpSp>
      <p:sp>
        <p:nvSpPr>
          <p:cNvPr id="22" name="矩形 21"/>
          <p:cNvSpPr/>
          <p:nvPr/>
        </p:nvSpPr>
        <p:spPr>
          <a:xfrm>
            <a:off x="3161655" y="4492066"/>
            <a:ext cx="6060897" cy="369332"/>
          </a:xfrm>
          <a:prstGeom prst="rect">
            <a:avLst/>
          </a:prstGeom>
        </p:spPr>
        <p:txBody>
          <a:bodyPr wrap="square">
            <a:spAutoFit/>
          </a:bodyPr>
          <a:lstStyle/>
          <a:p>
            <a:pPr lvl="0" algn="dist">
              <a:defRPr/>
            </a:pPr>
            <a:r>
              <a:rPr lang="en-US" altLang="zh-CN" dirty="0">
                <a:solidFill>
                  <a:srgbClr val="000000">
                    <a:lumMod val="85000"/>
                    <a:lumOff val="15000"/>
                  </a:srgbClr>
                </a:solidFill>
                <a:cs typeface="+mn-ea"/>
                <a:sym typeface="+mn-lt"/>
              </a:rPr>
              <a:t>Template of dragon boat festival in traditional culture</a:t>
            </a: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nvGrpSpPr>
          <p:cNvPr id="23" name="组合 22"/>
          <p:cNvGrpSpPr/>
          <p:nvPr/>
        </p:nvGrpSpPr>
        <p:grpSpPr>
          <a:xfrm>
            <a:off x="5382769" y="5017377"/>
            <a:ext cx="1399366" cy="377592"/>
            <a:chOff x="8630358" y="4440673"/>
            <a:chExt cx="1635188" cy="441225"/>
          </a:xfrm>
          <a:solidFill>
            <a:srgbClr val="850800"/>
          </a:solidFill>
        </p:grpSpPr>
        <p:sp>
          <p:nvSpPr>
            <p:cNvPr id="24" name="矩形: 圆角 23"/>
            <p:cNvSpPr/>
            <p:nvPr/>
          </p:nvSpPr>
          <p:spPr>
            <a:xfrm>
              <a:off x="8630358" y="4440673"/>
              <a:ext cx="1635188" cy="441225"/>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5" name="矩形 24"/>
            <p:cNvSpPr/>
            <p:nvPr/>
          </p:nvSpPr>
          <p:spPr>
            <a:xfrm>
              <a:off x="8718176" y="4488862"/>
              <a:ext cx="1459552" cy="35964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solidFill>
                    <a:srgbClr val="FFFFFF"/>
                  </a:solidFill>
                  <a:cs typeface="+mn-ea"/>
                  <a:sym typeface="+mn-lt"/>
                </a:rPr>
                <a:t>汇报人：</a:t>
              </a:r>
              <a:r>
                <a:rPr lang="en-US" altLang="zh-CN" sz="1400" dirty="0">
                  <a:solidFill>
                    <a:srgbClr val="FFFFFF"/>
                  </a:solidFill>
                  <a:cs typeface="+mn-ea"/>
                  <a:sym typeface="+mn-lt"/>
                </a:rPr>
                <a:t>XXX</a:t>
              </a:r>
              <a:endParaRPr kumimoji="0" lang="en-US" altLang="zh-CN" sz="1400" b="0" i="0" u="none" strike="noStrike" kern="1200" cap="none" spc="0" normalizeH="0" baseline="0" noProof="0" dirty="0">
                <a:ln>
                  <a:noFill/>
                </a:ln>
                <a:solidFill>
                  <a:srgbClr val="FFFFFF"/>
                </a:solidFill>
                <a:effectLst/>
                <a:uLnTx/>
                <a:uFillTx/>
                <a:cs typeface="+mn-ea"/>
                <a:sym typeface="+mn-lt"/>
              </a:endParaRPr>
            </a:p>
          </p:txBody>
        </p:sp>
      </p:grpSp>
      <p:pic>
        <p:nvPicPr>
          <p:cNvPr id="11" name="图片 10"/>
          <p:cNvPicPr>
            <a:picLocks noChangeAspect="1"/>
          </p:cNvPicPr>
          <p:nvPr/>
        </p:nvPicPr>
        <p:blipFill>
          <a:blip r:embed="rId6"/>
          <a:stretch>
            <a:fillRect/>
          </a:stretch>
        </p:blipFill>
        <p:spPr>
          <a:xfrm>
            <a:off x="3287529" y="612652"/>
            <a:ext cx="5574242" cy="3610870"/>
          </a:xfrm>
          <a:prstGeom prst="rect">
            <a:avLst/>
          </a:prstGeom>
        </p:spPr>
      </p:pic>
      <p:pic>
        <p:nvPicPr>
          <p:cNvPr id="26" name="图片 25"/>
          <p:cNvPicPr>
            <a:picLocks noChangeAspect="1"/>
          </p:cNvPicPr>
          <p:nvPr/>
        </p:nvPicPr>
        <p:blipFill>
          <a:blip r:embed="rId7" cstate="screen"/>
          <a:stretch>
            <a:fillRect/>
          </a:stretch>
        </p:blipFill>
        <p:spPr>
          <a:xfrm>
            <a:off x="9147472" y="5240793"/>
            <a:ext cx="2428875" cy="1712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A-图片 26"/>
          <p:cNvPicPr>
            <a:picLocks noChangeAspect="1"/>
          </p:cNvPicPr>
          <p:nvPr>
            <p:custDataLst>
              <p:tags r:id="rId1"/>
            </p:custDataLst>
          </p:nvPr>
        </p:nvPicPr>
        <p:blipFill>
          <a:blip r:embed="rId30"/>
          <a:stretch>
            <a:fillRect/>
          </a:stretch>
        </p:blipFill>
        <p:spPr>
          <a:xfrm>
            <a:off x="-5144664" y="1104329"/>
            <a:ext cx="3860317" cy="4050793"/>
          </a:xfrm>
          <a:prstGeom prst="rect">
            <a:avLst/>
          </a:prstGeom>
        </p:spPr>
      </p:pic>
      <p:pic>
        <p:nvPicPr>
          <p:cNvPr id="25" name="PA-图片 24"/>
          <p:cNvPicPr>
            <a:picLocks noChangeAspect="1"/>
          </p:cNvPicPr>
          <p:nvPr>
            <p:custDataLst>
              <p:tags r:id="rId2"/>
            </p:custDataLst>
          </p:nvPr>
        </p:nvPicPr>
        <p:blipFill>
          <a:blip r:embed="rId31"/>
          <a:stretch>
            <a:fillRect/>
          </a:stretch>
        </p:blipFill>
        <p:spPr>
          <a:xfrm>
            <a:off x="5594614" y="1604554"/>
            <a:ext cx="6858000" cy="6858000"/>
          </a:xfrm>
          <a:prstGeom prst="rect">
            <a:avLst/>
          </a:prstGeom>
        </p:spPr>
      </p:pic>
      <p:pic>
        <p:nvPicPr>
          <p:cNvPr id="23" name="PA-图片 22"/>
          <p:cNvPicPr>
            <a:picLocks noChangeAspect="1"/>
          </p:cNvPicPr>
          <p:nvPr>
            <p:custDataLst>
              <p:tags r:id="rId3"/>
            </p:custDataLst>
          </p:nvPr>
        </p:nvPicPr>
        <p:blipFill>
          <a:blip r:embed="rId32" cstate="screen"/>
          <a:stretch>
            <a:fillRect/>
          </a:stretch>
        </p:blipFill>
        <p:spPr>
          <a:xfrm>
            <a:off x="910626" y="1974243"/>
            <a:ext cx="4000500" cy="2133851"/>
          </a:xfrm>
          <a:prstGeom prst="rect">
            <a:avLst/>
          </a:prstGeom>
        </p:spPr>
      </p:pic>
      <p:grpSp>
        <p:nvGrpSpPr>
          <p:cNvPr id="43" name="PA-组合 42"/>
          <p:cNvGrpSpPr/>
          <p:nvPr>
            <p:custDataLst>
              <p:tags r:id="rId4"/>
            </p:custDataLst>
          </p:nvPr>
        </p:nvGrpSpPr>
        <p:grpSpPr>
          <a:xfrm>
            <a:off x="5594614" y="2264758"/>
            <a:ext cx="4816322" cy="749015"/>
            <a:chOff x="7192436" y="2171939"/>
            <a:chExt cx="4816322" cy="749015"/>
          </a:xfrm>
        </p:grpSpPr>
        <p:grpSp>
          <p:nvGrpSpPr>
            <p:cNvPr id="30" name="组合 29"/>
            <p:cNvGrpSpPr/>
            <p:nvPr/>
          </p:nvGrpSpPr>
          <p:grpSpPr>
            <a:xfrm>
              <a:off x="7192436" y="2209419"/>
              <a:ext cx="855283" cy="711535"/>
              <a:chOff x="7244826" y="2209420"/>
              <a:chExt cx="855283" cy="711535"/>
            </a:xfrm>
          </p:grpSpPr>
          <p:sp>
            <p:nvSpPr>
              <p:cNvPr id="3" name="PA-MH_Others_1" descr="#wm#_48_07_*Z"/>
              <p:cNvSpPr>
                <a:spLocks noChangeArrowheads="1"/>
              </p:cNvSpPr>
              <p:nvPr>
                <p:custDataLst>
                  <p:tags r:id="rId25"/>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29" name="PA-图片 28"/>
              <p:cNvPicPr>
                <a:picLocks noChangeAspect="1"/>
              </p:cNvPicPr>
              <p:nvPr>
                <p:custDataLst>
                  <p:tags r:id="rId26"/>
                </p:custDataLst>
              </p:nvPr>
            </p:nvPicPr>
            <p:blipFill rotWithShape="1">
              <a:blip r:embed="rId33" cstate="screen"/>
              <a:srcRect/>
              <a:stretch>
                <a:fillRect/>
              </a:stretch>
            </p:blipFill>
            <p:spPr>
              <a:xfrm>
                <a:off x="7244826" y="2334858"/>
                <a:ext cx="855283" cy="586097"/>
              </a:xfrm>
              <a:prstGeom prst="rect">
                <a:avLst/>
              </a:prstGeom>
            </p:spPr>
          </p:pic>
          <p:sp>
            <p:nvSpPr>
              <p:cNvPr id="2" name="PA-MH_Number_1" descr="#wm#_48_07_*Z"/>
              <p:cNvSpPr>
                <a:spLocks noChangeArrowheads="1"/>
              </p:cNvSpPr>
              <p:nvPr>
                <p:custDataLst>
                  <p:tags r:id="rId27"/>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mn-lt"/>
                    <a:ea typeface="+mn-ea"/>
                    <a:cs typeface="+mn-ea"/>
                    <a:sym typeface="+mn-lt"/>
                  </a:rPr>
                  <a:t>1</a:t>
                </a:r>
                <a:endParaRPr kumimoji="0" lang="zh-CN" altLang="zh-CN" sz="2400" b="1"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 name="PA-MH_Entry_1"/>
            <p:cNvSpPr txBox="1"/>
            <p:nvPr>
              <p:custDataLst>
                <p:tags r:id="rId24"/>
              </p:custDataLst>
            </p:nvPr>
          </p:nvSpPr>
          <p:spPr>
            <a:xfrm>
              <a:off x="8008258" y="2171939"/>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端午节的来历</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grpSp>
        <p:nvGrpSpPr>
          <p:cNvPr id="19" name="PA-组合 18"/>
          <p:cNvGrpSpPr/>
          <p:nvPr>
            <p:custDataLst>
              <p:tags r:id="rId5"/>
            </p:custDataLst>
          </p:nvPr>
        </p:nvGrpSpPr>
        <p:grpSpPr>
          <a:xfrm>
            <a:off x="1959054" y="1479725"/>
            <a:ext cx="1989245" cy="4351472"/>
            <a:chOff x="7905007" y="927671"/>
            <a:chExt cx="1989245" cy="4351472"/>
          </a:xfrm>
        </p:grpSpPr>
        <p:sp>
          <p:nvSpPr>
            <p:cNvPr id="14" name="PA-MH_Others_10" descr="#wm#_48_07_*Z"/>
            <p:cNvSpPr>
              <a:spLocks noChangeArrowheads="1"/>
            </p:cNvSpPr>
            <p:nvPr>
              <p:custDataLst>
                <p:tags r:id="rId21"/>
              </p:custDataLst>
            </p:nvPr>
          </p:nvSpPr>
          <p:spPr bwMode="auto">
            <a:xfrm>
              <a:off x="7905007" y="927671"/>
              <a:ext cx="1526319" cy="1529573"/>
            </a:xfrm>
            <a:prstGeom prst="ellipse">
              <a:avLst/>
            </a:prstGeom>
            <a:solidFill>
              <a:srgbClr val="5AA336">
                <a:alpha val="86000"/>
              </a:srgb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0" cap="none" spc="0" normalizeH="0" baseline="0" noProof="0" dirty="0">
                  <a:ln>
                    <a:noFill/>
                  </a:ln>
                  <a:solidFill>
                    <a:srgbClr val="FFFFFF"/>
                  </a:solidFill>
                  <a:effectLst/>
                  <a:uLnTx/>
                  <a:uFillTx/>
                  <a:latin typeface="+mn-lt"/>
                  <a:ea typeface="+mn-ea"/>
                  <a:cs typeface="+mn-ea"/>
                  <a:sym typeface="+mn-lt"/>
                </a:rPr>
                <a:t>目</a:t>
              </a:r>
              <a:endParaRPr kumimoji="0" lang="zh-CN" altLang="zh-CN" sz="72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15" name="PA-MH_Others_11" descr="#wm#_48_07_*Z"/>
            <p:cNvSpPr>
              <a:spLocks noChangeArrowheads="1"/>
            </p:cNvSpPr>
            <p:nvPr>
              <p:custDataLst>
                <p:tags r:id="rId22"/>
              </p:custDataLst>
            </p:nvPr>
          </p:nvSpPr>
          <p:spPr bwMode="auto">
            <a:xfrm>
              <a:off x="8968396" y="2069045"/>
              <a:ext cx="925856" cy="927828"/>
            </a:xfrm>
            <a:prstGeom prst="ellipse">
              <a:avLst/>
            </a:prstGeom>
            <a:solidFill>
              <a:schemeClr val="accent2">
                <a:alpha val="30000"/>
              </a:scheme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录</a:t>
              </a:r>
              <a:endParaRPr kumimoji="0" lang="zh-CN" altLang="zh-CN" sz="4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6" name="PA-MH_Others_12"/>
            <p:cNvSpPr txBox="1"/>
            <p:nvPr>
              <p:custDataLst>
                <p:tags r:id="rId23"/>
              </p:custDataLst>
            </p:nvPr>
          </p:nvSpPr>
          <p:spPr>
            <a:xfrm>
              <a:off x="8300251" y="2532959"/>
              <a:ext cx="612357" cy="2746184"/>
            </a:xfrm>
            <a:prstGeom prst="rect">
              <a:avLst/>
            </a:prstGeom>
            <a:noFill/>
          </p:spPr>
          <p:txBody>
            <a:bodyPr vert="eaVert"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effectLst/>
                  <a:uLnTx/>
                  <a:uFillTx/>
                  <a:cs typeface="+mn-ea"/>
                  <a:sym typeface="+mn-lt"/>
                </a:rPr>
                <a:t>CONTENTS</a:t>
              </a:r>
              <a:endParaRPr kumimoji="0" lang="zh-CN" altLang="en-US" sz="3600" b="0" i="0" u="none" strike="noStrike" kern="1200" cap="none" spc="0" normalizeH="0" baseline="0" noProof="0" dirty="0">
                <a:ln>
                  <a:noFill/>
                </a:ln>
                <a:effectLst/>
                <a:uLnTx/>
                <a:uFillTx/>
                <a:cs typeface="+mn-ea"/>
                <a:sym typeface="+mn-lt"/>
              </a:endParaRPr>
            </a:p>
          </p:txBody>
        </p:sp>
      </p:grpSp>
      <p:grpSp>
        <p:nvGrpSpPr>
          <p:cNvPr id="44" name="PA-组合 43"/>
          <p:cNvGrpSpPr/>
          <p:nvPr>
            <p:custDataLst>
              <p:tags r:id="rId6"/>
            </p:custDataLst>
          </p:nvPr>
        </p:nvGrpSpPr>
        <p:grpSpPr>
          <a:xfrm>
            <a:off x="5594615" y="3164916"/>
            <a:ext cx="4855782" cy="761902"/>
            <a:chOff x="7192438" y="2970123"/>
            <a:chExt cx="4855782" cy="761902"/>
          </a:xfrm>
        </p:grpSpPr>
        <p:sp>
          <p:nvSpPr>
            <p:cNvPr id="7" name="PA-MH_Entry_2"/>
            <p:cNvSpPr txBox="1"/>
            <p:nvPr>
              <p:custDataLst>
                <p:tags r:id="rId17"/>
              </p:custDataLst>
            </p:nvPr>
          </p:nvSpPr>
          <p:spPr>
            <a:xfrm>
              <a:off x="8047720" y="2970123"/>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端午节的习俗</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1" name="组合 30"/>
            <p:cNvGrpSpPr/>
            <p:nvPr/>
          </p:nvGrpSpPr>
          <p:grpSpPr>
            <a:xfrm>
              <a:off x="7192438" y="3020490"/>
              <a:ext cx="855283" cy="711535"/>
              <a:chOff x="7244826" y="2209420"/>
              <a:chExt cx="855283" cy="711535"/>
            </a:xfrm>
          </p:grpSpPr>
          <p:sp>
            <p:nvSpPr>
              <p:cNvPr id="32" name="PA-MH_Others_1" descr="#wm#_48_07_*Z"/>
              <p:cNvSpPr>
                <a:spLocks noChangeArrowheads="1"/>
              </p:cNvSpPr>
              <p:nvPr>
                <p:custDataLst>
                  <p:tags r:id="rId18"/>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33" name="PA-图片 32"/>
              <p:cNvPicPr>
                <a:picLocks noChangeAspect="1"/>
              </p:cNvPicPr>
              <p:nvPr>
                <p:custDataLst>
                  <p:tags r:id="rId19"/>
                </p:custDataLst>
              </p:nvPr>
            </p:nvPicPr>
            <p:blipFill rotWithShape="1">
              <a:blip r:embed="rId33" cstate="screen"/>
              <a:srcRect/>
              <a:stretch>
                <a:fillRect/>
              </a:stretch>
            </p:blipFill>
            <p:spPr>
              <a:xfrm>
                <a:off x="7244826" y="2334858"/>
                <a:ext cx="855283" cy="586097"/>
              </a:xfrm>
              <a:prstGeom prst="rect">
                <a:avLst/>
              </a:prstGeom>
            </p:spPr>
          </p:pic>
          <p:sp>
            <p:nvSpPr>
              <p:cNvPr id="34" name="PA-MH_Number_1" descr="#wm#_48_07_*Z"/>
              <p:cNvSpPr>
                <a:spLocks noChangeArrowheads="1"/>
              </p:cNvSpPr>
              <p:nvPr>
                <p:custDataLst>
                  <p:tags r:id="rId20"/>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2</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5" name="PA-组合 44"/>
          <p:cNvGrpSpPr/>
          <p:nvPr>
            <p:custDataLst>
              <p:tags r:id="rId7"/>
            </p:custDataLst>
          </p:nvPr>
        </p:nvGrpSpPr>
        <p:grpSpPr>
          <a:xfrm>
            <a:off x="5594614" y="3963100"/>
            <a:ext cx="4885045" cy="774788"/>
            <a:chOff x="7192437" y="3768307"/>
            <a:chExt cx="4885045" cy="774788"/>
          </a:xfrm>
        </p:grpSpPr>
        <p:sp>
          <p:nvSpPr>
            <p:cNvPr id="10" name="PA-MH_Entry_3"/>
            <p:cNvSpPr txBox="1"/>
            <p:nvPr>
              <p:custDataLst>
                <p:tags r:id="rId13"/>
              </p:custDataLst>
            </p:nvPr>
          </p:nvSpPr>
          <p:spPr>
            <a:xfrm>
              <a:off x="8076982" y="3768307"/>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端午节的诗词</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5" name="组合 34"/>
            <p:cNvGrpSpPr/>
            <p:nvPr/>
          </p:nvGrpSpPr>
          <p:grpSpPr>
            <a:xfrm>
              <a:off x="7192437" y="3831560"/>
              <a:ext cx="855283" cy="711535"/>
              <a:chOff x="7244826" y="2209420"/>
              <a:chExt cx="855283" cy="711535"/>
            </a:xfrm>
          </p:grpSpPr>
          <p:sp>
            <p:nvSpPr>
              <p:cNvPr id="36" name="PA-MH_Others_1" descr="#wm#_48_07_*Z"/>
              <p:cNvSpPr>
                <a:spLocks noChangeArrowheads="1"/>
              </p:cNvSpPr>
              <p:nvPr>
                <p:custDataLst>
                  <p:tags r:id="rId14"/>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37" name="PA-图片 36"/>
              <p:cNvPicPr>
                <a:picLocks noChangeAspect="1"/>
              </p:cNvPicPr>
              <p:nvPr>
                <p:custDataLst>
                  <p:tags r:id="rId15"/>
                </p:custDataLst>
              </p:nvPr>
            </p:nvPicPr>
            <p:blipFill rotWithShape="1">
              <a:blip r:embed="rId33" cstate="screen"/>
              <a:srcRect/>
              <a:stretch>
                <a:fillRect/>
              </a:stretch>
            </p:blipFill>
            <p:spPr>
              <a:xfrm>
                <a:off x="7244826" y="2334858"/>
                <a:ext cx="855283" cy="586097"/>
              </a:xfrm>
              <a:prstGeom prst="rect">
                <a:avLst/>
              </a:prstGeom>
            </p:spPr>
          </p:pic>
          <p:sp>
            <p:nvSpPr>
              <p:cNvPr id="38" name="PA-MH_Number_1" descr="#wm#_48_07_*Z"/>
              <p:cNvSpPr>
                <a:spLocks noChangeArrowheads="1"/>
              </p:cNvSpPr>
              <p:nvPr>
                <p:custDataLst>
                  <p:tags r:id="rId16"/>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3</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6" name="PA-组合 45"/>
          <p:cNvGrpSpPr/>
          <p:nvPr>
            <p:custDataLst>
              <p:tags r:id="rId8"/>
            </p:custDataLst>
          </p:nvPr>
        </p:nvGrpSpPr>
        <p:grpSpPr>
          <a:xfrm>
            <a:off x="5594614" y="4806070"/>
            <a:ext cx="4855783" cy="742889"/>
            <a:chOff x="7192437" y="4611277"/>
            <a:chExt cx="4855783" cy="742889"/>
          </a:xfrm>
        </p:grpSpPr>
        <p:sp>
          <p:nvSpPr>
            <p:cNvPr id="13" name="PA-MH_Entry_4"/>
            <p:cNvSpPr txBox="1"/>
            <p:nvPr>
              <p:custDataLst>
                <p:tags r:id="rId9"/>
              </p:custDataLst>
            </p:nvPr>
          </p:nvSpPr>
          <p:spPr>
            <a:xfrm>
              <a:off x="8047720" y="4611277"/>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端午节的当代演化</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9" name="组合 38"/>
            <p:cNvGrpSpPr/>
            <p:nvPr/>
          </p:nvGrpSpPr>
          <p:grpSpPr>
            <a:xfrm>
              <a:off x="7192437" y="4642631"/>
              <a:ext cx="855283" cy="711535"/>
              <a:chOff x="7244826" y="2209420"/>
              <a:chExt cx="855283" cy="711535"/>
            </a:xfrm>
          </p:grpSpPr>
          <p:sp>
            <p:nvSpPr>
              <p:cNvPr id="40" name="PA-MH_Others_1" descr="#wm#_48_07_*Z"/>
              <p:cNvSpPr>
                <a:spLocks noChangeArrowheads="1"/>
              </p:cNvSpPr>
              <p:nvPr>
                <p:custDataLst>
                  <p:tags r:id="rId10"/>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41" name="PA-图片 40"/>
              <p:cNvPicPr>
                <a:picLocks noChangeAspect="1"/>
              </p:cNvPicPr>
              <p:nvPr>
                <p:custDataLst>
                  <p:tags r:id="rId11"/>
                </p:custDataLst>
              </p:nvPr>
            </p:nvPicPr>
            <p:blipFill rotWithShape="1">
              <a:blip r:embed="rId33" cstate="screen"/>
              <a:srcRect/>
              <a:stretch>
                <a:fillRect/>
              </a:stretch>
            </p:blipFill>
            <p:spPr>
              <a:xfrm>
                <a:off x="7244826" y="2334858"/>
                <a:ext cx="855283" cy="586097"/>
              </a:xfrm>
              <a:prstGeom prst="rect">
                <a:avLst/>
              </a:prstGeom>
            </p:spPr>
          </p:pic>
          <p:sp>
            <p:nvSpPr>
              <p:cNvPr id="42" name="PA-MH_Number_1" descr="#wm#_48_07_*Z"/>
              <p:cNvSpPr>
                <a:spLocks noChangeArrowheads="1"/>
              </p:cNvSpPr>
              <p:nvPr>
                <p:custDataLst>
                  <p:tags r:id="rId12"/>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4</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图片 6"/>
          <p:cNvPicPr>
            <a:picLocks noChangeAspect="1"/>
          </p:cNvPicPr>
          <p:nvPr>
            <p:custDataLst>
              <p:tags r:id="rId2"/>
            </p:custDataLst>
          </p:nvPr>
        </p:nvPicPr>
        <p:blipFill>
          <a:blip r:embed="rId13"/>
          <a:stretch>
            <a:fillRect/>
          </a:stretch>
        </p:blipFill>
        <p:spPr>
          <a:xfrm>
            <a:off x="0" y="0"/>
            <a:ext cx="12192000" cy="6858000"/>
          </a:xfrm>
          <a:prstGeom prst="rect">
            <a:avLst/>
          </a:prstGeom>
        </p:spPr>
      </p:pic>
      <p:pic>
        <p:nvPicPr>
          <p:cNvPr id="12" name="PA-图片 11"/>
          <p:cNvPicPr>
            <a:picLocks noChangeAspect="1"/>
          </p:cNvPicPr>
          <p:nvPr>
            <p:custDataLst>
              <p:tags r:id="rId3"/>
            </p:custDataLst>
          </p:nvPr>
        </p:nvPicPr>
        <p:blipFill rotWithShape="1">
          <a:blip r:embed="rId14" cstate="screen"/>
          <a:srcRect/>
          <a:stretch>
            <a:fillRect/>
          </a:stretch>
        </p:blipFill>
        <p:spPr>
          <a:xfrm>
            <a:off x="3022964" y="0"/>
            <a:ext cx="5911486" cy="3631615"/>
          </a:xfrm>
          <a:prstGeom prst="rect">
            <a:avLst/>
          </a:prstGeom>
        </p:spPr>
      </p:pic>
      <p:pic>
        <p:nvPicPr>
          <p:cNvPr id="3" name="PA-图片 2"/>
          <p:cNvPicPr>
            <a:picLocks noChangeAspect="1"/>
          </p:cNvPicPr>
          <p:nvPr>
            <p:custDataLst>
              <p:tags r:id="rId4"/>
            </p:custDataLst>
          </p:nvPr>
        </p:nvPicPr>
        <p:blipFill>
          <a:blip r:embed="rId15"/>
          <a:stretch>
            <a:fillRect/>
          </a:stretch>
        </p:blipFill>
        <p:spPr>
          <a:xfrm rot="4144430">
            <a:off x="4749982" y="1188091"/>
            <a:ext cx="2457450" cy="2381250"/>
          </a:xfrm>
          <a:prstGeom prst="rect">
            <a:avLst/>
          </a:prstGeom>
        </p:spPr>
      </p:pic>
      <p:pic>
        <p:nvPicPr>
          <p:cNvPr id="6" name="PA-图片 5"/>
          <p:cNvPicPr>
            <a:picLocks noChangeAspect="1"/>
          </p:cNvPicPr>
          <p:nvPr>
            <p:custDataLst>
              <p:tags r:id="rId5"/>
            </p:custDataLst>
          </p:nvPr>
        </p:nvPicPr>
        <p:blipFill>
          <a:blip r:embed="rId16" cstate="screen"/>
          <a:stretch>
            <a:fillRect/>
          </a:stretch>
        </p:blipFill>
        <p:spPr>
          <a:xfrm>
            <a:off x="402408" y="4689474"/>
            <a:ext cx="2428875" cy="1712792"/>
          </a:xfrm>
          <a:prstGeom prst="rect">
            <a:avLst/>
          </a:prstGeom>
        </p:spPr>
      </p:pic>
      <p:grpSp>
        <p:nvGrpSpPr>
          <p:cNvPr id="8" name="PA-组合 7"/>
          <p:cNvGrpSpPr/>
          <p:nvPr>
            <p:custDataLst>
              <p:tags r:id="rId6"/>
            </p:custDataLst>
          </p:nvPr>
        </p:nvGrpSpPr>
        <p:grpSpPr>
          <a:xfrm>
            <a:off x="4235933" y="1193972"/>
            <a:ext cx="3860317" cy="2369491"/>
            <a:chOff x="4235933" y="1193972"/>
            <a:chExt cx="3860317" cy="2369491"/>
          </a:xfrm>
        </p:grpSpPr>
        <p:pic>
          <p:nvPicPr>
            <p:cNvPr id="16" name="PA-图片 15"/>
            <p:cNvPicPr>
              <a:picLocks noChangeAspect="1"/>
            </p:cNvPicPr>
            <p:nvPr>
              <p:custDataLst>
                <p:tags r:id="rId9"/>
              </p:custDataLst>
            </p:nvPr>
          </p:nvPicPr>
          <p:blipFill rotWithShape="1">
            <a:blip r:embed="rId17" cstate="screen"/>
            <a:srcRect/>
            <a:stretch>
              <a:fillRect/>
            </a:stretch>
          </p:blipFill>
          <p:spPr>
            <a:xfrm>
              <a:off x="4235933" y="1193972"/>
              <a:ext cx="3860317" cy="2369491"/>
            </a:xfrm>
            <a:prstGeom prst="rect">
              <a:avLst/>
            </a:prstGeom>
          </p:spPr>
        </p:pic>
        <p:sp>
          <p:nvSpPr>
            <p:cNvPr id="14" name="PA-文本框 13"/>
            <p:cNvSpPr txBox="1"/>
            <p:nvPr>
              <p:custDataLst>
                <p:tags r:id="rId10"/>
              </p:custDataLst>
            </p:nvPr>
          </p:nvSpPr>
          <p:spPr>
            <a:xfrm>
              <a:off x="5433928" y="1775162"/>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01</a:t>
              </a:r>
              <a:endParaRPr lang="zh-CN" altLang="en-US" sz="6000" b="1" dirty="0">
                <a:solidFill>
                  <a:schemeClr val="tx1">
                    <a:lumMod val="85000"/>
                    <a:lumOff val="15000"/>
                  </a:schemeClr>
                </a:solidFill>
                <a:cs typeface="+mn-ea"/>
                <a:sym typeface="+mn-lt"/>
              </a:endParaRPr>
            </a:p>
          </p:txBody>
        </p:sp>
      </p:grpSp>
      <p:sp>
        <p:nvSpPr>
          <p:cNvPr id="15" name="PA-MH_Entry_1"/>
          <p:cNvSpPr txBox="1"/>
          <p:nvPr>
            <p:custDataLst>
              <p:tags r:id="rId7"/>
            </p:custDataLst>
          </p:nvPr>
        </p:nvSpPr>
        <p:spPr>
          <a:xfrm>
            <a:off x="4095750" y="3716598"/>
            <a:ext cx="4000500" cy="439814"/>
          </a:xfrm>
          <a:prstGeom prst="rect">
            <a:avLst/>
          </a:prstGeom>
          <a:noFill/>
        </p:spPr>
        <p:txBody>
          <a:bodyPr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srgbClr val="332C2B"/>
                </a:solidFill>
                <a:cs typeface="+mn-ea"/>
                <a:sym typeface="+mn-lt"/>
              </a:rPr>
              <a:t>一</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端午节的来历</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PA-矩形 16"/>
          <p:cNvSpPr/>
          <p:nvPr>
            <p:custDataLst>
              <p:tags r:id="rId8"/>
            </p:custDataLst>
          </p:nvPr>
        </p:nvSpPr>
        <p:spPr>
          <a:xfrm>
            <a:off x="3912521" y="4241596"/>
            <a:ext cx="4507139" cy="464873"/>
          </a:xfrm>
          <a:prstGeom prst="rect">
            <a:avLst/>
          </a:prstGeom>
          <a:ln w="12700">
            <a:miter lim="400000"/>
          </a:ln>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10" cstate="screen"/>
          <a:stretch>
            <a:fillRect/>
          </a:stretch>
        </p:blipFill>
        <p:spPr>
          <a:xfrm>
            <a:off x="7102663" y="4001244"/>
            <a:ext cx="5111157" cy="3130135"/>
          </a:xfrm>
          <a:prstGeom prst="rect">
            <a:avLst/>
          </a:prstGeom>
        </p:spPr>
      </p:pic>
      <p:sp>
        <p:nvSpPr>
          <p:cNvPr id="5" name="PA-文本框 4"/>
          <p:cNvSpPr txBox="1"/>
          <p:nvPr>
            <p:custDataLst>
              <p:tags r:id="rId2"/>
            </p:custDataLst>
          </p:nvPr>
        </p:nvSpPr>
        <p:spPr>
          <a:xfrm>
            <a:off x="5813269" y="2944500"/>
            <a:ext cx="5413531" cy="2346283"/>
          </a:xfrm>
          <a:prstGeom prst="rect">
            <a:avLst/>
          </a:prstGeom>
          <a:noFill/>
        </p:spPr>
        <p:txBody>
          <a:bodyPr wrap="square" rtlCol="0">
            <a:spAutoFit/>
          </a:bodyPr>
          <a:lstStyle/>
          <a:p>
            <a:pPr>
              <a:lnSpc>
                <a:spcPct val="150000"/>
              </a:lnSpc>
            </a:pPr>
            <a:r>
              <a:rPr lang="zh-CN" altLang="en-US" sz="2000" dirty="0">
                <a:cs typeface="+mn-ea"/>
                <a:sym typeface="+mn-lt"/>
              </a:rPr>
              <a:t>          </a:t>
            </a:r>
            <a:r>
              <a:rPr lang="zh-CN" altLang="en-US" sz="2000" b="1" dirty="0">
                <a:solidFill>
                  <a:srgbClr val="332C2B"/>
                </a:solidFill>
                <a:cs typeface="+mn-ea"/>
                <a:sym typeface="+mn-lt"/>
              </a:rPr>
              <a:t>此说最早出自南朝梁代吴均</a:t>
            </a:r>
            <a:r>
              <a:rPr lang="en-US" altLang="zh-CN" sz="2000" b="1" dirty="0">
                <a:solidFill>
                  <a:srgbClr val="332C2B"/>
                </a:solidFill>
                <a:cs typeface="+mn-ea"/>
                <a:sym typeface="+mn-lt"/>
              </a:rPr>
              <a:t>《</a:t>
            </a:r>
            <a:r>
              <a:rPr lang="zh-CN" altLang="en-US" sz="2000" b="1" dirty="0">
                <a:solidFill>
                  <a:srgbClr val="332C2B"/>
                </a:solidFill>
                <a:cs typeface="+mn-ea"/>
                <a:sym typeface="+mn-lt"/>
              </a:rPr>
              <a:t>续齐谐记</a:t>
            </a:r>
            <a:r>
              <a:rPr lang="en-US" altLang="zh-CN" sz="2000" b="1" dirty="0">
                <a:solidFill>
                  <a:srgbClr val="332C2B"/>
                </a:solidFill>
                <a:cs typeface="+mn-ea"/>
                <a:sym typeface="+mn-lt"/>
              </a:rPr>
              <a:t>》</a:t>
            </a:r>
            <a:r>
              <a:rPr lang="zh-CN" altLang="en-US" sz="2000" b="1" dirty="0">
                <a:solidFill>
                  <a:srgbClr val="332C2B"/>
                </a:solidFill>
                <a:cs typeface="+mn-ea"/>
                <a:sym typeface="+mn-lt"/>
              </a:rPr>
              <a:t>和北周宗懔</a:t>
            </a:r>
            <a:r>
              <a:rPr lang="en-US" altLang="zh-CN" sz="2000" b="1" dirty="0">
                <a:solidFill>
                  <a:srgbClr val="332C2B"/>
                </a:solidFill>
                <a:cs typeface="+mn-ea"/>
                <a:sym typeface="+mn-lt"/>
              </a:rPr>
              <a:t>《</a:t>
            </a:r>
            <a:r>
              <a:rPr lang="zh-CN" altLang="en-US" sz="2000" b="1" dirty="0">
                <a:solidFill>
                  <a:srgbClr val="332C2B"/>
                </a:solidFill>
                <a:cs typeface="+mn-ea"/>
                <a:sym typeface="+mn-lt"/>
              </a:rPr>
              <a:t>荆楚岁时记</a:t>
            </a:r>
            <a:r>
              <a:rPr lang="en-US" altLang="zh-CN" sz="2000" b="1" dirty="0">
                <a:solidFill>
                  <a:srgbClr val="332C2B"/>
                </a:solidFill>
                <a:cs typeface="+mn-ea"/>
                <a:sym typeface="+mn-lt"/>
              </a:rPr>
              <a:t>》</a:t>
            </a:r>
            <a:r>
              <a:rPr lang="zh-CN" altLang="en-US" sz="2000" b="1" dirty="0">
                <a:solidFill>
                  <a:srgbClr val="332C2B"/>
                </a:solidFill>
                <a:cs typeface="+mn-ea"/>
                <a:sym typeface="+mn-lt"/>
              </a:rPr>
              <a:t>的记载。据说，屈原于五月初五自投汨罗江，死后为蛟龙所困，世人哀之，每于此日投五色丝粽子于水中，以驱蛟龙。</a:t>
            </a:r>
          </a:p>
        </p:txBody>
      </p:sp>
      <p:pic>
        <p:nvPicPr>
          <p:cNvPr id="9" name="PA-图片 4" descr="5"/>
          <p:cNvPicPr>
            <a:picLocks noChangeAspect="1" noChangeArrowheads="1"/>
          </p:cNvPicPr>
          <p:nvPr>
            <p:custDataLst>
              <p:tags r:id="rId3"/>
            </p:custDataLst>
          </p:nvPr>
        </p:nvPicPr>
        <p:blipFill>
          <a:blip r:embed="rId11"/>
          <a:srcRect/>
          <a:stretch>
            <a:fillRect/>
          </a:stretch>
        </p:blipFill>
        <p:spPr bwMode="auto">
          <a:xfrm>
            <a:off x="1632955" y="1192296"/>
            <a:ext cx="3456384" cy="461413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PA-组合 6"/>
          <p:cNvGrpSpPr/>
          <p:nvPr>
            <p:custDataLst>
              <p:tags r:id="rId4"/>
            </p:custDataLst>
          </p:nvPr>
        </p:nvGrpSpPr>
        <p:grpSpPr>
          <a:xfrm>
            <a:off x="7384375" y="2167233"/>
            <a:ext cx="3024031" cy="541812"/>
            <a:chOff x="4765044" y="2141836"/>
            <a:chExt cx="2511274" cy="449942"/>
          </a:xfrm>
        </p:grpSpPr>
        <p:sp>
          <p:nvSpPr>
            <p:cNvPr id="12" name="PA-圆角矩形 11"/>
            <p:cNvSpPr/>
            <p:nvPr>
              <p:custDataLst>
                <p:tags r:id="rId6"/>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文本框 12"/>
            <p:cNvSpPr txBox="1"/>
            <p:nvPr>
              <p:custDataLst>
                <p:tags r:id="rId7"/>
              </p:custDataLst>
            </p:nvPr>
          </p:nvSpPr>
          <p:spPr>
            <a:xfrm>
              <a:off x="5243684" y="2175114"/>
              <a:ext cx="2032634" cy="383385"/>
            </a:xfrm>
            <a:prstGeom prst="rect">
              <a:avLst/>
            </a:prstGeom>
            <a:noFill/>
          </p:spPr>
          <p:txBody>
            <a:bodyPr wrap="square" rtlCol="0">
              <a:spAutoFit/>
            </a:bodyPr>
            <a:lstStyle/>
            <a:p>
              <a:r>
                <a:rPr lang="zh-CN" altLang="en-US" sz="2400" dirty="0">
                  <a:solidFill>
                    <a:schemeClr val="bg1"/>
                  </a:solidFill>
                  <a:cs typeface="+mn-ea"/>
                  <a:sym typeface="+mn-lt"/>
                </a:rPr>
                <a:t>纪 念 屈 原</a:t>
              </a:r>
            </a:p>
          </p:txBody>
        </p:sp>
      </p:grpSp>
      <p:pic>
        <p:nvPicPr>
          <p:cNvPr id="6" name="PA-图片 5"/>
          <p:cNvPicPr>
            <a:picLocks noChangeAspect="1"/>
          </p:cNvPicPr>
          <p:nvPr>
            <p:custDataLst>
              <p:tags r:id="rId5"/>
            </p:custDataLst>
          </p:nvPr>
        </p:nvPicPr>
        <p:blipFill>
          <a:blip r:embed="rId12" cstate="screen"/>
          <a:stretch>
            <a:fillRect/>
          </a:stretch>
        </p:blipFill>
        <p:spPr>
          <a:xfrm>
            <a:off x="6096000" y="465206"/>
            <a:ext cx="5297033" cy="2203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8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图片 2" descr="C:\Users\一城之风\Desktop\端午节\670637b1.jpg"/>
          <p:cNvPicPr>
            <a:picLocks noChangeAspect="1" noChangeArrowheads="1"/>
          </p:cNvPicPr>
          <p:nvPr>
            <p:custDataLst>
              <p:tags r:id="rId1"/>
            </p:custDataLst>
          </p:nvPr>
        </p:nvPicPr>
        <p:blipFill>
          <a:blip r:embed="rId9"/>
          <a:stretch>
            <a:fillRect/>
          </a:stretch>
        </p:blipFill>
        <p:spPr bwMode="auto">
          <a:xfrm>
            <a:off x="6719071" y="2772946"/>
            <a:ext cx="4452098" cy="200575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A-文本框 4"/>
          <p:cNvSpPr txBox="1"/>
          <p:nvPr>
            <p:custDataLst>
              <p:tags r:id="rId2"/>
            </p:custDataLst>
          </p:nvPr>
        </p:nvSpPr>
        <p:spPr>
          <a:xfrm>
            <a:off x="825501" y="2747372"/>
            <a:ext cx="5461000" cy="2536400"/>
          </a:xfrm>
          <a:prstGeom prst="rect">
            <a:avLst/>
          </a:prstGeom>
          <a:noFill/>
        </p:spPr>
        <p:txBody>
          <a:bodyPr wrap="square" rtlCol="0">
            <a:spAutoFit/>
          </a:bodyPr>
          <a:lstStyle/>
          <a:p>
            <a:pPr>
              <a:lnSpc>
                <a:spcPct val="150000"/>
              </a:lnSpc>
            </a:pPr>
            <a:r>
              <a:rPr lang="en-US" altLang="zh-CN" sz="1600" b="1" dirty="0">
                <a:solidFill>
                  <a:srgbClr val="332C2B"/>
                </a:solidFill>
                <a:cs typeface="+mn-ea"/>
                <a:sym typeface="+mn-lt"/>
              </a:rPr>
              <a:t>        </a:t>
            </a:r>
            <a:r>
              <a:rPr lang="zh-CN" altLang="zh-CN" b="1" dirty="0">
                <a:solidFill>
                  <a:srgbClr val="332C2B"/>
                </a:solidFill>
                <a:cs typeface="+mn-ea"/>
                <a:sym typeface="+mn-lt"/>
              </a:rPr>
              <a:t>又传，屈原投汨罗江后，当地百姓闻讯马上划船捞救，一直行至洞庭湖，终不见屈原的尸体。那时，恰逢雨天，湖面上的小舟一起汇集在岸边的亭子旁。当人们得知是打捞贤臣屈大夫时，再次冒雨出动，争相划进茫茫的洞庭湖。为了寄托哀思，人们荡舟江河之上，此后才逐渐发展成为龙舟竞赛。</a:t>
            </a:r>
            <a:endParaRPr lang="zh-CN" altLang="en-US" sz="1600" b="1" dirty="0">
              <a:solidFill>
                <a:srgbClr val="332C2B"/>
              </a:solidFill>
              <a:cs typeface="+mn-ea"/>
              <a:sym typeface="+mn-lt"/>
            </a:endParaRPr>
          </a:p>
        </p:txBody>
      </p:sp>
      <p:grpSp>
        <p:nvGrpSpPr>
          <p:cNvPr id="7" name="PA-组合 6"/>
          <p:cNvGrpSpPr/>
          <p:nvPr>
            <p:custDataLst>
              <p:tags r:id="rId3"/>
            </p:custDataLst>
          </p:nvPr>
        </p:nvGrpSpPr>
        <p:grpSpPr>
          <a:xfrm>
            <a:off x="4630141" y="1401988"/>
            <a:ext cx="2931717" cy="541812"/>
            <a:chOff x="4765044" y="2141836"/>
            <a:chExt cx="2434613" cy="449942"/>
          </a:xfrm>
        </p:grpSpPr>
        <p:sp>
          <p:nvSpPr>
            <p:cNvPr id="12" name="PA-圆角矩形 11"/>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p:cNvSpPr txBox="1"/>
            <p:nvPr>
              <p:custDataLst>
                <p:tags r:id="rId6"/>
              </p:custDataLst>
            </p:nvPr>
          </p:nvSpPr>
          <p:spPr>
            <a:xfrm>
              <a:off x="4966033" y="2157138"/>
              <a:ext cx="2032634" cy="383385"/>
            </a:xfrm>
            <a:prstGeom prst="rect">
              <a:avLst/>
            </a:prstGeom>
            <a:noFill/>
          </p:spPr>
          <p:txBody>
            <a:bodyPr wrap="square" rtlCol="0">
              <a:spAutoFit/>
            </a:bodyPr>
            <a:lstStyle/>
            <a:p>
              <a:pPr algn="ctr"/>
              <a:r>
                <a:rPr lang="zh-CN" altLang="en-US" sz="2400" b="1" dirty="0">
                  <a:solidFill>
                    <a:schemeClr val="bg1"/>
                  </a:solidFill>
                  <a:cs typeface="+mn-ea"/>
                  <a:sym typeface="+mn-lt"/>
                </a:rPr>
                <a:t>纪 念 屈 原</a:t>
              </a:r>
            </a:p>
          </p:txBody>
        </p:sp>
      </p:grpSp>
      <p:pic>
        <p:nvPicPr>
          <p:cNvPr id="9" name="PA-图片 8"/>
          <p:cNvPicPr>
            <a:picLocks noChangeAspect="1"/>
          </p:cNvPicPr>
          <p:nvPr>
            <p:custDataLst>
              <p:tags r:id="rId4"/>
            </p:custDataLst>
          </p:nvPr>
        </p:nvPicPr>
        <p:blipFill>
          <a:blip r:embed="rId10" cstate="screen"/>
          <a:stretch>
            <a:fillRect/>
          </a:stretch>
        </p:blipFill>
        <p:spPr>
          <a:xfrm>
            <a:off x="7102663" y="4001244"/>
            <a:ext cx="5111157" cy="3130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1"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1"/>
            </p:custDataLst>
          </p:nvPr>
        </p:nvSpPr>
        <p:spPr>
          <a:xfrm>
            <a:off x="5309377" y="2658472"/>
            <a:ext cx="6090814" cy="2308324"/>
          </a:xfrm>
          <a:prstGeom prst="rect">
            <a:avLst/>
          </a:prstGeom>
          <a:noFill/>
        </p:spPr>
        <p:txBody>
          <a:bodyPr wrap="square" rtlCol="0">
            <a:spAutoFit/>
          </a:bodyPr>
          <a:lstStyle/>
          <a:p>
            <a:pPr indent="647700">
              <a:lnSpc>
                <a:spcPct val="200000"/>
              </a:lnSpc>
            </a:pPr>
            <a:r>
              <a:rPr lang="zh-CN" altLang="en-US" b="1" dirty="0">
                <a:solidFill>
                  <a:srgbClr val="332C2B"/>
                </a:solidFill>
                <a:cs typeface="+mn-ea"/>
                <a:sym typeface="+mn-lt"/>
              </a:rPr>
              <a:t>此说出自东汉</a:t>
            </a:r>
            <a:r>
              <a:rPr lang="en-US" altLang="zh-CN" b="1" dirty="0">
                <a:solidFill>
                  <a:srgbClr val="332C2B"/>
                </a:solidFill>
                <a:cs typeface="+mn-ea"/>
                <a:sym typeface="+mn-lt"/>
              </a:rPr>
              <a:t>《</a:t>
            </a:r>
            <a:r>
              <a:rPr lang="zh-CN" altLang="en-US" b="1" dirty="0">
                <a:solidFill>
                  <a:srgbClr val="332C2B"/>
                </a:solidFill>
                <a:cs typeface="+mn-ea"/>
                <a:sym typeface="+mn-lt"/>
              </a:rPr>
              <a:t>曹娥碑</a:t>
            </a:r>
            <a:r>
              <a:rPr lang="en-US" altLang="zh-CN" b="1" dirty="0">
                <a:solidFill>
                  <a:srgbClr val="332C2B"/>
                </a:solidFill>
                <a:cs typeface="+mn-ea"/>
                <a:sym typeface="+mn-lt"/>
              </a:rPr>
              <a:t>》</a:t>
            </a:r>
            <a:r>
              <a:rPr lang="zh-CN" altLang="en-US" b="1" dirty="0">
                <a:solidFill>
                  <a:srgbClr val="332C2B"/>
                </a:solidFill>
                <a:cs typeface="+mn-ea"/>
                <a:sym typeface="+mn-lt"/>
              </a:rPr>
              <a:t>。</a:t>
            </a:r>
            <a:endParaRPr lang="en-US" altLang="zh-CN" b="1" dirty="0">
              <a:solidFill>
                <a:srgbClr val="332C2B"/>
              </a:solidFill>
              <a:cs typeface="+mn-ea"/>
              <a:sym typeface="+mn-lt"/>
            </a:endParaRPr>
          </a:p>
          <a:p>
            <a:pPr indent="647700">
              <a:lnSpc>
                <a:spcPct val="200000"/>
              </a:lnSpc>
            </a:pPr>
            <a:r>
              <a:rPr lang="zh-CN" altLang="en-US" b="1" dirty="0">
                <a:solidFill>
                  <a:srgbClr val="332C2B"/>
                </a:solidFill>
                <a:cs typeface="+mn-ea"/>
                <a:sym typeface="+mn-lt"/>
              </a:rPr>
              <a:t>曹娥是东汉上虞人，父亲溺于江中，数日不见尸体，当时孝女曹娥年仅十四岁，昼夜沿江号哭。过了十七天，在五月五日也投江，五日后抱出父尸。</a:t>
            </a:r>
          </a:p>
        </p:txBody>
      </p:sp>
      <p:pic>
        <p:nvPicPr>
          <p:cNvPr id="4098" name="PA-图片 2" descr="C:\Users\一城之风\Desktop\端午节\端午节\3360_1275617984qQ39.jpg"/>
          <p:cNvPicPr>
            <a:picLocks noChangeAspect="1" noChangeArrowheads="1"/>
          </p:cNvPicPr>
          <p:nvPr>
            <p:custDataLst>
              <p:tags r:id="rId2"/>
            </p:custDataLst>
          </p:nvPr>
        </p:nvPicPr>
        <p:blipFill>
          <a:blip r:embed="rId9" cstate="screen"/>
          <a:srcRect/>
          <a:stretch>
            <a:fillRect/>
          </a:stretch>
        </p:blipFill>
        <p:spPr bwMode="auto">
          <a:xfrm>
            <a:off x="2205597" y="2389359"/>
            <a:ext cx="2208803" cy="307200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PA-组合 6"/>
          <p:cNvGrpSpPr/>
          <p:nvPr>
            <p:custDataLst>
              <p:tags r:id="rId3"/>
            </p:custDataLst>
          </p:nvPr>
        </p:nvGrpSpPr>
        <p:grpSpPr>
          <a:xfrm>
            <a:off x="4630141" y="878079"/>
            <a:ext cx="2931717" cy="541812"/>
            <a:chOff x="4765044" y="2141836"/>
            <a:chExt cx="2434613" cy="449942"/>
          </a:xfrm>
        </p:grpSpPr>
        <p:sp>
          <p:nvSpPr>
            <p:cNvPr id="11" name="PA-圆角矩形 10"/>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p:cNvSpPr txBox="1"/>
            <p:nvPr>
              <p:custDataLst>
                <p:tags r:id="rId6"/>
              </p:custDataLst>
            </p:nvPr>
          </p:nvSpPr>
          <p:spPr>
            <a:xfrm>
              <a:off x="4905873" y="2167684"/>
              <a:ext cx="2032634" cy="383385"/>
            </a:xfrm>
            <a:prstGeom prst="rect">
              <a:avLst/>
            </a:prstGeom>
            <a:noFill/>
          </p:spPr>
          <p:txBody>
            <a:bodyPr wrap="square" rtlCol="0">
              <a:spAutoFit/>
            </a:bodyPr>
            <a:lstStyle/>
            <a:p>
              <a:pPr algn="ctr"/>
              <a:r>
                <a:rPr lang="zh-CN" altLang="en-US" sz="2400" b="1" dirty="0">
                  <a:solidFill>
                    <a:schemeClr val="bg1"/>
                  </a:solidFill>
                  <a:cs typeface="+mn-ea"/>
                  <a:sym typeface="+mn-lt"/>
                </a:rPr>
                <a:t>纪念孝女曹娥</a:t>
              </a:r>
            </a:p>
          </p:txBody>
        </p:sp>
      </p:grpSp>
      <p:pic>
        <p:nvPicPr>
          <p:cNvPr id="13" name="PA-图片 12"/>
          <p:cNvPicPr>
            <a:picLocks noChangeAspect="1"/>
          </p:cNvPicPr>
          <p:nvPr>
            <p:custDataLst>
              <p:tags r:id="rId4"/>
            </p:custDataLst>
          </p:nvPr>
        </p:nvPicPr>
        <p:blipFill>
          <a:blip r:embed="rId10" cstate="screen"/>
          <a:stretch>
            <a:fillRect/>
          </a:stretch>
        </p:blipFill>
        <p:spPr>
          <a:xfrm>
            <a:off x="7102663" y="4001244"/>
            <a:ext cx="5111157" cy="3130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1750" fill="hold"/>
                                        <p:tgtEl>
                                          <p:spTgt spid="4098"/>
                                        </p:tgtEl>
                                        <p:attrNameLst>
                                          <p:attrName>ppt_x</p:attrName>
                                        </p:attrNameLst>
                                      </p:cBhvr>
                                      <p:tavLst>
                                        <p:tav tm="0">
                                          <p:val>
                                            <p:strVal val="#ppt_x"/>
                                          </p:val>
                                        </p:tav>
                                        <p:tav tm="100000">
                                          <p:val>
                                            <p:strVal val="#ppt_x"/>
                                          </p:val>
                                        </p:tav>
                                      </p:tavLst>
                                    </p:anim>
                                    <p:anim calcmode="lin" valueType="num">
                                      <p:cBhvr additive="base">
                                        <p:cTn id="15" dur="175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1" nodeType="clickEffect">
                                  <p:stCondLst>
                                    <p:cond delay="0"/>
                                  </p:stCondLst>
                                  <p:iterate type="lt">
                                    <p:tmPct val="8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A-图片 2" descr="C:\Users\一城之风\Desktop\端午节\端午节\20081006090538750.jpg"/>
          <p:cNvPicPr>
            <a:picLocks noChangeAspect="1" noChangeArrowheads="1"/>
          </p:cNvPicPr>
          <p:nvPr>
            <p:custDataLst>
              <p:tags r:id="rId1"/>
            </p:custDataLst>
          </p:nvPr>
        </p:nvPicPr>
        <p:blipFill>
          <a:blip r:embed="rId9"/>
          <a:srcRect/>
          <a:stretch>
            <a:fillRect/>
          </a:stretch>
        </p:blipFill>
        <p:spPr bwMode="auto">
          <a:xfrm>
            <a:off x="1595071" y="1805449"/>
            <a:ext cx="3493887" cy="36724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A-文本框 1"/>
          <p:cNvSpPr txBox="1"/>
          <p:nvPr>
            <p:custDataLst>
              <p:tags r:id="rId2"/>
            </p:custDataLst>
          </p:nvPr>
        </p:nvSpPr>
        <p:spPr>
          <a:xfrm>
            <a:off x="5664808" y="2233419"/>
            <a:ext cx="5414764" cy="3046988"/>
          </a:xfrm>
          <a:prstGeom prst="rect">
            <a:avLst/>
          </a:prstGeom>
          <a:noFill/>
        </p:spPr>
        <p:txBody>
          <a:bodyPr wrap="square" rtlCol="0">
            <a:spAutoFit/>
          </a:bodyPr>
          <a:lstStyle/>
          <a:p>
            <a:pPr>
              <a:lnSpc>
                <a:spcPct val="200000"/>
              </a:lnSpc>
            </a:pPr>
            <a:r>
              <a:rPr lang="zh-CN" altLang="en-US" sz="2400" dirty="0">
                <a:cs typeface="+mn-ea"/>
                <a:sym typeface="+mn-lt"/>
              </a:rPr>
              <a:t>         </a:t>
            </a:r>
            <a:r>
              <a:rPr lang="zh-CN" altLang="en-US" sz="2400" dirty="0">
                <a:solidFill>
                  <a:srgbClr val="332C2B"/>
                </a:solidFill>
                <a:cs typeface="+mn-ea"/>
                <a:sym typeface="+mn-lt"/>
              </a:rPr>
              <a:t>春秋时吴国忠臣伍子胥含冤而死之后，化为涛神，世人哀而祭之，故有端午节。这则传说，在江浙一带流传很广。（详情见备注）</a:t>
            </a:r>
          </a:p>
        </p:txBody>
      </p:sp>
      <p:grpSp>
        <p:nvGrpSpPr>
          <p:cNvPr id="6" name="PA-组合 5"/>
          <p:cNvGrpSpPr/>
          <p:nvPr>
            <p:custDataLst>
              <p:tags r:id="rId3"/>
            </p:custDataLst>
          </p:nvPr>
        </p:nvGrpSpPr>
        <p:grpSpPr>
          <a:xfrm>
            <a:off x="7214326" y="1771754"/>
            <a:ext cx="2315728" cy="461665"/>
            <a:chOff x="4765044" y="2106412"/>
            <a:chExt cx="2434613" cy="485366"/>
          </a:xfrm>
        </p:grpSpPr>
        <p:sp>
          <p:nvSpPr>
            <p:cNvPr id="9" name="PA-圆角矩形 8"/>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p:cNvSpPr txBox="1"/>
            <p:nvPr>
              <p:custDataLst>
                <p:tags r:id="rId6"/>
              </p:custDataLst>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迎 涛 神</a:t>
              </a:r>
            </a:p>
          </p:txBody>
        </p:sp>
      </p:grpSp>
      <p:pic>
        <p:nvPicPr>
          <p:cNvPr id="11" name="PA-图片 10"/>
          <p:cNvPicPr>
            <a:picLocks noChangeAspect="1"/>
          </p:cNvPicPr>
          <p:nvPr>
            <p:custDataLst>
              <p:tags r:id="rId4"/>
            </p:custDataLst>
          </p:nvPr>
        </p:nvPicPr>
        <p:blipFill>
          <a:blip r:embed="rId10" cstate="screen"/>
          <a:stretch>
            <a:fillRect/>
          </a:stretch>
        </p:blipFill>
        <p:spPr>
          <a:xfrm>
            <a:off x="7102663" y="4001244"/>
            <a:ext cx="5111157" cy="3130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left)">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1"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9173976" y="1183931"/>
            <a:ext cx="2031325" cy="719556"/>
          </a:xfrm>
          <a:prstGeom prst="rect">
            <a:avLst/>
          </a:prstGeom>
        </p:spPr>
        <p:txBody>
          <a:bodyPr wrap="none">
            <a:spAutoFit/>
          </a:bodyPr>
          <a:lstStyle/>
          <a:p>
            <a:pPr>
              <a:lnSpc>
                <a:spcPct val="200000"/>
              </a:lnSpc>
            </a:pPr>
            <a:r>
              <a:rPr lang="zh-CN" altLang="en-US" sz="2400" b="1" dirty="0">
                <a:solidFill>
                  <a:srgbClr val="332C2B"/>
                </a:solidFill>
                <a:cs typeface="+mn-ea"/>
                <a:sym typeface="+mn-lt"/>
              </a:rPr>
              <a:t>端午节的来历</a:t>
            </a:r>
            <a:endParaRPr lang="en-US" altLang="zh-CN" sz="2400" b="1" dirty="0">
              <a:solidFill>
                <a:srgbClr val="332C2B"/>
              </a:solidFill>
              <a:cs typeface="+mn-ea"/>
              <a:sym typeface="+mn-lt"/>
            </a:endParaRPr>
          </a:p>
        </p:txBody>
      </p:sp>
      <p:pic>
        <p:nvPicPr>
          <p:cNvPr id="1027" name="PA-图片 3" descr="C:\Users\一城之风\Desktop\端午节\001e4f9cba400b84445902.jpg"/>
          <p:cNvPicPr>
            <a:picLocks noChangeAspect="1" noChangeArrowheads="1"/>
          </p:cNvPicPr>
          <p:nvPr>
            <p:custDataLst>
              <p:tags r:id="rId2"/>
            </p:custDataLst>
          </p:nvPr>
        </p:nvPicPr>
        <p:blipFill>
          <a:blip r:embed="rId9">
            <a:extLst>
              <a:ext uri="{BEBA8EAE-BF5A-486C-A8C5-ECC9F3942E4B}">
                <a14:imgProps xmlns:a14="http://schemas.microsoft.com/office/drawing/2010/main">
                  <a14:imgLayer r:embed="rId10">
                    <a14:imgEffect>
                      <a14:backgroundRemoval t="667" b="100000" l="11709" r="100000"/>
                    </a14:imgEffect>
                  </a14:imgLayer>
                </a14:imgProps>
              </a:ext>
            </a:extLst>
          </a:blip>
          <a:srcRect/>
          <a:stretch>
            <a:fillRect/>
          </a:stretch>
        </p:blipFill>
        <p:spPr bwMode="auto">
          <a:xfrm>
            <a:off x="8684689" y="2074242"/>
            <a:ext cx="30099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PA-矩形 2"/>
          <p:cNvSpPr/>
          <p:nvPr>
            <p:custDataLst>
              <p:tags r:id="rId3"/>
            </p:custDataLst>
          </p:nvPr>
        </p:nvSpPr>
        <p:spPr>
          <a:xfrm>
            <a:off x="1764371" y="1937724"/>
            <a:ext cx="5904656" cy="3742178"/>
          </a:xfrm>
          <a:prstGeom prst="rect">
            <a:avLst/>
          </a:prstGeom>
        </p:spPr>
        <p:txBody>
          <a:bodyPr wrap="square">
            <a:spAutoFit/>
          </a:bodyPr>
          <a:lstStyle/>
          <a:p>
            <a:pPr marL="342900" indent="-342900">
              <a:lnSpc>
                <a:spcPct val="150000"/>
              </a:lnSpc>
              <a:buBlip>
                <a:blip r:embed="rId11"/>
              </a:buBlip>
            </a:pPr>
            <a:r>
              <a:rPr lang="zh-CN" altLang="zh-CN" sz="1600" b="1" dirty="0">
                <a:solidFill>
                  <a:srgbClr val="332C2B"/>
                </a:solidFill>
                <a:cs typeface="+mn-ea"/>
                <a:sym typeface="+mn-lt"/>
              </a:rPr>
              <a:t>这种说法来自闻一多的《端午考》和《端午的历史教育》。他认为，五月初五是古代吴越地区“龙”的部落举行图腾祭祀的日子。</a:t>
            </a:r>
            <a:endParaRPr lang="en-US" altLang="zh-CN" sz="1600" b="1" dirty="0">
              <a:solidFill>
                <a:srgbClr val="332C2B"/>
              </a:solidFill>
              <a:cs typeface="+mn-ea"/>
              <a:sym typeface="+mn-lt"/>
            </a:endParaRPr>
          </a:p>
          <a:p>
            <a:pPr>
              <a:lnSpc>
                <a:spcPct val="150000"/>
              </a:lnSpc>
            </a:pPr>
            <a:r>
              <a:rPr lang="en-US" altLang="zh-CN" sz="1600" b="1" dirty="0">
                <a:solidFill>
                  <a:srgbClr val="332C2B"/>
                </a:solidFill>
                <a:cs typeface="+mn-ea"/>
                <a:sym typeface="+mn-lt"/>
              </a:rPr>
              <a:t>    </a:t>
            </a:r>
            <a:r>
              <a:rPr lang="zh-CN" altLang="zh-CN" sz="1600" b="1" dirty="0">
                <a:solidFill>
                  <a:srgbClr val="332C2B"/>
                </a:solidFill>
                <a:cs typeface="+mn-ea"/>
                <a:sym typeface="+mn-lt"/>
              </a:rPr>
              <a:t>其主要理由是</a:t>
            </a:r>
            <a:r>
              <a:rPr lang="zh-CN" altLang="en-US" sz="1600" b="1" dirty="0">
                <a:solidFill>
                  <a:srgbClr val="332C2B"/>
                </a:solidFill>
                <a:cs typeface="+mn-ea"/>
                <a:sym typeface="+mn-lt"/>
              </a:rPr>
              <a:t>：</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一</a:t>
            </a:r>
            <a:r>
              <a:rPr lang="en-US" altLang="zh-CN" sz="1600" b="1" dirty="0">
                <a:solidFill>
                  <a:srgbClr val="332C2B"/>
                </a:solidFill>
                <a:cs typeface="+mn-ea"/>
                <a:sym typeface="+mn-lt"/>
              </a:rPr>
              <a:t>)</a:t>
            </a:r>
            <a:r>
              <a:rPr lang="zh-CN" altLang="zh-CN" sz="1600" b="1" dirty="0">
                <a:solidFill>
                  <a:srgbClr val="332C2B"/>
                </a:solidFill>
                <a:cs typeface="+mn-ea"/>
                <a:sym typeface="+mn-lt"/>
              </a:rPr>
              <a:t>端午节两个最主要的活动吃粽子和竞渡，都与龙相关。粽子投入水里常被蚊龙所窃，而竞渡则用的是龙舟。</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二</a:t>
            </a:r>
            <a:r>
              <a:rPr lang="en-US" altLang="zh-CN" sz="1600" b="1" dirty="0">
                <a:solidFill>
                  <a:srgbClr val="332C2B"/>
                </a:solidFill>
                <a:cs typeface="+mn-ea"/>
                <a:sym typeface="+mn-lt"/>
              </a:rPr>
              <a:t>)</a:t>
            </a:r>
            <a:r>
              <a:rPr lang="zh-CN" altLang="zh-CN" sz="1600" b="1" dirty="0">
                <a:solidFill>
                  <a:srgbClr val="332C2B"/>
                </a:solidFill>
                <a:cs typeface="+mn-ea"/>
                <a:sym typeface="+mn-lt"/>
              </a:rPr>
              <a:t>竞渡与古代吴越地方的关系尤深，况且吴越百姓还有断发纹身“以像龙子”的习俗。</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三</a:t>
            </a:r>
            <a:r>
              <a:rPr lang="en-US" altLang="zh-CN" sz="1600" b="1" dirty="0">
                <a:solidFill>
                  <a:srgbClr val="332C2B"/>
                </a:solidFill>
                <a:cs typeface="+mn-ea"/>
                <a:sym typeface="+mn-lt"/>
              </a:rPr>
              <a:t>)</a:t>
            </a:r>
            <a:r>
              <a:rPr lang="zh-CN" altLang="zh-CN" sz="1600" b="1" dirty="0">
                <a:solidFill>
                  <a:srgbClr val="332C2B"/>
                </a:solidFill>
                <a:cs typeface="+mn-ea"/>
                <a:sym typeface="+mn-lt"/>
              </a:rPr>
              <a:t>古代五月初五日有用“五彩丝系臂”的民间风俗，这应当是“像龙子”的纹身习俗的遗迹</a:t>
            </a:r>
            <a:r>
              <a:rPr lang="zh-CN" altLang="zh-CN" sz="1200" dirty="0">
                <a:cs typeface="+mn-ea"/>
                <a:sym typeface="+mn-lt"/>
              </a:rPr>
              <a:t>。</a:t>
            </a:r>
            <a:endParaRPr lang="zh-CN" altLang="en-US" sz="1200" dirty="0">
              <a:cs typeface="+mn-ea"/>
              <a:sym typeface="+mn-lt"/>
            </a:endParaRPr>
          </a:p>
        </p:txBody>
      </p:sp>
      <p:grpSp>
        <p:nvGrpSpPr>
          <p:cNvPr id="6" name="PA-组合 5"/>
          <p:cNvGrpSpPr/>
          <p:nvPr>
            <p:custDataLst>
              <p:tags r:id="rId4"/>
            </p:custDataLst>
          </p:nvPr>
        </p:nvGrpSpPr>
        <p:grpSpPr>
          <a:xfrm>
            <a:off x="4938136" y="918263"/>
            <a:ext cx="2315728" cy="461665"/>
            <a:chOff x="4765044" y="2141836"/>
            <a:chExt cx="2434613" cy="485366"/>
          </a:xfrm>
        </p:grpSpPr>
        <p:sp>
          <p:nvSpPr>
            <p:cNvPr id="9" name="PA-圆角矩形 8"/>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p:cNvSpPr txBox="1"/>
            <p:nvPr>
              <p:custDataLst>
                <p:tags r:id="rId6"/>
              </p:custDataLst>
            </p:nvPr>
          </p:nvSpPr>
          <p:spPr>
            <a:xfrm>
              <a:off x="4966034" y="2141836"/>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龙 的 节 日</a:t>
              </a:r>
            </a:p>
          </p:txBody>
        </p:sp>
      </p:grpSp>
    </p:spTree>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传统文化端午节节日介绍PPT模板"/>
</p:tagLst>
</file>

<file path=ppt/tags/tag10.xml><?xml version="1.0" encoding="utf-8"?>
<p:tagLst xmlns:a="http://schemas.openxmlformats.org/drawingml/2006/main" xmlns:r="http://schemas.openxmlformats.org/officeDocument/2006/relationships" xmlns:p="http://schemas.openxmlformats.org/presentationml/2006/main">
  <p:tag name="PA" val="v4.3.1"/>
</p:tagLst>
</file>

<file path=ppt/tags/tag100.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10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PA" val="v4.3.1"/>
</p:tagLst>
</file>

<file path=ppt/tags/tag12.xml><?xml version="1.0" encoding="utf-8"?>
<p:tagLst xmlns:a="http://schemas.openxmlformats.org/drawingml/2006/main" xmlns:r="http://schemas.openxmlformats.org/officeDocument/2006/relationships" xmlns:p="http://schemas.openxmlformats.org/presentationml/2006/main">
  <p:tag name="PA" val="v4.3.1"/>
</p:tagLst>
</file>

<file path=ppt/tags/tag13.xml><?xml version="1.0" encoding="utf-8"?>
<p:tagLst xmlns:a="http://schemas.openxmlformats.org/drawingml/2006/main" xmlns:r="http://schemas.openxmlformats.org/officeDocument/2006/relationships" xmlns:p="http://schemas.openxmlformats.org/presentationml/2006/main">
  <p:tag name="PA" val="v4.3.1"/>
</p:tagLst>
</file>

<file path=ppt/tags/tag14.xml><?xml version="1.0" encoding="utf-8"?>
<p:tagLst xmlns:a="http://schemas.openxmlformats.org/drawingml/2006/main" xmlns:r="http://schemas.openxmlformats.org/officeDocument/2006/relationships" xmlns:p="http://schemas.openxmlformats.org/presentationml/2006/main">
  <p:tag name="PA" val="v4.3.1"/>
</p:tagLst>
</file>

<file path=ppt/tags/tag15.xml><?xml version="1.0" encoding="utf-8"?>
<p:tagLst xmlns:a="http://schemas.openxmlformats.org/drawingml/2006/main" xmlns:r="http://schemas.openxmlformats.org/officeDocument/2006/relationships" xmlns:p="http://schemas.openxmlformats.org/presentationml/2006/main">
  <p:tag name="PA" val="v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30.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4"/>
  <p:tag name="PA" val="v4.3.1"/>
</p:tagLst>
</file>

<file path=ppt/tags/tag3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32.xml><?xml version="1.0" encoding="utf-8"?>
<p:tagLst xmlns:a="http://schemas.openxmlformats.org/drawingml/2006/main" xmlns:r="http://schemas.openxmlformats.org/officeDocument/2006/relationships" xmlns:p="http://schemas.openxmlformats.org/presentationml/2006/main">
  <p:tag name="PA" val="v4.3.1"/>
</p:tagLst>
</file>

<file path=ppt/tags/tag33.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34.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3"/>
  <p:tag name="PA" val="v4.3.1"/>
</p:tagLst>
</file>

<file path=ppt/tags/tag3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36.xml><?xml version="1.0" encoding="utf-8"?>
<p:tagLst xmlns:a="http://schemas.openxmlformats.org/drawingml/2006/main" xmlns:r="http://schemas.openxmlformats.org/officeDocument/2006/relationships" xmlns:p="http://schemas.openxmlformats.org/presentationml/2006/main">
  <p:tag name="PA" val="v4.3.1"/>
</p:tagLst>
</file>

<file path=ppt/tags/tag37.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38.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2"/>
  <p:tag name="PA" val="v4.3.1"/>
</p:tagLst>
</file>

<file path=ppt/tags/tag39.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ags/tag40.xml><?xml version="1.0" encoding="utf-8"?>
<p:tagLst xmlns:a="http://schemas.openxmlformats.org/drawingml/2006/main" xmlns:r="http://schemas.openxmlformats.org/officeDocument/2006/relationships" xmlns:p="http://schemas.openxmlformats.org/presentationml/2006/main">
  <p:tag name="PA" val="v4.3.1"/>
</p:tagLst>
</file>

<file path=ppt/tags/tag4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42.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3.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4.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 name="PA" val="v4.3.1"/>
</p:tagLst>
</file>

<file path=ppt/tags/tag46.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7.xml><?xml version="1.0" encoding="utf-8"?>
<p:tagLst xmlns:a="http://schemas.openxmlformats.org/drawingml/2006/main" xmlns:r="http://schemas.openxmlformats.org/officeDocument/2006/relationships" xmlns:p="http://schemas.openxmlformats.org/presentationml/2006/main">
  <p:tag name="PA" val="v4.3.1"/>
</p:tagLst>
</file>

<file path=ppt/tags/tag48.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49.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ags/tag50.xml><?xml version="1.0" encoding="utf-8"?>
<p:tagLst xmlns:a="http://schemas.openxmlformats.org/drawingml/2006/main" xmlns:r="http://schemas.openxmlformats.org/officeDocument/2006/relationships" xmlns:p="http://schemas.openxmlformats.org/presentationml/2006/main">
  <p:tag name="PA" val="v4.3.1"/>
</p:tagLst>
</file>

<file path=ppt/tags/tag51.xml><?xml version="1.0" encoding="utf-8"?>
<p:tagLst xmlns:a="http://schemas.openxmlformats.org/drawingml/2006/main" xmlns:r="http://schemas.openxmlformats.org/officeDocument/2006/relationships" xmlns:p="http://schemas.openxmlformats.org/presentationml/2006/main">
  <p:tag name="PA" val="v4.3.1"/>
</p:tagLst>
</file>

<file path=ppt/tags/tag52.xml><?xml version="1.0" encoding="utf-8"?>
<p:tagLst xmlns:a="http://schemas.openxmlformats.org/drawingml/2006/main" xmlns:r="http://schemas.openxmlformats.org/officeDocument/2006/relationships" xmlns:p="http://schemas.openxmlformats.org/presentationml/2006/main">
  <p:tag name="PA" val="v4.3.1"/>
</p:tagLst>
</file>

<file path=ppt/tags/tag53.xml><?xml version="1.0" encoding="utf-8"?>
<p:tagLst xmlns:a="http://schemas.openxmlformats.org/drawingml/2006/main" xmlns:r="http://schemas.openxmlformats.org/officeDocument/2006/relationships" xmlns:p="http://schemas.openxmlformats.org/presentationml/2006/main">
  <p:tag name="PA" val="v4.3.1"/>
</p:tagLst>
</file>

<file path=ppt/tags/tag54.xml><?xml version="1.0" encoding="utf-8"?>
<p:tagLst xmlns:a="http://schemas.openxmlformats.org/drawingml/2006/main" xmlns:r="http://schemas.openxmlformats.org/officeDocument/2006/relationships" xmlns:p="http://schemas.openxmlformats.org/presentationml/2006/main">
  <p:tag name="PA" val="v4.3.1"/>
</p:tagLst>
</file>

<file path=ppt/tags/tag5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 name="PA" val="v4.3.1"/>
</p:tagLst>
</file>

<file path=ppt/tags/tag56.xml><?xml version="1.0" encoding="utf-8"?>
<p:tagLst xmlns:a="http://schemas.openxmlformats.org/drawingml/2006/main" xmlns:r="http://schemas.openxmlformats.org/officeDocument/2006/relationships" xmlns:p="http://schemas.openxmlformats.org/presentationml/2006/main">
  <p:tag name="PA" val="v4.3.1"/>
</p:tagLst>
</file>

<file path=ppt/tags/tag57.xml><?xml version="1.0" encoding="utf-8"?>
<p:tagLst xmlns:a="http://schemas.openxmlformats.org/drawingml/2006/main" xmlns:r="http://schemas.openxmlformats.org/officeDocument/2006/relationships" xmlns:p="http://schemas.openxmlformats.org/presentationml/2006/main">
  <p:tag name="PA" val="v4.3.1"/>
</p:tagLst>
</file>

<file path=ppt/tags/tag58.xml><?xml version="1.0" encoding="utf-8"?>
<p:tagLst xmlns:a="http://schemas.openxmlformats.org/drawingml/2006/main" xmlns:r="http://schemas.openxmlformats.org/officeDocument/2006/relationships" xmlns:p="http://schemas.openxmlformats.org/presentationml/2006/main">
  <p:tag name="PA" val="v4.3.1"/>
</p:tagLst>
</file>

<file path=ppt/tags/tag59.xml><?xml version="1.0" encoding="utf-8"?>
<p:tagLst xmlns:a="http://schemas.openxmlformats.org/drawingml/2006/main" xmlns:r="http://schemas.openxmlformats.org/officeDocument/2006/relationships" xmlns:p="http://schemas.openxmlformats.org/presentationml/2006/main">
  <p:tag name="PA" val="v4.3.1"/>
</p:tagLst>
</file>

<file path=ppt/tags/tag6.xml><?xml version="1.0" encoding="utf-8"?>
<p:tagLst xmlns:a="http://schemas.openxmlformats.org/drawingml/2006/main" xmlns:r="http://schemas.openxmlformats.org/officeDocument/2006/relationships" xmlns:p="http://schemas.openxmlformats.org/presentationml/2006/main">
  <p:tag name="PA" val="v4.3.1"/>
</p:tagLst>
</file>

<file path=ppt/tags/tag60.xml><?xml version="1.0" encoding="utf-8"?>
<p:tagLst xmlns:a="http://schemas.openxmlformats.org/drawingml/2006/main" xmlns:r="http://schemas.openxmlformats.org/officeDocument/2006/relationships" xmlns:p="http://schemas.openxmlformats.org/presentationml/2006/main">
  <p:tag name="PA" val="v4.3.1"/>
</p:tagLst>
</file>

<file path=ppt/tags/tag61.xml><?xml version="1.0" encoding="utf-8"?>
<p:tagLst xmlns:a="http://schemas.openxmlformats.org/drawingml/2006/main" xmlns:r="http://schemas.openxmlformats.org/officeDocument/2006/relationships" xmlns:p="http://schemas.openxmlformats.org/presentationml/2006/main">
  <p:tag name="PA" val="v4.3.1"/>
</p:tagLst>
</file>

<file path=ppt/tags/tag62.xml><?xml version="1.0" encoding="utf-8"?>
<p:tagLst xmlns:a="http://schemas.openxmlformats.org/drawingml/2006/main" xmlns:r="http://schemas.openxmlformats.org/officeDocument/2006/relationships" xmlns:p="http://schemas.openxmlformats.org/presentationml/2006/main">
  <p:tag name="PA" val="v4.3.1"/>
</p:tagLst>
</file>

<file path=ppt/tags/tag63.xml><?xml version="1.0" encoding="utf-8"?>
<p:tagLst xmlns:a="http://schemas.openxmlformats.org/drawingml/2006/main" xmlns:r="http://schemas.openxmlformats.org/officeDocument/2006/relationships" xmlns:p="http://schemas.openxmlformats.org/presentationml/2006/main">
  <p:tag name="PA" val="v4.3.1"/>
</p:tagLst>
</file>

<file path=ppt/tags/tag64.xml><?xml version="1.0" encoding="utf-8"?>
<p:tagLst xmlns:a="http://schemas.openxmlformats.org/drawingml/2006/main" xmlns:r="http://schemas.openxmlformats.org/officeDocument/2006/relationships" xmlns:p="http://schemas.openxmlformats.org/presentationml/2006/main">
  <p:tag name="PA" val="v4.3.1"/>
</p:tagLst>
</file>

<file path=ppt/tags/tag65.xml><?xml version="1.0" encoding="utf-8"?>
<p:tagLst xmlns:a="http://schemas.openxmlformats.org/drawingml/2006/main" xmlns:r="http://schemas.openxmlformats.org/officeDocument/2006/relationships" xmlns:p="http://schemas.openxmlformats.org/presentationml/2006/main">
  <p:tag name="PA" val="v4.3.1"/>
</p:tagLst>
</file>

<file path=ppt/tags/tag66.xml><?xml version="1.0" encoding="utf-8"?>
<p:tagLst xmlns:a="http://schemas.openxmlformats.org/drawingml/2006/main" xmlns:r="http://schemas.openxmlformats.org/officeDocument/2006/relationships" xmlns:p="http://schemas.openxmlformats.org/presentationml/2006/main">
  <p:tag name="PA" val="v4.3.1"/>
</p:tagLst>
</file>

<file path=ppt/tags/tag67.xml><?xml version="1.0" encoding="utf-8"?>
<p:tagLst xmlns:a="http://schemas.openxmlformats.org/drawingml/2006/main" xmlns:r="http://schemas.openxmlformats.org/officeDocument/2006/relationships" xmlns:p="http://schemas.openxmlformats.org/presentationml/2006/main">
  <p:tag name="PA" val="v4.3.1"/>
</p:tagLst>
</file>

<file path=ppt/tags/tag68.xml><?xml version="1.0" encoding="utf-8"?>
<p:tagLst xmlns:a="http://schemas.openxmlformats.org/drawingml/2006/main" xmlns:r="http://schemas.openxmlformats.org/officeDocument/2006/relationships" xmlns:p="http://schemas.openxmlformats.org/presentationml/2006/main">
  <p:tag name="PA" val="v4.3.1"/>
</p:tagLst>
</file>

<file path=ppt/tags/tag69.xml><?xml version="1.0" encoding="utf-8"?>
<p:tagLst xmlns:a="http://schemas.openxmlformats.org/drawingml/2006/main" xmlns:r="http://schemas.openxmlformats.org/officeDocument/2006/relationships" xmlns:p="http://schemas.openxmlformats.org/presentationml/2006/main">
  <p:tag name="PA" val="v4.3.1"/>
</p:tagLst>
</file>

<file path=ppt/tags/tag7.xml><?xml version="1.0" encoding="utf-8"?>
<p:tagLst xmlns:a="http://schemas.openxmlformats.org/drawingml/2006/main" xmlns:r="http://schemas.openxmlformats.org/officeDocument/2006/relationships" xmlns:p="http://schemas.openxmlformats.org/presentationml/2006/main">
  <p:tag name="PA" val="v4.3.1"/>
</p:tagLst>
</file>

<file path=ppt/tags/tag70.xml><?xml version="1.0" encoding="utf-8"?>
<p:tagLst xmlns:a="http://schemas.openxmlformats.org/drawingml/2006/main" xmlns:r="http://schemas.openxmlformats.org/officeDocument/2006/relationships" xmlns:p="http://schemas.openxmlformats.org/presentationml/2006/main">
  <p:tag name="PA" val="v4.3.1"/>
</p:tagLst>
</file>

<file path=ppt/tags/tag71.xml><?xml version="1.0" encoding="utf-8"?>
<p:tagLst xmlns:a="http://schemas.openxmlformats.org/drawingml/2006/main" xmlns:r="http://schemas.openxmlformats.org/officeDocument/2006/relationships" xmlns:p="http://schemas.openxmlformats.org/presentationml/2006/main">
  <p:tag name="PA" val="v4.3.1"/>
</p:tagLst>
</file>

<file path=ppt/tags/tag72.xml><?xml version="1.0" encoding="utf-8"?>
<p:tagLst xmlns:a="http://schemas.openxmlformats.org/drawingml/2006/main" xmlns:r="http://schemas.openxmlformats.org/officeDocument/2006/relationships" xmlns:p="http://schemas.openxmlformats.org/presentationml/2006/main">
  <p:tag name="PA" val="v4.3.1"/>
</p:tagLst>
</file>

<file path=ppt/tags/tag73.xml><?xml version="1.0" encoding="utf-8"?>
<p:tagLst xmlns:a="http://schemas.openxmlformats.org/drawingml/2006/main" xmlns:r="http://schemas.openxmlformats.org/officeDocument/2006/relationships" xmlns:p="http://schemas.openxmlformats.org/presentationml/2006/main">
  <p:tag name="PA" val="v4.3.1"/>
</p:tagLst>
</file>

<file path=ppt/tags/tag74.xml><?xml version="1.0" encoding="utf-8"?>
<p:tagLst xmlns:a="http://schemas.openxmlformats.org/drawingml/2006/main" xmlns:r="http://schemas.openxmlformats.org/officeDocument/2006/relationships" xmlns:p="http://schemas.openxmlformats.org/presentationml/2006/main">
  <p:tag name="PA" val="v4.3.1"/>
</p:tagLst>
</file>

<file path=ppt/tags/tag75.xml><?xml version="1.0" encoding="utf-8"?>
<p:tagLst xmlns:a="http://schemas.openxmlformats.org/drawingml/2006/main" xmlns:r="http://schemas.openxmlformats.org/officeDocument/2006/relationships" xmlns:p="http://schemas.openxmlformats.org/presentationml/2006/main">
  <p:tag name="PA" val="v4.3.1"/>
</p:tagLst>
</file>

<file path=ppt/tags/tag76.xml><?xml version="1.0" encoding="utf-8"?>
<p:tagLst xmlns:a="http://schemas.openxmlformats.org/drawingml/2006/main" xmlns:r="http://schemas.openxmlformats.org/officeDocument/2006/relationships" xmlns:p="http://schemas.openxmlformats.org/presentationml/2006/main">
  <p:tag name="PA" val="v4.3.1"/>
</p:tagLst>
</file>

<file path=ppt/tags/tag77.xml><?xml version="1.0" encoding="utf-8"?>
<p:tagLst xmlns:a="http://schemas.openxmlformats.org/drawingml/2006/main" xmlns:r="http://schemas.openxmlformats.org/officeDocument/2006/relationships" xmlns:p="http://schemas.openxmlformats.org/presentationml/2006/main">
  <p:tag name="PA" val="v4.3.1"/>
</p:tagLst>
</file>

<file path=ppt/tags/tag78.xml><?xml version="1.0" encoding="utf-8"?>
<p:tagLst xmlns:a="http://schemas.openxmlformats.org/drawingml/2006/main" xmlns:r="http://schemas.openxmlformats.org/officeDocument/2006/relationships" xmlns:p="http://schemas.openxmlformats.org/presentationml/2006/main">
  <p:tag name="PA" val="v4.3.1"/>
</p:tagLst>
</file>

<file path=ppt/tags/tag79.xml><?xml version="1.0" encoding="utf-8"?>
<p:tagLst xmlns:a="http://schemas.openxmlformats.org/drawingml/2006/main" xmlns:r="http://schemas.openxmlformats.org/officeDocument/2006/relationships" xmlns:p="http://schemas.openxmlformats.org/presentationml/2006/main">
  <p:tag name="PA" val="v4.3.1"/>
</p:tagLst>
</file>

<file path=ppt/tags/tag8.xml><?xml version="1.0" encoding="utf-8"?>
<p:tagLst xmlns:a="http://schemas.openxmlformats.org/drawingml/2006/main" xmlns:r="http://schemas.openxmlformats.org/officeDocument/2006/relationships" xmlns:p="http://schemas.openxmlformats.org/presentationml/2006/main">
  <p:tag name="PA" val="v4.3.1"/>
</p:tagLst>
</file>

<file path=ppt/tags/tag80.xml><?xml version="1.0" encoding="utf-8"?>
<p:tagLst xmlns:a="http://schemas.openxmlformats.org/drawingml/2006/main" xmlns:r="http://schemas.openxmlformats.org/officeDocument/2006/relationships" xmlns:p="http://schemas.openxmlformats.org/presentationml/2006/main">
  <p:tag name="PA" val="v4.3.1"/>
</p:tagLst>
</file>

<file path=ppt/tags/tag81.xml><?xml version="1.0" encoding="utf-8"?>
<p:tagLst xmlns:a="http://schemas.openxmlformats.org/drawingml/2006/main" xmlns:r="http://schemas.openxmlformats.org/officeDocument/2006/relationships" xmlns:p="http://schemas.openxmlformats.org/presentationml/2006/main">
  <p:tag name="PA" val="v4.3.1"/>
</p:tagLst>
</file>

<file path=ppt/tags/tag82.xml><?xml version="1.0" encoding="utf-8"?>
<p:tagLst xmlns:a="http://schemas.openxmlformats.org/drawingml/2006/main" xmlns:r="http://schemas.openxmlformats.org/officeDocument/2006/relationships" xmlns:p="http://schemas.openxmlformats.org/presentationml/2006/main">
  <p:tag name="PA" val="v4.3.1"/>
</p:tagLst>
</file>

<file path=ppt/tags/tag83.xml><?xml version="1.0" encoding="utf-8"?>
<p:tagLst xmlns:a="http://schemas.openxmlformats.org/drawingml/2006/main" xmlns:r="http://schemas.openxmlformats.org/officeDocument/2006/relationships" xmlns:p="http://schemas.openxmlformats.org/presentationml/2006/main">
  <p:tag name="PA" val="v4.3.1"/>
</p:tagLst>
</file>

<file path=ppt/tags/tag84.xml><?xml version="1.0" encoding="utf-8"?>
<p:tagLst xmlns:a="http://schemas.openxmlformats.org/drawingml/2006/main" xmlns:r="http://schemas.openxmlformats.org/officeDocument/2006/relationships" xmlns:p="http://schemas.openxmlformats.org/presentationml/2006/main">
  <p:tag name="PA" val="v4.3.1"/>
</p:tagLst>
</file>

<file path=ppt/tags/tag85.xml><?xml version="1.0" encoding="utf-8"?>
<p:tagLst xmlns:a="http://schemas.openxmlformats.org/drawingml/2006/main" xmlns:r="http://schemas.openxmlformats.org/officeDocument/2006/relationships" xmlns:p="http://schemas.openxmlformats.org/presentationml/2006/main">
  <p:tag name="PA" val="v4.3.1"/>
</p:tagLst>
</file>

<file path=ppt/tags/tag86.xml><?xml version="1.0" encoding="utf-8"?>
<p:tagLst xmlns:a="http://schemas.openxmlformats.org/drawingml/2006/main" xmlns:r="http://schemas.openxmlformats.org/officeDocument/2006/relationships" xmlns:p="http://schemas.openxmlformats.org/presentationml/2006/main">
  <p:tag name="PA" val="v4.3.1"/>
</p:tagLst>
</file>

<file path=ppt/tags/tag87.xml><?xml version="1.0" encoding="utf-8"?>
<p:tagLst xmlns:a="http://schemas.openxmlformats.org/drawingml/2006/main" xmlns:r="http://schemas.openxmlformats.org/officeDocument/2006/relationships" xmlns:p="http://schemas.openxmlformats.org/presentationml/2006/main">
  <p:tag name="PA" val="v4.3.1"/>
</p:tagLst>
</file>

<file path=ppt/tags/tag88.xml><?xml version="1.0" encoding="utf-8"?>
<p:tagLst xmlns:a="http://schemas.openxmlformats.org/drawingml/2006/main" xmlns:r="http://schemas.openxmlformats.org/officeDocument/2006/relationships" xmlns:p="http://schemas.openxmlformats.org/presentationml/2006/main">
  <p:tag name="PA" val="v4.3.1"/>
</p:tagLst>
</file>

<file path=ppt/tags/tag89.xml><?xml version="1.0" encoding="utf-8"?>
<p:tagLst xmlns:a="http://schemas.openxmlformats.org/drawingml/2006/main" xmlns:r="http://schemas.openxmlformats.org/officeDocument/2006/relationships" xmlns:p="http://schemas.openxmlformats.org/presentationml/2006/main">
  <p:tag name="PA" val="v4.3.1"/>
</p:tagLst>
</file>

<file path=ppt/tags/tag9.xml><?xml version="1.0" encoding="utf-8"?>
<p:tagLst xmlns:a="http://schemas.openxmlformats.org/drawingml/2006/main" xmlns:r="http://schemas.openxmlformats.org/officeDocument/2006/relationships" xmlns:p="http://schemas.openxmlformats.org/presentationml/2006/main">
  <p:tag name="PA" val="v4.3.1"/>
</p:tagLst>
</file>

<file path=ppt/tags/tag90.xml><?xml version="1.0" encoding="utf-8"?>
<p:tagLst xmlns:a="http://schemas.openxmlformats.org/drawingml/2006/main" xmlns:r="http://schemas.openxmlformats.org/officeDocument/2006/relationships" xmlns:p="http://schemas.openxmlformats.org/presentationml/2006/main">
  <p:tag name="PA" val="v4.3.1"/>
</p:tagLst>
</file>

<file path=ppt/tags/tag91.xml><?xml version="1.0" encoding="utf-8"?>
<p:tagLst xmlns:a="http://schemas.openxmlformats.org/drawingml/2006/main" xmlns:r="http://schemas.openxmlformats.org/officeDocument/2006/relationships" xmlns:p="http://schemas.openxmlformats.org/presentationml/2006/main">
  <p:tag name="PA" val="v4.3.1"/>
</p:tagLst>
</file>

<file path=ppt/tags/tag92.xml><?xml version="1.0" encoding="utf-8"?>
<p:tagLst xmlns:a="http://schemas.openxmlformats.org/drawingml/2006/main" xmlns:r="http://schemas.openxmlformats.org/officeDocument/2006/relationships" xmlns:p="http://schemas.openxmlformats.org/presentationml/2006/main">
  <p:tag name="PA" val="v4.3.1"/>
</p:tagLst>
</file>

<file path=ppt/tags/tag93.xml><?xml version="1.0" encoding="utf-8"?>
<p:tagLst xmlns:a="http://schemas.openxmlformats.org/drawingml/2006/main" xmlns:r="http://schemas.openxmlformats.org/officeDocument/2006/relationships" xmlns:p="http://schemas.openxmlformats.org/presentationml/2006/main">
  <p:tag name="PA" val="v4.3.1"/>
</p:tagLst>
</file>

<file path=ppt/tags/tag94.xml><?xml version="1.0" encoding="utf-8"?>
<p:tagLst xmlns:a="http://schemas.openxmlformats.org/drawingml/2006/main" xmlns:r="http://schemas.openxmlformats.org/officeDocument/2006/relationships" xmlns:p="http://schemas.openxmlformats.org/presentationml/2006/main">
  <p:tag name="PA" val="v4.3.1"/>
</p:tagLst>
</file>

<file path=ppt/tags/tag95.xml><?xml version="1.0" encoding="utf-8"?>
<p:tagLst xmlns:a="http://schemas.openxmlformats.org/drawingml/2006/main" xmlns:r="http://schemas.openxmlformats.org/officeDocument/2006/relationships" xmlns:p="http://schemas.openxmlformats.org/presentationml/2006/main">
  <p:tag name="PA" val="v4.3.1"/>
</p:tagLst>
</file>

<file path=ppt/tags/tag96.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97.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宽屏</PresentationFormat>
  <Paragraphs>126</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2022-03-04T02:43:57Z</dcterms:created>
  <dcterms:modified xsi:type="dcterms:W3CDTF">2023-01-10T06:32:21Z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EB5D7B3FA6724751BBBC5F0E9D093346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