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9" r:id="rId3"/>
    <p:sldId id="334" r:id="rId4"/>
    <p:sldId id="292" r:id="rId5"/>
    <p:sldId id="295" r:id="rId6"/>
    <p:sldId id="296" r:id="rId7"/>
    <p:sldId id="271" r:id="rId8"/>
    <p:sldId id="335" r:id="rId9"/>
    <p:sldId id="277" r:id="rId10"/>
    <p:sldId id="303" r:id="rId11"/>
    <p:sldId id="306" r:id="rId12"/>
    <p:sldId id="315" r:id="rId13"/>
    <p:sldId id="336" r:id="rId14"/>
    <p:sldId id="337" r:id="rId15"/>
    <p:sldId id="316" r:id="rId16"/>
    <p:sldId id="338" r:id="rId17"/>
    <p:sldId id="339" r:id="rId18"/>
    <p:sldId id="317" r:id="rId19"/>
    <p:sldId id="318" r:id="rId20"/>
    <p:sldId id="319" r:id="rId21"/>
    <p:sldId id="340" r:id="rId22"/>
    <p:sldId id="322" r:id="rId23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A687C-6A42-4772-A657-90D54499518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FDBE9-2D59-4753-BB49-3FE508C423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72658" y="1840533"/>
            <a:ext cx="7241000" cy="2002430"/>
            <a:chOff x="3829" y="1493"/>
            <a:chExt cx="11235" cy="2913"/>
          </a:xfrm>
        </p:grpSpPr>
        <p:sp>
          <p:nvSpPr>
            <p:cNvPr id="3" name="Rectangle 5"/>
            <p:cNvSpPr/>
            <p:nvPr/>
          </p:nvSpPr>
          <p:spPr>
            <a:xfrm>
              <a:off x="3829" y="3197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Jack's Goodbye Party</a:t>
              </a:r>
              <a:endParaRPr lang="zh-CN" altLang="en-US" sz="48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493"/>
              <a:ext cx="11101" cy="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latin typeface="微软雅黑" panose="020B0503020204020204" charset="-122"/>
                  <a:ea typeface="微软雅黑" panose="020B0503020204020204" charset="-122"/>
                </a:rPr>
                <a:t>Unit 8</a:t>
              </a: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zh-CN" altLang="en-US" sz="2800" b="1" dirty="0" smtClean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US" altLang="zh-CN" sz="2800" b="1" dirty="0" smtClean="0">
                  <a:latin typeface="微软雅黑" panose="020B0503020204020204" charset="-122"/>
                  <a:ea typeface="微软雅黑" panose="020B0503020204020204" charset="-122"/>
                </a:rPr>
                <a:t>Countries around the World</a:t>
              </a:r>
              <a:endParaRPr lang="zh-CN" altLang="en-US" sz="2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1735" y="2278186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4495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1320233"/>
            <a:ext cx="7545533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everyone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每个人；所有的人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7513" y="2355699"/>
            <a:ext cx="449514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 and meet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过来见见大家。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a chance to win.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每个人都有机会赢。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71535" y="5182849"/>
            <a:ext cx="841075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everyone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作主语时，谓语动词要用第三人称单数形式。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92900" y="125605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7875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6505" y="2298114"/>
            <a:ext cx="827276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________ I come from Sichuan. Actually(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实际上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I come from Shandong.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finds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thinks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079087" y="2298114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702387"/>
            <a:ext cx="8138359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so happy to see you.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见到你我很高兴。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It's nice to meet you.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很高兴见到你。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7978" y="3179862"/>
            <a:ext cx="8567382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这两句话含义相同，结构相仿。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第一句话属于“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结构，意为“某人做某事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。该结构中的形容词多用于修饰“人”，常用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happy, glad, sad, angry, scared, excited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等描述人的情感的形容词。例如：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34888" y="1372603"/>
            <a:ext cx="8138359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excited to watch NBA games.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比赛感到很兴奋。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第二句话属于“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结构，意为“做某事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是形式主语，真正的主语是动词不定式。该结构中的形容词多用于修饰“事”。例如：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so boring to do homework all the time.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一直写作业是很无聊的。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34888" y="1372603"/>
            <a:ext cx="8138359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“It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sb.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do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意为“对某人来说做某事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good for us to do morning exercises every day.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每天做早操对我们来说有好处。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6" y="2448239"/>
            <a:ext cx="8066630" cy="32465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①听到这个坏消息我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难过。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________ ________ ________ the bad news.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玩猜谜游戏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有趣。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funny ________ ________ a guessing game.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372602" y="3766565"/>
            <a:ext cx="39232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sad              to                hear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195186" y="5088197"/>
            <a:ext cx="24244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play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5722" y="1415785"/>
            <a:ext cx="8316741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is very dangerous(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危险的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swim alone in the river.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388076" y="3873320"/>
            <a:ext cx="8253116" cy="14051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句意：独自在河里游泳是非常危险的。此句真正的主语为不定式短语“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to swim alone”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，应用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作形式主语，其句型结构为“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 be 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adj.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 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to do </a:t>
            </a:r>
            <a:r>
              <a:rPr lang="en-US" altLang="zh-CN" sz="20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.”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，意为“做某事是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的”。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122298" y="2078159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80397" y="2015391"/>
            <a:ext cx="7561629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②It's necessary(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必要的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for us ________ English well.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learn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 	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learns</a:t>
            </a: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5102186" y="222955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2" y="1415784"/>
            <a:ext cx="6535340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inviting me!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谢谢你邀请我！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21708" y="3321500"/>
            <a:ext cx="813029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(1)Thank sb. for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为某物感谢某人。例如：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present.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感谢你的礼物。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(2)Thank sb. for doing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感谢某人做某事。例如：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________ cakes for me.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感谢你为我做蛋糕。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92852" y="5010901"/>
            <a:ext cx="1221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2284467"/>
            <a:ext cx="8066630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________ (tell) me the truth.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50764" y="2417749"/>
            <a:ext cx="12803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047164"/>
          <a:ext cx="7471754" cy="363316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不久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suːn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．邀请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ɪn'vaɪt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．每个人；所有的人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evrɪwʌn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．伦敦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lʌndən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首都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kæpɪtl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712735" y="2251997"/>
            <a:ext cx="784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66569" y="3027281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invite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278466" y="3594346"/>
            <a:ext cx="1362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everyone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406708" y="4225134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London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181782" y="4911807"/>
            <a:ext cx="1072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capital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2" y="1415784"/>
            <a:ext cx="8353311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—Where are you from?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—I come from Sydney, Australia.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“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你来自哪里？”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“我来自澳大利亚的悉尼。”</a:t>
            </a:r>
          </a:p>
        </p:txBody>
      </p:sp>
      <p:sp>
        <p:nvSpPr>
          <p:cNvPr id="5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7277" y="1659799"/>
            <a:ext cx="8130291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(1)where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是特殊疑问词，意为“在哪里”，其后谓语动词的单复数取决于后面主语的单复数。例如：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our English teacher?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我们的英语老师在哪里？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(2)from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作介词，意为“来自；从”。常构成短语：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be/come from…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来自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from…to…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5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5159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3146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798" y="2079747"/>
            <a:ext cx="806663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格雷格来自加拿大。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Greg ________ ________ Canada.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your friend from?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________ your friend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1193586" y="3291069"/>
            <a:ext cx="27116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is/comes       from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608892" y="4879332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4340944" y="4879331"/>
            <a:ext cx="267897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        from 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4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2047164"/>
          <a:ext cx="7471754" cy="363316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．英国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Sydney['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sɪdnɪ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Washington D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C.________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258502" y="2949388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U.K.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463876" y="3671795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悉尼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956191" y="4240390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华盛顿特区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59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来自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．许多；大量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．住在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 in front of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go back to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876018" y="1860330"/>
            <a:ext cx="2701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from/come from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37037" y="2474763"/>
            <a:ext cx="19704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lot of/lots of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3946369" y="3109446"/>
            <a:ext cx="9781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live 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060343" y="3725460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前面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4278230" y="440654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返回到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见到你我很高兴。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I'm so ________ ________ see you.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．谢谢你邀请我！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Thank you ________ ________ me! 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948068" y="3062937"/>
            <a:ext cx="24811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happy           to</a:t>
            </a: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3693629" y="4346100"/>
            <a:ext cx="24214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        inviting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57847" y="1484026"/>
          <a:ext cx="7881187" cy="350769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3.“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你来自哪里？”“我来自澳大利亚的悉尼。”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—Where ________ you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—________ ________ ________ Sydney, Australia.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268399" y="3061456"/>
            <a:ext cx="6054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4995595" y="3044714"/>
            <a:ext cx="8283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2115297" y="3607427"/>
            <a:ext cx="38568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             come          from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2365760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invite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邀请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69001" y="3459619"/>
            <a:ext cx="7681783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inviting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me!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谢谢你邀请我！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I'd like to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Mary to my home for my birthday party.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我想邀请玛丽来我家参加我的生日聚会。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invites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to watch a movie with him.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他邀请我和他一起看电影。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31079" y="2041824"/>
            <a:ext cx="8410753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invite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是动词，意为“邀请”。常见搭配：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(1)invite sb. to sp.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邀请某人去某地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(2)invite sb. 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邀请某人做某事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490350" y="4067996"/>
            <a:ext cx="841075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invite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的名词形式为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invitation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71075" y="152544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64670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256047"/>
            <a:ext cx="8066630" cy="33499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我母亲经常邀请她的朋友去图书馆看书。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 often ________ her friends ________ the library to read books.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用所给词的适当形式填空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invite my friends ________(play) basketball tomorrow.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982290" y="3451091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invites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914951" y="3451090"/>
            <a:ext cx="4411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602229" y="5061366"/>
            <a:ext cx="10823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play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25406" y="61555"/>
            <a:ext cx="530658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44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Jack's Goodbye Party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全屏显示(4:3)</PresentationFormat>
  <Paragraphs>180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235</cp:revision>
  <dcterms:created xsi:type="dcterms:W3CDTF">2018-02-07T00:47:00Z</dcterms:created>
  <dcterms:modified xsi:type="dcterms:W3CDTF">2023-01-16T22:19:49Z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35280490FD684E29B26D3A6EB0B5B135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