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41" r:id="rId2"/>
    <p:sldId id="264" r:id="rId3"/>
    <p:sldId id="263" r:id="rId4"/>
    <p:sldId id="392" r:id="rId5"/>
    <p:sldId id="261" r:id="rId6"/>
    <p:sldId id="393" r:id="rId7"/>
    <p:sldId id="397" r:id="rId8"/>
    <p:sldId id="367" r:id="rId9"/>
    <p:sldId id="396" r:id="rId10"/>
    <p:sldId id="320" r:id="rId11"/>
    <p:sldId id="321" r:id="rId12"/>
    <p:sldId id="322" r:id="rId13"/>
    <p:sldId id="423" r:id="rId14"/>
    <p:sldId id="425" r:id="rId15"/>
    <p:sldId id="426" r:id="rId16"/>
    <p:sldId id="364" r:id="rId17"/>
    <p:sldId id="365" r:id="rId18"/>
    <p:sldId id="323" r:id="rId19"/>
    <p:sldId id="271" r:id="rId20"/>
    <p:sldId id="272" r:id="rId21"/>
    <p:sldId id="273" r:id="rId22"/>
    <p:sldId id="427" r:id="rId23"/>
    <p:sldId id="366" r:id="rId24"/>
    <p:sldId id="439" r:id="rId25"/>
    <p:sldId id="314" r:id="rId26"/>
    <p:sldId id="288" r:id="rId27"/>
    <p:sldId id="440" r:id="rId28"/>
    <p:sldId id="290" r:id="rId29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BB2"/>
    <a:srgbClr val="00B0F0"/>
    <a:srgbClr val="00B6F2"/>
    <a:srgbClr val="E3007E"/>
    <a:srgbClr val="FF7EFF"/>
    <a:srgbClr val="E63589"/>
    <a:srgbClr val="00B050"/>
    <a:srgbClr val="00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E2F2565-301A-46BE-96DE-1D662060467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2BD27F1-FE85-4F10-AB05-6D34D7E47AF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969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17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37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126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331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741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945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150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355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560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C63BC4D2-DDE8-4A58-9852-CA4905A4762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37671"/>
            <a:ext cx="9144000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 fontAlgn="auto"/>
            <a:r>
              <a:rPr lang="zh-CN" altLang="en-US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面的旋转（</a:t>
            </a:r>
            <a:r>
              <a:rPr lang="en-US" altLang="zh-CN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50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50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72383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512611" y="1297781"/>
            <a:ext cx="8249373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1、圆柱的上、下两个圆形的面叫作圆柱的底面，圆柱  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周围的面叫作圆柱的侧面，圆柱两个底面之间的距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离叫作圆柱的高。一个圆柱有无数条高，所有的高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都相等。</a:t>
            </a:r>
            <a:endParaRPr lang="zh-CN" altLang="en-US" sz="2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512611" y="3095625"/>
            <a:ext cx="8249373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2、圆锥底部的圆面就是它的底面，它只有一个底面，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圆锥周围的曲面就是它的侧面，从圆锥的顶点到底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面圆心的距离就是圆锥的高。圆锥只有一个顶点和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一条高。</a:t>
            </a:r>
            <a:endParaRPr lang="zh-CN" altLang="en-US" sz="2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4"/>
          <p:cNvSpPr txBox="1">
            <a:spLocks noChangeArrowheads="1"/>
          </p:cNvSpPr>
          <p:nvPr/>
        </p:nvSpPr>
        <p:spPr bwMode="auto">
          <a:xfrm>
            <a:off x="532139" y="1047750"/>
            <a:ext cx="6606577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在下图中标出圆柱和圆锥各部分的名称。</a:t>
            </a:r>
          </a:p>
        </p:txBody>
      </p:sp>
      <p:pic>
        <p:nvPicPr>
          <p:cNvPr id="22530" name="图片 4" descr="标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auto">
          <a:xfrm>
            <a:off x="641984" y="3114675"/>
            <a:ext cx="145483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1408459" y="4243388"/>
            <a:ext cx="14548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2521557" y="3018235"/>
            <a:ext cx="145483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1323024" y="1793082"/>
            <a:ext cx="1454838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5480054" y="4243388"/>
            <a:ext cx="145483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6524803" y="2631282"/>
            <a:ext cx="141090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    ）</a:t>
            </a:r>
          </a:p>
        </p:txBody>
      </p:sp>
      <p:pic>
        <p:nvPicPr>
          <p:cNvPr id="22538" name="图片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7572" y="2022873"/>
            <a:ext cx="1768507" cy="216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041491" y="3018235"/>
            <a:ext cx="471114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pic>
        <p:nvPicPr>
          <p:cNvPr id="22540" name="图片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4602" y="2331243"/>
            <a:ext cx="1972331" cy="189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1709924" y="1793082"/>
            <a:ext cx="96297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759964" y="4223147"/>
            <a:ext cx="962976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993489" y="3114675"/>
            <a:ext cx="964196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sp>
        <p:nvSpPr>
          <p:cNvPr id="21520" name="Text Box 14"/>
          <p:cNvSpPr txBox="1">
            <a:spLocks noChangeArrowheads="1"/>
          </p:cNvSpPr>
          <p:nvPr/>
        </p:nvSpPr>
        <p:spPr bwMode="auto">
          <a:xfrm>
            <a:off x="7059383" y="2631282"/>
            <a:ext cx="54190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5805928" y="4223147"/>
            <a:ext cx="89584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  <p:bldP spid="21517" grpId="0"/>
      <p:bldP spid="21518" grpId="0"/>
      <p:bldP spid="21519" grpId="0"/>
      <p:bldP spid="21520" grpId="0"/>
      <p:bldP spid="21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" descr="标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582" y="548879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文本框 5"/>
          <p:cNvSpPr txBox="1">
            <a:spLocks noChangeArrowheads="1"/>
          </p:cNvSpPr>
          <p:nvPr/>
        </p:nvSpPr>
        <p:spPr bwMode="auto">
          <a:xfrm>
            <a:off x="639543" y="538163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2007726" y="538163"/>
            <a:ext cx="3098854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测量圆柱与圆锥的高</a:t>
            </a:r>
          </a:p>
        </p:txBody>
      </p:sp>
      <p:grpSp>
        <p:nvGrpSpPr>
          <p:cNvPr id="23560" name="组合 10"/>
          <p:cNvGrpSpPr/>
          <p:nvPr/>
        </p:nvGrpSpPr>
        <p:grpSpPr bwMode="auto">
          <a:xfrm>
            <a:off x="5106580" y="1905000"/>
            <a:ext cx="2493486" cy="2890000"/>
            <a:chOff x="10594" y="4295"/>
            <a:chExt cx="4520" cy="5621"/>
          </a:xfrm>
        </p:grpSpPr>
        <p:pic>
          <p:nvPicPr>
            <p:cNvPr id="24581" name="图片 6"/>
            <p:cNvPicPr>
              <a:picLocks noGrp="1"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0594" y="4295"/>
              <a:ext cx="4520" cy="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矩形 8"/>
            <p:cNvSpPr>
              <a:spLocks noChangeArrowheads="1"/>
            </p:cNvSpPr>
            <p:nvPr/>
          </p:nvSpPr>
          <p:spPr bwMode="auto">
            <a:xfrm>
              <a:off x="12064" y="8928"/>
              <a:ext cx="1864" cy="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</p:grpSp>
      <p:grpSp>
        <p:nvGrpSpPr>
          <p:cNvPr id="23563" name="组合 10"/>
          <p:cNvGrpSpPr/>
          <p:nvPr/>
        </p:nvGrpSpPr>
        <p:grpSpPr bwMode="auto">
          <a:xfrm>
            <a:off x="1379167" y="1905000"/>
            <a:ext cx="1932055" cy="2848444"/>
            <a:chOff x="2508" y="4049"/>
            <a:chExt cx="3957" cy="5983"/>
          </a:xfrm>
        </p:grpSpPr>
        <p:pic>
          <p:nvPicPr>
            <p:cNvPr id="24584" name="图片 5"/>
            <p:cNvPicPr>
              <a:picLocks noGrp="1"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508" y="4049"/>
              <a:ext cx="3957" cy="4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矩形 8"/>
            <p:cNvSpPr>
              <a:spLocks noChangeArrowheads="1"/>
            </p:cNvSpPr>
            <p:nvPr/>
          </p:nvSpPr>
          <p:spPr bwMode="auto">
            <a:xfrm>
              <a:off x="3547" y="8965"/>
              <a:ext cx="1880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sp>
        <p:nvSpPr>
          <p:cNvPr id="24586" name="矩形 48"/>
          <p:cNvSpPr>
            <a:spLocks noChangeArrowheads="1"/>
          </p:cNvSpPr>
          <p:nvPr/>
        </p:nvSpPr>
        <p:spPr bwMode="auto">
          <a:xfrm>
            <a:off x="1192431" y="1203723"/>
            <a:ext cx="430104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怎样测量圆柱与圆锥的高？</a:t>
            </a:r>
          </a:p>
        </p:txBody>
      </p:sp>
      <p:pic>
        <p:nvPicPr>
          <p:cNvPr id="24587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618" y="1203722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6"/>
          <p:cNvGrpSpPr/>
          <p:nvPr/>
        </p:nvGrpSpPr>
        <p:grpSpPr bwMode="auto">
          <a:xfrm>
            <a:off x="516273" y="250031"/>
            <a:ext cx="8145629" cy="1360885"/>
            <a:chOff x="1640" y="955"/>
            <a:chExt cx="16685" cy="2857"/>
          </a:xfrm>
        </p:grpSpPr>
        <p:grpSp>
          <p:nvGrpSpPr>
            <p:cNvPr id="26626" name="组合 3"/>
            <p:cNvGrpSpPr/>
            <p:nvPr/>
          </p:nvGrpSpPr>
          <p:grpSpPr bwMode="auto">
            <a:xfrm>
              <a:off x="1640" y="1115"/>
              <a:ext cx="12492" cy="2100"/>
              <a:chOff x="2705" y="2156"/>
              <a:chExt cx="12492" cy="2100"/>
            </a:xfrm>
          </p:grpSpPr>
          <p:sp>
            <p:nvSpPr>
              <p:cNvPr id="2" name="矩形标注 1"/>
              <p:cNvSpPr/>
              <p:nvPr/>
            </p:nvSpPr>
            <p:spPr>
              <a:xfrm>
                <a:off x="2705" y="2156"/>
                <a:ext cx="12492" cy="2100"/>
              </a:xfrm>
              <a:prstGeom prst="wedgeRectCallout">
                <a:avLst>
                  <a:gd name="adj1" fmla="val 56413"/>
                  <a:gd name="adj2" fmla="val 24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6628" name="文本框 2"/>
              <p:cNvSpPr txBox="1">
                <a:spLocks noChangeArrowheads="1"/>
              </p:cNvSpPr>
              <p:nvPr/>
            </p:nvSpPr>
            <p:spPr bwMode="auto">
              <a:xfrm>
                <a:off x="2912" y="2276"/>
                <a:ext cx="11944" cy="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来和老师一起测量一下圆柱的高吧！相信你一定行的。</a:t>
                </a:r>
              </a:p>
            </p:txBody>
          </p:sp>
        </p:grpSp>
        <p:pic>
          <p:nvPicPr>
            <p:cNvPr id="26629" name="图片 4" descr="3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637" y="955"/>
              <a:ext cx="2688" cy="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6273" y="1919288"/>
            <a:ext cx="494425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（1）将圆柱的一个底面放平。</a:t>
            </a:r>
          </a:p>
        </p:txBody>
      </p:sp>
      <p:pic>
        <p:nvPicPr>
          <p:cNvPr id="25607" name="图片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8295" y="1610916"/>
            <a:ext cx="2528880" cy="30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16273" y="2836069"/>
            <a:ext cx="49442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（2）将直尺的 0 刻度线对准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底端平面，直尺紧贴圆柱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直立好（如下图所示），</a:t>
            </a:r>
          </a:p>
          <a:p>
            <a:r>
              <a:rPr lang="zh-CN" altLang="en-US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即能测出圆柱的高度。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6"/>
          <p:cNvGrpSpPr/>
          <p:nvPr/>
        </p:nvGrpSpPr>
        <p:grpSpPr bwMode="auto">
          <a:xfrm>
            <a:off x="1164359" y="465535"/>
            <a:ext cx="6829928" cy="1360884"/>
            <a:chOff x="4335" y="955"/>
            <a:chExt cx="13990" cy="2857"/>
          </a:xfrm>
        </p:grpSpPr>
        <p:grpSp>
          <p:nvGrpSpPr>
            <p:cNvPr id="28674" name="组合 3"/>
            <p:cNvGrpSpPr/>
            <p:nvPr/>
          </p:nvGrpSpPr>
          <p:grpSpPr bwMode="auto">
            <a:xfrm>
              <a:off x="4335" y="1320"/>
              <a:ext cx="9798" cy="1692"/>
              <a:chOff x="5400" y="2361"/>
              <a:chExt cx="9798" cy="1692"/>
            </a:xfrm>
          </p:grpSpPr>
          <p:sp>
            <p:nvSpPr>
              <p:cNvPr id="2" name="矩形标注 1"/>
              <p:cNvSpPr/>
              <p:nvPr/>
            </p:nvSpPr>
            <p:spPr>
              <a:xfrm>
                <a:off x="5400" y="2361"/>
                <a:ext cx="9798" cy="1692"/>
              </a:xfrm>
              <a:prstGeom prst="wedgeRectCallout">
                <a:avLst>
                  <a:gd name="adj1" fmla="val 56413"/>
                  <a:gd name="adj2" fmla="val 2444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28676" name="文本框 2"/>
              <p:cNvSpPr txBox="1">
                <a:spLocks noChangeArrowheads="1"/>
              </p:cNvSpPr>
              <p:nvPr/>
            </p:nvSpPr>
            <p:spPr bwMode="auto">
              <a:xfrm>
                <a:off x="5675" y="2697"/>
                <a:ext cx="8955" cy="1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再来试试测量圆锥的高吧！</a:t>
                </a:r>
              </a:p>
            </p:txBody>
          </p:sp>
        </p:grpSp>
        <p:pic>
          <p:nvPicPr>
            <p:cNvPr id="28677" name="图片 4" descr="3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5637" y="955"/>
              <a:ext cx="2688" cy="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64359" y="2031207"/>
            <a:ext cx="5585017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（1）先把圆锥的底面放平。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64359" y="3192067"/>
            <a:ext cx="5585017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（2）用一块平板水平放在圆锥</a:t>
            </a:r>
          </a:p>
          <a:p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的顶点上面。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17736" y="338137"/>
            <a:ext cx="750974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（3）竖直地量出平板和底面之间的距离</a:t>
            </a:r>
          </a:p>
          <a:p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（如下图所示），所测量出的距离就</a:t>
            </a:r>
          </a:p>
          <a:p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是圆锥的高。</a:t>
            </a:r>
          </a:p>
        </p:txBody>
      </p:sp>
      <p:pic>
        <p:nvPicPr>
          <p:cNvPr id="29698" name="图片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7092" y="1939529"/>
            <a:ext cx="548981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637914" y="1815704"/>
            <a:ext cx="5314065" cy="972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73636" y="1554956"/>
            <a:ext cx="7996728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1.测量圆柱的高是指测量圆柱的两个底面之间  </a:t>
            </a:r>
          </a:p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的距离；测量圆锥的高是指测量圆锥的顶点</a:t>
            </a:r>
          </a:p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到底面圆心的距离。</a:t>
            </a:r>
          </a:p>
        </p:txBody>
      </p:sp>
      <p:pic>
        <p:nvPicPr>
          <p:cNvPr id="32770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723" y="561975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2"/>
          <p:cNvSpPr txBox="1">
            <a:spLocks noChangeArrowheads="1"/>
          </p:cNvSpPr>
          <p:nvPr/>
        </p:nvSpPr>
        <p:spPr bwMode="auto">
          <a:xfrm>
            <a:off x="862895" y="61317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90723" y="3351610"/>
            <a:ext cx="7996728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2.测量圆锥的高时，上、下两块平板必须都是</a:t>
            </a:r>
          </a:p>
          <a:p>
            <a:r>
              <a:rPr lang="zh-CN" altLang="zh-CN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水平的，否则测量会有误差。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307566" y="1298972"/>
            <a:ext cx="822130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）下面测量圆锥高的方法正确的是（    ）。</a:t>
            </a:r>
          </a:p>
        </p:txBody>
      </p:sp>
      <p:pic>
        <p:nvPicPr>
          <p:cNvPr id="34820" name="图片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499" y="2483644"/>
            <a:ext cx="8275003" cy="190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515850" y="1344216"/>
            <a:ext cx="455248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</a:p>
        </p:txBody>
      </p:sp>
      <p:sp>
        <p:nvSpPr>
          <p:cNvPr id="34822" name="文本框 5"/>
          <p:cNvSpPr txBox="1">
            <a:spLocks noChangeArrowheads="1"/>
          </p:cNvSpPr>
          <p:nvPr/>
        </p:nvSpPr>
        <p:spPr bwMode="auto">
          <a:xfrm>
            <a:off x="510170" y="777478"/>
            <a:ext cx="1427987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选择题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5"/>
          <p:cNvSpPr txBox="1">
            <a:spLocks noChangeArrowheads="1"/>
          </p:cNvSpPr>
          <p:nvPr/>
        </p:nvSpPr>
        <p:spPr bwMode="auto">
          <a:xfrm>
            <a:off x="461350" y="1245393"/>
            <a:ext cx="8221301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（2）有一个圆柱形的面包，沿底面直径切一刀</a:t>
            </a:r>
          </a:p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     把它分成相同的两块，切面是（    ）。</a:t>
            </a:r>
          </a:p>
        </p:txBody>
      </p:sp>
      <p:sp>
        <p:nvSpPr>
          <p:cNvPr id="35842" name="文本框 5"/>
          <p:cNvSpPr txBox="1">
            <a:spLocks noChangeArrowheads="1"/>
          </p:cNvSpPr>
          <p:nvPr/>
        </p:nvSpPr>
        <p:spPr bwMode="auto">
          <a:xfrm>
            <a:off x="650528" y="3193257"/>
            <a:ext cx="2185918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A. 三角形</a:t>
            </a:r>
          </a:p>
        </p:txBody>
      </p:sp>
      <p:sp>
        <p:nvSpPr>
          <p:cNvPr id="35843" name="文本框 6"/>
          <p:cNvSpPr txBox="1">
            <a:spLocks noChangeArrowheads="1"/>
          </p:cNvSpPr>
          <p:nvPr/>
        </p:nvSpPr>
        <p:spPr bwMode="auto">
          <a:xfrm>
            <a:off x="3678593" y="3193257"/>
            <a:ext cx="1432869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B. 圆</a:t>
            </a:r>
          </a:p>
        </p:txBody>
      </p:sp>
      <p:sp>
        <p:nvSpPr>
          <p:cNvPr id="35844" name="文本框 7"/>
          <p:cNvSpPr txBox="1">
            <a:spLocks noChangeArrowheads="1"/>
          </p:cNvSpPr>
          <p:nvPr/>
        </p:nvSpPr>
        <p:spPr bwMode="auto">
          <a:xfrm>
            <a:off x="6529685" y="3193257"/>
            <a:ext cx="2076074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C. 长方形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237576" y="1864519"/>
            <a:ext cx="455248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724563" y="2340769"/>
            <a:ext cx="3925134" cy="2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圆锥的高  </a:t>
            </a:r>
          </a:p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是从圆锥顶点到</a:t>
            </a:r>
          </a:p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底面圆心的距离，</a:t>
            </a:r>
          </a:p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而不是顶点到底</a:t>
            </a:r>
          </a:p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面边缘的距离。</a:t>
            </a:r>
          </a:p>
        </p:txBody>
      </p:sp>
      <p:grpSp>
        <p:nvGrpSpPr>
          <p:cNvPr id="37890" name="组合 2"/>
          <p:cNvGrpSpPr/>
          <p:nvPr/>
        </p:nvGrpSpPr>
        <p:grpSpPr bwMode="auto">
          <a:xfrm>
            <a:off x="241660" y="644128"/>
            <a:ext cx="8292090" cy="1222772"/>
            <a:chOff x="473" y="1353"/>
            <a:chExt cx="16984" cy="2567"/>
          </a:xfrm>
        </p:grpSpPr>
        <p:sp>
          <p:nvSpPr>
            <p:cNvPr id="37891" name="文本框 1"/>
            <p:cNvSpPr txBox="1">
              <a:spLocks noChangeArrowheads="1"/>
            </p:cNvSpPr>
            <p:nvPr/>
          </p:nvSpPr>
          <p:spPr bwMode="auto">
            <a:xfrm>
              <a:off x="473" y="2550"/>
              <a:ext cx="14835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0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例</a:t>
              </a:r>
              <a:r>
                <a:rPr lang="zh-CN" altLang="en-US" sz="3000" b="1">
                  <a:latin typeface="楷体" panose="02010609060101010101" pitchFamily="49" charset="-122"/>
                  <a:ea typeface="楷体" panose="02010609060101010101" pitchFamily="49" charset="-122"/>
                </a:rPr>
                <a:t> 画出下面圆锥的高</a:t>
              </a:r>
              <a:r>
                <a:rPr lang="en-US" altLang="zh-CN" sz="3000" b="1"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zh-CN" altLang="en-US" sz="3000" b="1">
                  <a:latin typeface="楷体" panose="02010609060101010101" pitchFamily="49" charset="-122"/>
                  <a:ea typeface="楷体" panose="02010609060101010101" pitchFamily="49" charset="-122"/>
                </a:rPr>
                <a:t>如右图所示</a:t>
              </a:r>
              <a:r>
                <a:rPr lang="en-US" altLang="zh-CN" sz="3000" b="1"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3000" b="1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pic>
          <p:nvPicPr>
            <p:cNvPr id="37892" name="图片 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05" y="1353"/>
              <a:ext cx="1852" cy="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1" name="组合 6"/>
          <p:cNvGrpSpPr/>
          <p:nvPr/>
        </p:nvGrpSpPr>
        <p:grpSpPr bwMode="auto">
          <a:xfrm>
            <a:off x="230675" y="1866900"/>
            <a:ext cx="3152556" cy="1188244"/>
            <a:chOff x="473" y="3920"/>
            <a:chExt cx="6457" cy="2494"/>
          </a:xfrm>
        </p:grpSpPr>
        <p:sp>
          <p:nvSpPr>
            <p:cNvPr id="37894" name="文本框 14"/>
            <p:cNvSpPr txBox="1">
              <a:spLocks noChangeArrowheads="1"/>
            </p:cNvSpPr>
            <p:nvPr/>
          </p:nvSpPr>
          <p:spPr bwMode="auto">
            <a:xfrm>
              <a:off x="473" y="4916"/>
              <a:ext cx="424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0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错误解答：</a:t>
              </a:r>
            </a:p>
          </p:txBody>
        </p:sp>
        <p:pic>
          <p:nvPicPr>
            <p:cNvPr id="37895" name="图片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170" y="3920"/>
              <a:ext cx="1760" cy="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4" name="组合 8"/>
          <p:cNvGrpSpPr/>
          <p:nvPr/>
        </p:nvGrpSpPr>
        <p:grpSpPr bwMode="auto">
          <a:xfrm>
            <a:off x="230675" y="3533775"/>
            <a:ext cx="3153044" cy="1323975"/>
            <a:chOff x="473" y="7419"/>
            <a:chExt cx="6457" cy="2782"/>
          </a:xfrm>
        </p:grpSpPr>
        <p:sp>
          <p:nvSpPr>
            <p:cNvPr id="37897" name="文本框 15"/>
            <p:cNvSpPr txBox="1">
              <a:spLocks noChangeArrowheads="1"/>
            </p:cNvSpPr>
            <p:nvPr/>
          </p:nvSpPr>
          <p:spPr bwMode="auto">
            <a:xfrm>
              <a:off x="473" y="8507"/>
              <a:ext cx="4094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000" b="1">
                  <a:solidFill>
                    <a:srgbClr val="E3007E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正确解答：</a:t>
              </a:r>
              <a:endParaRPr lang="zh-CN" altLang="en-US" sz="3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7898" name="图片 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9" y="7419"/>
              <a:ext cx="1981" cy="2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899" name="图片 3" descr="图片6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8746" y="449860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88444" y="1707356"/>
            <a:ext cx="7567112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1.知道圆柱和圆锥各部分的名称。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2.学会测量圆柱与圆锥的高。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589503" y="781050"/>
            <a:ext cx="7964995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下面图形中哪些是圆柱或圆锥？在括号里写出名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称，并标出底面直径和高。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39" name="文本框 7"/>
          <p:cNvSpPr txBox="1">
            <a:spLocks noChangeArrowheads="1"/>
          </p:cNvSpPr>
          <p:nvPr/>
        </p:nvSpPr>
        <p:spPr bwMode="auto">
          <a:xfrm>
            <a:off x="5451982" y="1306116"/>
            <a:ext cx="269975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 T3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39940" name="图片 6" descr="10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95443" y="2107407"/>
            <a:ext cx="1690395" cy="17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7" descr="11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794949" y="2174082"/>
            <a:ext cx="1410900" cy="15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图片 8" descr="12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004058" y="2060973"/>
            <a:ext cx="1576888" cy="16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图片 9" descr="13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346201" y="2107407"/>
            <a:ext cx="1337670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192840" y="4145756"/>
            <a:ext cx="2254267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     ）</a:t>
            </a:r>
          </a:p>
        </p:txBody>
      </p:sp>
      <p:sp>
        <p:nvSpPr>
          <p:cNvPr id="39945" name="TextBox 11"/>
          <p:cNvSpPr txBox="1">
            <a:spLocks noChangeArrowheads="1"/>
          </p:cNvSpPr>
          <p:nvPr/>
        </p:nvSpPr>
        <p:spPr bwMode="auto">
          <a:xfrm>
            <a:off x="2794950" y="4054079"/>
            <a:ext cx="1565904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    ）</a:t>
            </a:r>
          </a:p>
        </p:txBody>
      </p:sp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5226189" y="4054079"/>
            <a:ext cx="1670867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    ）</a:t>
            </a:r>
          </a:p>
        </p:txBody>
      </p:sp>
      <p:sp>
        <p:nvSpPr>
          <p:cNvPr id="39947" name="TextBox 13"/>
          <p:cNvSpPr txBox="1">
            <a:spLocks noChangeArrowheads="1"/>
          </p:cNvSpPr>
          <p:nvPr/>
        </p:nvSpPr>
        <p:spPr bwMode="auto">
          <a:xfrm>
            <a:off x="7141157" y="4071938"/>
            <a:ext cx="1646457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    ）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05765" y="4054079"/>
            <a:ext cx="92636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圆柱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32302" y="4144566"/>
            <a:ext cx="926361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圆锥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7460" y="3532585"/>
            <a:ext cx="92636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直径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32301" y="2663429"/>
            <a:ext cx="533360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764430" y="3470673"/>
            <a:ext cx="92636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直径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826676" y="2581275"/>
            <a:ext cx="533360" cy="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611472" y="1039416"/>
            <a:ext cx="7921057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找一个圆柱形和一个圆锥形的物体，分别</a:t>
            </a: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指出它们的底面和侧面，并测量出这两个</a:t>
            </a: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物体的高。</a:t>
            </a:r>
          </a:p>
        </p:txBody>
      </p:sp>
      <p:sp>
        <p:nvSpPr>
          <p:cNvPr id="40962" name="文本框 7"/>
          <p:cNvSpPr txBox="1">
            <a:spLocks noChangeArrowheads="1"/>
          </p:cNvSpPr>
          <p:nvPr/>
        </p:nvSpPr>
        <p:spPr bwMode="auto">
          <a:xfrm>
            <a:off x="3411304" y="2230041"/>
            <a:ext cx="2700970" cy="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 T4</a:t>
            </a:r>
            <a:r>
              <a:rPr lang="zh-CN" altLang="en-US" sz="26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7325" y="1293019"/>
            <a:ext cx="496745" cy="23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图片 13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2195" y="1771650"/>
            <a:ext cx="1857604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图片 14"/>
          <p:cNvPicPr>
            <a:picLocks noGrp="1"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812" y="1771650"/>
            <a:ext cx="2134658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V="1">
            <a:off x="1540273" y="3479006"/>
            <a:ext cx="1181446" cy="1905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102925" y="3462337"/>
            <a:ext cx="82994" cy="809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144422" y="2150269"/>
            <a:ext cx="0" cy="1350169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1512203" y="2131219"/>
            <a:ext cx="1182666" cy="19050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624489" y="2681287"/>
            <a:ext cx="53335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  <p:sp>
        <p:nvSpPr>
          <p:cNvPr id="40969" name="文本框 1"/>
          <p:cNvSpPr txBox="1">
            <a:spLocks noChangeArrowheads="1"/>
          </p:cNvSpPr>
          <p:nvPr/>
        </p:nvSpPr>
        <p:spPr bwMode="auto">
          <a:xfrm>
            <a:off x="789666" y="3942160"/>
            <a:ext cx="262774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高的长度：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 cm</a:t>
            </a:r>
          </a:p>
        </p:txBody>
      </p:sp>
      <p:sp>
        <p:nvSpPr>
          <p:cNvPr id="41994" name="文本框 1"/>
          <p:cNvSpPr txBox="1">
            <a:spLocks noChangeArrowheads="1"/>
          </p:cNvSpPr>
          <p:nvPr/>
        </p:nvSpPr>
        <p:spPr bwMode="auto">
          <a:xfrm>
            <a:off x="383238" y="431006"/>
            <a:ext cx="343937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（测量尺单位：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cm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cxnSp>
        <p:nvCxnSpPr>
          <p:cNvPr id="25" name="直接连接符 24"/>
          <p:cNvCxnSpPr>
            <a:stCxn id="28" idx="4"/>
          </p:cNvCxnSpPr>
          <p:nvPr/>
        </p:nvCxnSpPr>
        <p:spPr>
          <a:xfrm flipV="1">
            <a:off x="6585828" y="1978819"/>
            <a:ext cx="34174" cy="1521619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093966" y="2614612"/>
            <a:ext cx="53213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668" tIns="34834" rIns="69668" bIns="34834">
            <a:spAutoFit/>
          </a:bodyPr>
          <a:lstStyle/>
          <a:p>
            <a:pPr eaLnBrk="0" hangingPunct="0"/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</a:t>
            </a:r>
          </a:p>
        </p:txBody>
      </p:sp>
      <p:cxnSp>
        <p:nvCxnSpPr>
          <p:cNvPr id="27" name="直接连接符 26"/>
          <p:cNvCxnSpPr>
            <a:stCxn id="28" idx="4"/>
          </p:cNvCxnSpPr>
          <p:nvPr/>
        </p:nvCxnSpPr>
        <p:spPr>
          <a:xfrm>
            <a:off x="5921876" y="3481388"/>
            <a:ext cx="1418223" cy="9525"/>
          </a:xfrm>
          <a:prstGeom prst="line">
            <a:avLst/>
          </a:prstGeom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544331" y="3419475"/>
            <a:ext cx="82994" cy="809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5" name="文本框 1"/>
          <p:cNvSpPr txBox="1">
            <a:spLocks noChangeArrowheads="1"/>
          </p:cNvSpPr>
          <p:nvPr/>
        </p:nvSpPr>
        <p:spPr bwMode="auto">
          <a:xfrm>
            <a:off x="5360444" y="3942160"/>
            <a:ext cx="317208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高的长度：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4.5 cm</a:t>
            </a:r>
          </a:p>
        </p:txBody>
      </p:sp>
      <p:pic>
        <p:nvPicPr>
          <p:cNvPr id="40976" name="图片 2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1719" y="1303735"/>
            <a:ext cx="497965" cy="23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969" grpId="0"/>
      <p:bldP spid="26" grpId="0"/>
      <p:bldP spid="409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>
            <a:spLocks noChangeArrowheads="1"/>
          </p:cNvSpPr>
          <p:nvPr/>
        </p:nvSpPr>
        <p:spPr bwMode="auto">
          <a:xfrm>
            <a:off x="539462" y="248842"/>
            <a:ext cx="8152952" cy="15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某种饮料罐的形状为圆柱形，底面直径为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6.5cm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高为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11cm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。将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24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罐这种饮料按如图所示的方式放</a:t>
            </a:r>
          </a:p>
          <a:p>
            <a:pPr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入箱内，这个箱子内部的长、宽、高至少是多少？</a:t>
            </a:r>
          </a:p>
        </p:txBody>
      </p:sp>
      <p:pic>
        <p:nvPicPr>
          <p:cNvPr id="43010" name="图片 3" descr="14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1437" y="2078832"/>
            <a:ext cx="2588684" cy="16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1"/>
          <p:cNvSpPr txBox="1">
            <a:spLocks noChangeArrowheads="1"/>
          </p:cNvSpPr>
          <p:nvPr/>
        </p:nvSpPr>
        <p:spPr bwMode="auto">
          <a:xfrm>
            <a:off x="861675" y="1950244"/>
            <a:ext cx="374694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长：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6.5×6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39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cm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41988" name="文本框 1"/>
          <p:cNvSpPr txBox="1">
            <a:spLocks noChangeArrowheads="1"/>
          </p:cNvSpPr>
          <p:nvPr/>
        </p:nvSpPr>
        <p:spPr bwMode="auto">
          <a:xfrm>
            <a:off x="861675" y="2545556"/>
            <a:ext cx="3746941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宽：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6.5×4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＝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26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cm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61675" y="3907632"/>
            <a:ext cx="6032941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答：这个箱子内部的长至少是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39 cm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；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宽至少是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26 cm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；高至少是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11 cm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861674" y="3178969"/>
            <a:ext cx="193815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高：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11 cm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"/>
          <p:cNvSpPr txBox="1">
            <a:spLocks noChangeArrowheads="1"/>
          </p:cNvSpPr>
          <p:nvPr/>
        </p:nvSpPr>
        <p:spPr bwMode="auto">
          <a:xfrm>
            <a:off x="447924" y="376238"/>
            <a:ext cx="824937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如图，把下面的立体图形切开，想一想切开后的</a:t>
            </a:r>
          </a:p>
          <a:p>
            <a:pPr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面分别是什么形状，连一连。</a:t>
            </a:r>
          </a:p>
        </p:txBody>
      </p:sp>
      <p:pic>
        <p:nvPicPr>
          <p:cNvPr id="44034" name="图片 7" descr="1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5" y="1909763"/>
            <a:ext cx="1562242" cy="9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8" descr="1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7756" y="1577579"/>
            <a:ext cx="882422" cy="15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9" descr="1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5832" y="2037160"/>
            <a:ext cx="1807563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图片 10" descr="1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2035" y="1572816"/>
            <a:ext cx="988607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089909" y="3967163"/>
            <a:ext cx="901950" cy="87987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47756" y="4074319"/>
            <a:ext cx="1235148" cy="66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5376311" y="3867150"/>
            <a:ext cx="1049632" cy="8822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75494" y="4014788"/>
            <a:ext cx="801869" cy="782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/>
            </a:endParaRPr>
          </a:p>
        </p:txBody>
      </p:sp>
      <p:cxnSp>
        <p:nvCxnSpPr>
          <p:cNvPr id="5" name="直接连接符 4"/>
          <p:cNvCxnSpPr>
            <a:endCxn id="21" idx="0"/>
          </p:cNvCxnSpPr>
          <p:nvPr/>
        </p:nvCxnSpPr>
        <p:spPr>
          <a:xfrm>
            <a:off x="1386490" y="2922985"/>
            <a:ext cx="6390548" cy="109180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endCxn id="18" idx="0"/>
          </p:cNvCxnSpPr>
          <p:nvPr/>
        </p:nvCxnSpPr>
        <p:spPr>
          <a:xfrm flipH="1">
            <a:off x="1540273" y="3031332"/>
            <a:ext cx="2076074" cy="93583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9" idx="0"/>
          </p:cNvCxnSpPr>
          <p:nvPr/>
        </p:nvCxnSpPr>
        <p:spPr>
          <a:xfrm flipH="1">
            <a:off x="3865330" y="2697956"/>
            <a:ext cx="2080955" cy="13763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20" idx="0"/>
          </p:cNvCxnSpPr>
          <p:nvPr/>
        </p:nvCxnSpPr>
        <p:spPr>
          <a:xfrm flipH="1">
            <a:off x="5901127" y="2922985"/>
            <a:ext cx="2276236" cy="9441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1"/>
          <p:cNvSpPr txBox="1">
            <a:spLocks noChangeArrowheads="1"/>
          </p:cNvSpPr>
          <p:nvPr/>
        </p:nvSpPr>
        <p:spPr bwMode="auto">
          <a:xfrm>
            <a:off x="425956" y="1159668"/>
            <a:ext cx="859965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）圆柱的上、下两个面叫作圆柱的（     ），</a:t>
            </a:r>
          </a:p>
          <a:p>
            <a:pPr>
              <a:lnSpc>
                <a:spcPct val="12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 它们是完全相等的两个（     ）。</a:t>
            </a:r>
          </a:p>
        </p:txBody>
      </p:sp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425956" y="300037"/>
            <a:ext cx="1913747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5.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填空题。</a:t>
            </a:r>
          </a:p>
        </p:txBody>
      </p:sp>
      <p:sp>
        <p:nvSpPr>
          <p:cNvPr id="45059" name="文本框 3"/>
          <p:cNvSpPr txBox="1">
            <a:spLocks noChangeArrowheads="1"/>
          </p:cNvSpPr>
          <p:nvPr/>
        </p:nvSpPr>
        <p:spPr bwMode="auto">
          <a:xfrm>
            <a:off x="425955" y="2924175"/>
            <a:ext cx="813708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）圆锥的底面是（     ），从圆锥顶点到</a:t>
            </a:r>
          </a:p>
          <a:p>
            <a:pPr>
              <a:lnSpc>
                <a:spcPct val="120000"/>
              </a:lnSpc>
            </a:pPr>
            <a:r>
              <a:rPr lang="zh-CN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     底面圆心的距离是圆锥的（     ）</a:t>
            </a:r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7436519" y="1246585"/>
            <a:ext cx="895848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061012" y="1797844"/>
            <a:ext cx="5077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482904" y="3020616"/>
            <a:ext cx="4857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424722" y="3615929"/>
            <a:ext cx="48576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4" descr="图片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753" y="33959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5"/>
          <p:cNvSpPr>
            <a:spLocks noChangeArrowheads="1"/>
          </p:cNvSpPr>
          <p:nvPr/>
        </p:nvSpPr>
        <p:spPr bwMode="auto">
          <a:xfrm>
            <a:off x="512611" y="1297781"/>
            <a:ext cx="8249373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1、圆柱的上、下两个圆形的面叫作圆柱的底面，圆柱  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周围的面叫作圆柱的侧面，圆柱两个底面之间的距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离叫作圆柱的高。一个圆柱有无数条高，所有的高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都相等。</a:t>
            </a:r>
            <a:endParaRPr lang="zh-CN" altLang="en-US" sz="2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0" name="矩形 6"/>
          <p:cNvSpPr>
            <a:spLocks noChangeArrowheads="1"/>
          </p:cNvSpPr>
          <p:nvPr/>
        </p:nvSpPr>
        <p:spPr bwMode="auto">
          <a:xfrm>
            <a:off x="512611" y="3095625"/>
            <a:ext cx="8249373" cy="167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2、圆锥底部的圆面就是它的底面，它只有一个底面，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圆锥周围的曲面就是它的侧面，从圆锥的顶点到底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面圆心的距离就是圆锥的高。圆锥只有一个顶点和</a:t>
            </a: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一条高。</a:t>
            </a:r>
            <a:endParaRPr lang="zh-CN" altLang="en-US" sz="2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5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56549" y="1164431"/>
            <a:ext cx="7996728" cy="14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.测量圆柱的高是指测量圆柱的两个底面之</a:t>
            </a:r>
          </a:p>
          <a:p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间的距离；测量圆锥的高是指测量圆锥的顶</a:t>
            </a:r>
          </a:p>
          <a:p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点到底面圆心的距离。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73636" y="2961085"/>
            <a:ext cx="7996728" cy="9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.测量圆锥的高时，上、下两块平板必须都是</a:t>
            </a:r>
          </a:p>
          <a:p>
            <a:r>
              <a:rPr lang="zh-CN" altLang="zh-CN" sz="3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水平的，否则测量会有误差。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0" name="组合 6"/>
          <p:cNvGrpSpPr/>
          <p:nvPr/>
        </p:nvGrpSpPr>
        <p:grpSpPr bwMode="auto">
          <a:xfrm>
            <a:off x="1039868" y="1245394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755082" y="1881188"/>
            <a:ext cx="53201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55082" y="2805113"/>
            <a:ext cx="580226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11"/>
          <p:cNvSpPr txBox="1">
            <a:spLocks noChangeArrowheads="1"/>
          </p:cNvSpPr>
          <p:nvPr/>
        </p:nvSpPr>
        <p:spPr bwMode="auto">
          <a:xfrm>
            <a:off x="355166" y="1375172"/>
            <a:ext cx="830307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答：点在运动过程中形成了线，线在运动过程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中形成了面，面在转动过程中形成了体。</a:t>
            </a:r>
          </a:p>
        </p:txBody>
      </p:sp>
      <p:sp>
        <p:nvSpPr>
          <p:cNvPr id="7170" name="Text Box 14"/>
          <p:cNvSpPr txBox="1">
            <a:spLocks noChangeArrowheads="1"/>
          </p:cNvSpPr>
          <p:nvPr/>
        </p:nvSpPr>
        <p:spPr bwMode="auto">
          <a:xfrm>
            <a:off x="355167" y="791766"/>
            <a:ext cx="701666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点、线、面、体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之间有什么关系？</a:t>
            </a:r>
          </a:p>
        </p:txBody>
      </p:sp>
      <p:sp>
        <p:nvSpPr>
          <p:cNvPr id="6159" name="文本框 11"/>
          <p:cNvSpPr txBox="1">
            <a:spLocks noChangeArrowheads="1"/>
          </p:cNvSpPr>
          <p:nvPr/>
        </p:nvSpPr>
        <p:spPr bwMode="auto">
          <a:xfrm>
            <a:off x="355166" y="2368154"/>
            <a:ext cx="527745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）圆柱，圆锥各有什么特征？</a:t>
            </a:r>
          </a:p>
        </p:txBody>
      </p:sp>
      <p:pic>
        <p:nvPicPr>
          <p:cNvPr id="7172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355167" y="3046810"/>
            <a:ext cx="8368981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答：圆柱的特点：圆柱有两个底面和一个侧面。两  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个底面是完全相同的两个圆，侧面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是一个曲面。</a:t>
            </a:r>
          </a:p>
          <a:p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圆锥的特点：底面是一个圆，侧面是一个曲面。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061837" y="1714500"/>
            <a:ext cx="4803895" cy="1715691"/>
            <a:chOff x="885" y="4176"/>
            <a:chExt cx="9840" cy="3604"/>
          </a:xfrm>
        </p:grpSpPr>
        <p:sp>
          <p:nvSpPr>
            <p:cNvPr id="9218" name="文本框 1"/>
            <p:cNvSpPr txBox="1">
              <a:spLocks noChangeArrowheads="1"/>
            </p:cNvSpPr>
            <p:nvPr/>
          </p:nvSpPr>
          <p:spPr bwMode="auto">
            <a:xfrm>
              <a:off x="1331" y="4312"/>
              <a:ext cx="9138" cy="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上节课我们认识了圆柱和圆锥，这节课我们来了解圆柱和圆锥各部分的名称吧。</a:t>
              </a: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885" y="4176"/>
              <a:ext cx="9840" cy="3604"/>
            </a:xfrm>
            <a:prstGeom prst="wedgeRoundRectCallout">
              <a:avLst>
                <a:gd name="adj1" fmla="val 59247"/>
                <a:gd name="adj2" fmla="val -2843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5" name="图片 4" descr="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150" y="1713310"/>
            <a:ext cx="1120421" cy="17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5"/>
          <p:cNvSpPr txBox="1">
            <a:spLocks noChangeArrowheads="1"/>
          </p:cNvSpPr>
          <p:nvPr/>
        </p:nvSpPr>
        <p:spPr bwMode="auto">
          <a:xfrm>
            <a:off x="637102" y="797719"/>
            <a:ext cx="1229046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</a:p>
        </p:txBody>
      </p:sp>
      <p:sp>
        <p:nvSpPr>
          <p:cNvPr id="10244" name="文本框 7"/>
          <p:cNvSpPr txBox="1">
            <a:spLocks noChangeArrowheads="1"/>
          </p:cNvSpPr>
          <p:nvPr/>
        </p:nvSpPr>
        <p:spPr bwMode="auto">
          <a:xfrm>
            <a:off x="2005285" y="797719"/>
            <a:ext cx="3765248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圆柱和圆锥的各部分名称</a:t>
            </a:r>
          </a:p>
        </p:txBody>
      </p:sp>
      <p:grpSp>
        <p:nvGrpSpPr>
          <p:cNvPr id="9225" name="组合 9"/>
          <p:cNvGrpSpPr/>
          <p:nvPr/>
        </p:nvGrpSpPr>
        <p:grpSpPr bwMode="auto">
          <a:xfrm>
            <a:off x="1609843" y="1991917"/>
            <a:ext cx="1906424" cy="2768205"/>
            <a:chOff x="3297" y="4182"/>
            <a:chExt cx="3906" cy="5812"/>
          </a:xfrm>
        </p:grpSpPr>
        <p:pic>
          <p:nvPicPr>
            <p:cNvPr id="10246" name="图片 5"/>
            <p:cNvPicPr>
              <a:picLocks noGrp="1"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97" y="4182"/>
              <a:ext cx="3906" cy="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矩形 7"/>
            <p:cNvSpPr>
              <a:spLocks noChangeArrowheads="1"/>
            </p:cNvSpPr>
            <p:nvPr/>
          </p:nvSpPr>
          <p:spPr bwMode="auto">
            <a:xfrm>
              <a:off x="4318" y="8928"/>
              <a:ext cx="186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圆柱</a:t>
              </a:r>
            </a:p>
          </p:txBody>
        </p:sp>
      </p:grpSp>
      <p:grpSp>
        <p:nvGrpSpPr>
          <p:cNvPr id="9228" name="组合 10"/>
          <p:cNvGrpSpPr/>
          <p:nvPr/>
        </p:nvGrpSpPr>
        <p:grpSpPr bwMode="auto">
          <a:xfrm>
            <a:off x="5172487" y="2045493"/>
            <a:ext cx="2206667" cy="2714630"/>
            <a:chOff x="10594" y="4295"/>
            <a:chExt cx="4520" cy="5699"/>
          </a:xfrm>
        </p:grpSpPr>
        <p:pic>
          <p:nvPicPr>
            <p:cNvPr id="10249" name="图片 6"/>
            <p:cNvPicPr>
              <a:picLocks noGrp="1"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0594" y="4295"/>
              <a:ext cx="4520" cy="4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矩形 8"/>
            <p:cNvSpPr>
              <a:spLocks noChangeArrowheads="1"/>
            </p:cNvSpPr>
            <p:nvPr/>
          </p:nvSpPr>
          <p:spPr bwMode="auto">
            <a:xfrm>
              <a:off x="12064" y="8928"/>
              <a:ext cx="186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圆锥</a:t>
              </a:r>
            </a:p>
          </p:txBody>
        </p:sp>
      </p:grpSp>
      <p:sp>
        <p:nvSpPr>
          <p:cNvPr id="10251" name="矩形 48"/>
          <p:cNvSpPr>
            <a:spLocks noChangeArrowheads="1"/>
          </p:cNvSpPr>
          <p:nvPr/>
        </p:nvSpPr>
        <p:spPr bwMode="auto">
          <a:xfrm>
            <a:off x="1166800" y="1421607"/>
            <a:ext cx="58584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你知道圆柱和圆锥的各部分名称吗？</a:t>
            </a:r>
          </a:p>
        </p:txBody>
      </p:sp>
      <p:pic>
        <p:nvPicPr>
          <p:cNvPr id="10252" name="Picture 18" descr="D:\My Documents\Tencent Files\441509586\Image\C2C\OJJCR_Q2O~VLU}YIZ]TWFPE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624" y="1471613"/>
            <a:ext cx="449145" cy="3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35054" y="1770460"/>
            <a:ext cx="468673" cy="148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5054" y="3311129"/>
            <a:ext cx="762814" cy="37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7130" y="2150269"/>
            <a:ext cx="386899" cy="757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74029" y="1340644"/>
            <a:ext cx="941007" cy="378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3" name="图片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9117" y="1379935"/>
            <a:ext cx="1332788" cy="222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 flipV="1">
            <a:off x="6644412" y="1326357"/>
            <a:ext cx="1015458" cy="345281"/>
          </a:xfrm>
          <a:prstGeom prst="straightConnector1">
            <a:avLst/>
          </a:prstGeom>
          <a:ln w="38100">
            <a:solidFill>
              <a:srgbClr val="2CB84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823015" y="1740694"/>
            <a:ext cx="1309598" cy="3572"/>
          </a:xfrm>
          <a:prstGeom prst="line">
            <a:avLst/>
          </a:prstGeom>
          <a:ln w="31750">
            <a:solidFill>
              <a:srgbClr val="2CB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468660" y="1749028"/>
            <a:ext cx="7323" cy="1395413"/>
          </a:xfrm>
          <a:prstGeom prst="line">
            <a:avLst/>
          </a:prstGeom>
          <a:ln w="31750">
            <a:solidFill>
              <a:srgbClr val="2CB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6439368" y="3144441"/>
            <a:ext cx="111066" cy="108347"/>
          </a:xfrm>
          <a:prstGeom prst="ellipse">
            <a:avLst/>
          </a:prstGeom>
          <a:solidFill>
            <a:srgbClr val="2CB845"/>
          </a:solidFill>
          <a:ln>
            <a:solidFill>
              <a:srgbClr val="2CB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39368" y="1688307"/>
            <a:ext cx="111066" cy="108347"/>
          </a:xfrm>
          <a:prstGeom prst="ellipse">
            <a:avLst/>
          </a:prstGeom>
          <a:solidFill>
            <a:srgbClr val="2CB845"/>
          </a:solidFill>
          <a:ln>
            <a:solidFill>
              <a:srgbClr val="2CB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9" name="矩形 18"/>
          <p:cNvSpPr>
            <a:spLocks noChangeArrowheads="1"/>
          </p:cNvSpPr>
          <p:nvPr/>
        </p:nvSpPr>
        <p:spPr bwMode="auto">
          <a:xfrm>
            <a:off x="6045146" y="3039666"/>
            <a:ext cx="394222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</a:p>
        </p:txBody>
      </p:sp>
      <p:sp>
        <p:nvSpPr>
          <p:cNvPr id="12300" name="矩形 19"/>
          <p:cNvSpPr>
            <a:spLocks noChangeArrowheads="1"/>
          </p:cNvSpPr>
          <p:nvPr/>
        </p:nvSpPr>
        <p:spPr bwMode="auto">
          <a:xfrm>
            <a:off x="6045146" y="1326357"/>
            <a:ext cx="68226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O′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674516" y="1038225"/>
            <a:ext cx="93734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727406" y="3370660"/>
            <a:ext cx="849469" cy="313134"/>
          </a:xfrm>
          <a:prstGeom prst="straightConnector1">
            <a:avLst/>
          </a:prstGeom>
          <a:ln w="38100">
            <a:solidFill>
              <a:srgbClr val="2CB84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矩形 22"/>
          <p:cNvSpPr>
            <a:spLocks noChangeArrowheads="1"/>
          </p:cNvSpPr>
          <p:nvPr/>
        </p:nvSpPr>
        <p:spPr bwMode="auto">
          <a:xfrm>
            <a:off x="7674516" y="3451623"/>
            <a:ext cx="93734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7161905" y="1740694"/>
            <a:ext cx="441822" cy="1512094"/>
            <a:chOff x="14329" y="5082"/>
            <a:chExt cx="906" cy="317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4329" y="8258"/>
              <a:ext cx="906" cy="0"/>
            </a:xfrm>
            <a:prstGeom prst="line">
              <a:avLst/>
            </a:prstGeom>
            <a:ln w="38100">
              <a:solidFill>
                <a:srgbClr val="2CB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4329" y="5102"/>
              <a:ext cx="906" cy="0"/>
            </a:xfrm>
            <a:prstGeom prst="line">
              <a:avLst/>
            </a:prstGeom>
            <a:ln w="38100">
              <a:solidFill>
                <a:srgbClr val="2CB8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14782" y="5082"/>
              <a:ext cx="0" cy="795"/>
            </a:xfrm>
            <a:prstGeom prst="straightConnector1">
              <a:avLst/>
            </a:prstGeom>
            <a:ln w="38100">
              <a:solidFill>
                <a:srgbClr val="2CB8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4782" y="7465"/>
              <a:ext cx="0" cy="793"/>
            </a:xfrm>
            <a:prstGeom prst="straightConnector1">
              <a:avLst/>
            </a:prstGeom>
            <a:ln w="38100">
              <a:solidFill>
                <a:srgbClr val="2CB8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7132613" y="2205038"/>
            <a:ext cx="47111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495511" y="2118122"/>
            <a:ext cx="47111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pic>
        <p:nvPicPr>
          <p:cNvPr id="12311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0804" y="1129904"/>
            <a:ext cx="4891771" cy="30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1747759" y="1675210"/>
            <a:ext cx="3754264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47759" y="2495550"/>
            <a:ext cx="3754264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47759" y="3342085"/>
            <a:ext cx="3754264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7501" y="1671638"/>
            <a:ext cx="768916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7501" y="2495550"/>
            <a:ext cx="768916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7501" y="3364707"/>
            <a:ext cx="768916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279" grpId="0"/>
      <p:bldP spid="37" grpId="0"/>
      <p:bldP spid="39" grpId="0"/>
      <p:bldP spid="24" grpId="0" bldLvl="0" animBg="1"/>
      <p:bldP spid="25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1"/>
          <p:cNvGrpSpPr/>
          <p:nvPr/>
        </p:nvGrpSpPr>
        <p:grpSpPr bwMode="auto">
          <a:xfrm>
            <a:off x="644425" y="2793206"/>
            <a:ext cx="8159055" cy="1835944"/>
            <a:chOff x="1320" y="5865"/>
            <a:chExt cx="16713" cy="3855"/>
          </a:xfrm>
        </p:grpSpPr>
        <p:grpSp>
          <p:nvGrpSpPr>
            <p:cNvPr id="14338" name="组合 17"/>
            <p:cNvGrpSpPr/>
            <p:nvPr/>
          </p:nvGrpSpPr>
          <p:grpSpPr bwMode="auto">
            <a:xfrm>
              <a:off x="1320" y="5865"/>
              <a:ext cx="13343" cy="3855"/>
              <a:chOff x="889" y="5907"/>
              <a:chExt cx="13343" cy="3855"/>
            </a:xfrm>
          </p:grpSpPr>
          <p:sp>
            <p:nvSpPr>
              <p:cNvPr id="10" name="圆角矩形标注 9"/>
              <p:cNvSpPr/>
              <p:nvPr/>
            </p:nvSpPr>
            <p:spPr>
              <a:xfrm>
                <a:off x="889" y="5907"/>
                <a:ext cx="13343" cy="3740"/>
              </a:xfrm>
              <a:prstGeom prst="wedgeRoundRectCallout">
                <a:avLst>
                  <a:gd name="adj1" fmla="val 55655"/>
                  <a:gd name="adj2" fmla="val 7232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4340" name="矩形 10"/>
              <p:cNvSpPr>
                <a:spLocks noChangeArrowheads="1"/>
              </p:cNvSpPr>
              <p:nvPr/>
            </p:nvSpPr>
            <p:spPr bwMode="auto">
              <a:xfrm>
                <a:off x="1320" y="6208"/>
                <a:ext cx="12911" cy="3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圆柱是由</a:t>
                </a:r>
                <a:r>
                  <a:rPr lang="en-US" altLang="zh-CN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个面围成的。圆柱的上、下两个面叫做底面。圆柱周围的面（上、下底面除外）叫做侧面。圆柱的两个底面之间的距离叫做高。</a:t>
                </a:r>
              </a:p>
            </p:txBody>
          </p:sp>
        </p:grpSp>
        <p:pic>
          <p:nvPicPr>
            <p:cNvPr id="14341" name="图片 3" descr="3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43" y="6458"/>
              <a:ext cx="2290" cy="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组合 3"/>
          <p:cNvGrpSpPr/>
          <p:nvPr/>
        </p:nvGrpSpPr>
        <p:grpSpPr bwMode="auto">
          <a:xfrm>
            <a:off x="432058" y="635794"/>
            <a:ext cx="8188347" cy="1928813"/>
            <a:chOff x="886" y="1336"/>
            <a:chExt cx="16772" cy="4050"/>
          </a:xfrm>
        </p:grpSpPr>
        <p:grpSp>
          <p:nvGrpSpPr>
            <p:cNvPr id="14343" name="组合 5"/>
            <p:cNvGrpSpPr/>
            <p:nvPr/>
          </p:nvGrpSpPr>
          <p:grpSpPr bwMode="auto">
            <a:xfrm>
              <a:off x="4773" y="1336"/>
              <a:ext cx="12885" cy="4050"/>
              <a:chOff x="3183" y="1968"/>
              <a:chExt cx="12885" cy="4050"/>
            </a:xfrm>
          </p:grpSpPr>
          <p:sp>
            <p:nvSpPr>
              <p:cNvPr id="14344" name="矩形 1"/>
              <p:cNvSpPr>
                <a:spLocks noChangeArrowheads="1"/>
              </p:cNvSpPr>
              <p:nvPr/>
            </p:nvSpPr>
            <p:spPr bwMode="auto">
              <a:xfrm>
                <a:off x="3665" y="2272"/>
                <a:ext cx="12035" cy="3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6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圆柱一共有几个面？用手摸上、下底，看一看有什么特点？再摸一摸侧面，有什么感觉，它是一个什么面？圆柱的高又是哪里？</a:t>
                </a:r>
              </a:p>
            </p:txBody>
          </p:sp>
          <p:sp>
            <p:nvSpPr>
              <p:cNvPr id="3" name="圆角矩形标注 2"/>
              <p:cNvSpPr/>
              <p:nvPr/>
            </p:nvSpPr>
            <p:spPr>
              <a:xfrm>
                <a:off x="3183" y="1968"/>
                <a:ext cx="12885" cy="4050"/>
              </a:xfrm>
              <a:prstGeom prst="wedgeRoundRectCallout">
                <a:avLst>
                  <a:gd name="adj1" fmla="val -58349"/>
                  <a:gd name="adj2" fmla="val -6796"/>
                  <a:gd name="adj3" fmla="val 16667"/>
                </a:avLst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4346" name="图片 1" descr="1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" y="2194"/>
              <a:ext cx="2554" cy="2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926" y="1466851"/>
            <a:ext cx="2891369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1586652" y="1668066"/>
            <a:ext cx="1298614" cy="1653778"/>
            <a:chOff x="3339" y="4230"/>
            <a:chExt cx="2662" cy="347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015" y="7702"/>
              <a:ext cx="906" cy="0"/>
            </a:xfrm>
            <a:prstGeom prst="line">
              <a:avLst/>
            </a:prstGeom>
            <a:ln w="31750">
              <a:solidFill>
                <a:srgbClr val="2CB84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3339" y="4230"/>
              <a:ext cx="2662" cy="20"/>
            </a:xfrm>
            <a:prstGeom prst="line">
              <a:avLst/>
            </a:prstGeom>
            <a:ln w="31750" cmpd="sng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5468" y="4390"/>
              <a:ext cx="0" cy="795"/>
            </a:xfrm>
            <a:prstGeom prst="straightConnector1">
              <a:avLst/>
            </a:prstGeom>
            <a:ln w="38100">
              <a:solidFill>
                <a:srgbClr val="2CB8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5468" y="6907"/>
              <a:ext cx="0" cy="795"/>
            </a:xfrm>
            <a:prstGeom prst="straightConnector1">
              <a:avLst/>
            </a:prstGeom>
            <a:ln w="38100">
              <a:solidFill>
                <a:srgbClr val="2CB84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1" name="矩形 36"/>
            <p:cNvSpPr>
              <a:spLocks noChangeArrowheads="1"/>
            </p:cNvSpPr>
            <p:nvPr/>
          </p:nvSpPr>
          <p:spPr bwMode="auto">
            <a:xfrm>
              <a:off x="4986" y="5665"/>
              <a:ext cx="96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7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高</a:t>
              </a: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205856" y="3695700"/>
            <a:ext cx="93734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底面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739624" y="3749279"/>
            <a:ext cx="1818548" cy="16669"/>
          </a:xfrm>
          <a:prstGeom prst="line">
            <a:avLst/>
          </a:prstGeom>
          <a:ln w="31750">
            <a:solidFill>
              <a:srgbClr val="2CB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1608622" y="3657601"/>
            <a:ext cx="111066" cy="108347"/>
          </a:xfrm>
          <a:prstGeom prst="ellipse">
            <a:avLst/>
          </a:prstGeom>
          <a:solidFill>
            <a:srgbClr val="2CB845"/>
          </a:solidFill>
          <a:ln>
            <a:solidFill>
              <a:srgbClr val="2CB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600078" y="1647825"/>
            <a:ext cx="111065" cy="109538"/>
          </a:xfrm>
          <a:prstGeom prst="ellipse">
            <a:avLst/>
          </a:prstGeom>
          <a:solidFill>
            <a:srgbClr val="2CB845"/>
          </a:solidFill>
          <a:ln>
            <a:solidFill>
              <a:srgbClr val="2CB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68427" y="1744266"/>
            <a:ext cx="10984" cy="1928813"/>
          </a:xfrm>
          <a:prstGeom prst="line">
            <a:avLst/>
          </a:prstGeom>
          <a:ln w="31750">
            <a:solidFill>
              <a:srgbClr val="2CB8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矩形 18"/>
          <p:cNvSpPr>
            <a:spLocks noChangeArrowheads="1"/>
          </p:cNvSpPr>
          <p:nvPr/>
        </p:nvSpPr>
        <p:spPr bwMode="auto">
          <a:xfrm>
            <a:off x="1155816" y="3409950"/>
            <a:ext cx="39422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 i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</a:t>
            </a:r>
          </a:p>
        </p:txBody>
      </p:sp>
      <p:sp>
        <p:nvSpPr>
          <p:cNvPr id="16398" name="矩形 4"/>
          <p:cNvSpPr>
            <a:spLocks noChangeArrowheads="1"/>
          </p:cNvSpPr>
          <p:nvPr/>
        </p:nvSpPr>
        <p:spPr bwMode="auto">
          <a:xfrm>
            <a:off x="1155816" y="1173957"/>
            <a:ext cx="91415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600079" y="2502694"/>
            <a:ext cx="46989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侧面</a:t>
            </a:r>
          </a:p>
        </p:txBody>
      </p:sp>
      <p:pic>
        <p:nvPicPr>
          <p:cNvPr id="16400" name="图片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9529" y="1038225"/>
            <a:ext cx="5477612" cy="33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4434084" y="1562101"/>
            <a:ext cx="4219275" cy="1070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434084" y="2761060"/>
            <a:ext cx="3908047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34084" y="3586163"/>
            <a:ext cx="4219275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90636" y="2761060"/>
            <a:ext cx="768916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90636" y="1757363"/>
            <a:ext cx="768916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90636" y="3586163"/>
            <a:ext cx="768916" cy="702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/>
            <a:endParaRPr lang="zh-CN" altLang="en-US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4" grpId="0" bldLvl="0" animBg="1"/>
      <p:bldP spid="25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8"/>
          <p:cNvGrpSpPr/>
          <p:nvPr/>
        </p:nvGrpSpPr>
        <p:grpSpPr bwMode="auto">
          <a:xfrm>
            <a:off x="644425" y="603647"/>
            <a:ext cx="7720895" cy="1641872"/>
            <a:chOff x="1252" y="2014"/>
            <a:chExt cx="15814" cy="3448"/>
          </a:xfrm>
        </p:grpSpPr>
        <p:grpSp>
          <p:nvGrpSpPr>
            <p:cNvPr id="18434" name="组合 5"/>
            <p:cNvGrpSpPr/>
            <p:nvPr/>
          </p:nvGrpSpPr>
          <p:grpSpPr bwMode="auto">
            <a:xfrm>
              <a:off x="4707" y="2014"/>
              <a:ext cx="12359" cy="2723"/>
              <a:chOff x="3185" y="1968"/>
              <a:chExt cx="12359" cy="2723"/>
            </a:xfrm>
          </p:grpSpPr>
          <p:sp>
            <p:nvSpPr>
              <p:cNvPr id="18435" name="矩形 1"/>
              <p:cNvSpPr>
                <a:spLocks noChangeArrowheads="1"/>
              </p:cNvSpPr>
              <p:nvPr/>
            </p:nvSpPr>
            <p:spPr bwMode="auto">
              <a:xfrm>
                <a:off x="3665" y="2385"/>
                <a:ext cx="11399" cy="1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哪是圆锥的底面？哪是圆锥的侧面？哪是圆锥的高？有几个顶点呢？</a:t>
                </a:r>
              </a:p>
            </p:txBody>
          </p:sp>
          <p:sp>
            <p:nvSpPr>
              <p:cNvPr id="3" name="圆角矩形标注 2"/>
              <p:cNvSpPr/>
              <p:nvPr/>
            </p:nvSpPr>
            <p:spPr>
              <a:xfrm>
                <a:off x="3185" y="1968"/>
                <a:ext cx="12359" cy="2723"/>
              </a:xfrm>
              <a:prstGeom prst="wedgeRoundRectCallout">
                <a:avLst>
                  <a:gd name="adj1" fmla="val -58349"/>
                  <a:gd name="adj2" fmla="val -6796"/>
                  <a:gd name="adj3" fmla="val 16667"/>
                </a:avLst>
              </a:prstGeom>
              <a:noFill/>
              <a:ln w="317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8437" name="图片 7" descr="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2" y="2610"/>
              <a:ext cx="1816" cy="2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组合 21"/>
          <p:cNvGrpSpPr/>
          <p:nvPr/>
        </p:nvGrpSpPr>
        <p:grpSpPr bwMode="auto">
          <a:xfrm>
            <a:off x="533360" y="2800350"/>
            <a:ext cx="8312838" cy="2095500"/>
            <a:chOff x="1320" y="5404"/>
            <a:chExt cx="17028" cy="4400"/>
          </a:xfrm>
        </p:grpSpPr>
        <p:grpSp>
          <p:nvGrpSpPr>
            <p:cNvPr id="18439" name="组合 17"/>
            <p:cNvGrpSpPr/>
            <p:nvPr/>
          </p:nvGrpSpPr>
          <p:grpSpPr bwMode="auto">
            <a:xfrm>
              <a:off x="1320" y="5404"/>
              <a:ext cx="14233" cy="3333"/>
              <a:chOff x="1320" y="5878"/>
              <a:chExt cx="14233" cy="3333"/>
            </a:xfrm>
          </p:grpSpPr>
          <p:sp>
            <p:nvSpPr>
              <p:cNvPr id="10" name="圆角矩形标注 9"/>
              <p:cNvSpPr/>
              <p:nvPr/>
            </p:nvSpPr>
            <p:spPr>
              <a:xfrm>
                <a:off x="1320" y="5878"/>
                <a:ext cx="14233" cy="3333"/>
              </a:xfrm>
              <a:prstGeom prst="wedgeRoundRectCallout">
                <a:avLst>
                  <a:gd name="adj1" fmla="val 55655"/>
                  <a:gd name="adj2" fmla="val 7232"/>
                  <a:gd name="adj3" fmla="val 16667"/>
                </a:avLst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sp>
            <p:nvSpPr>
              <p:cNvPr id="18441" name="矩形 10"/>
              <p:cNvSpPr>
                <a:spLocks noChangeArrowheads="1"/>
              </p:cNvSpPr>
              <p:nvPr/>
            </p:nvSpPr>
            <p:spPr bwMode="auto">
              <a:xfrm>
                <a:off x="1617" y="6163"/>
                <a:ext cx="13639" cy="2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圆锥有一个底面，是圆形的，有一个侧面，它是一个曲面，有一个顶点。圆锥顶点到底面圆心的距离是圆锥的高。</a:t>
                </a:r>
              </a:p>
            </p:txBody>
          </p:sp>
        </p:grpSp>
        <p:pic>
          <p:nvPicPr>
            <p:cNvPr id="18442" name="图片 19" descr="37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2" y="7240"/>
              <a:ext cx="1966" cy="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Microsoft Office PowerPoint</Application>
  <PresentationFormat>全屏显示(16:9)</PresentationFormat>
  <Paragraphs>166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2023-01-16T22:19:54Z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C628E44B59E2445FB96258BACBF3B6F5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