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5" r:id="rId2"/>
    <p:sldId id="259" r:id="rId3"/>
    <p:sldId id="294" r:id="rId4"/>
    <p:sldId id="262" r:id="rId5"/>
    <p:sldId id="278" r:id="rId6"/>
    <p:sldId id="279" r:id="rId7"/>
    <p:sldId id="263" r:id="rId8"/>
    <p:sldId id="280" r:id="rId9"/>
    <p:sldId id="265" r:id="rId10"/>
    <p:sldId id="267" r:id="rId11"/>
    <p:sldId id="264" r:id="rId12"/>
    <p:sldId id="266" r:id="rId13"/>
    <p:sldId id="281" r:id="rId14"/>
    <p:sldId id="282" r:id="rId15"/>
    <p:sldId id="283" r:id="rId16"/>
    <p:sldId id="273" r:id="rId17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8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8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6CBB9E4-2C05-4E5A-8568-F616BB358D6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BB9E4-2C05-4E5A-8568-F616BB358D6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ln>
            <a:miter lim="800000"/>
          </a:ln>
        </p:spPr>
      </p:sp>
      <p:sp>
        <p:nvSpPr>
          <p:cNvPr id="11266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250F7-5F6D-4DFA-984F-668B972F335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52930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609FD-AF45-41F8-A1D7-678EB3DE312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CAD7A-B291-47F6-9AC7-F081D43DD68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6394D-CC3D-4D8A-B106-9A480C1DEC8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EB3F2-0A63-48F0-8BB4-F84DA50672A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2" y="1333829"/>
            <a:ext cx="3655181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2" y="1999034"/>
            <a:ext cx="3655181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67C43-53E1-41FF-8333-10847C14C9E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F62EC-7FD5-4B45-BB63-F5BB54C69AD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50BEA-FA0C-4A00-8C3B-2ED9A1FAF69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2C294-1D54-4898-BC59-8172EFFDF71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7E274-A343-4343-ABA1-AC15BC7AA6C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58E8CE3-309C-45D5-A310-FBCBC4E474DB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0" y="1469084"/>
            <a:ext cx="914399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2.3  </a:t>
            </a:r>
            <a:r>
              <a:rPr lang="zh-CN" altLang="en-US" sz="4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</a:t>
            </a:r>
            <a:r>
              <a:rPr lang="zh-CN" altLang="en-US" sz="4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行线的性质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3848886" y="2530929"/>
            <a:ext cx="14462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课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矩形 4139"/>
          <p:cNvSpPr>
            <a:spLocks noChangeArrowheads="1"/>
          </p:cNvSpPr>
          <p:nvPr/>
        </p:nvSpPr>
        <p:spPr bwMode="auto">
          <a:xfrm>
            <a:off x="0" y="1338263"/>
            <a:ext cx="9144000" cy="57150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15592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92801" y="1403748"/>
            <a:ext cx="2779713" cy="1488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文本框 8"/>
          <p:cNvSpPr txBox="1">
            <a:spLocks noChangeArrowheads="1"/>
          </p:cNvSpPr>
          <p:nvPr/>
        </p:nvSpPr>
        <p:spPr bwMode="auto">
          <a:xfrm>
            <a:off x="514350" y="529829"/>
            <a:ext cx="8243888" cy="91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如图，直线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与直线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相交，若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∠1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∠2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∠3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70°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，则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∠4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的度数是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　　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67" name="文本框 9"/>
          <p:cNvSpPr txBox="1">
            <a:spLocks noChangeArrowheads="1"/>
          </p:cNvSpPr>
          <p:nvPr/>
        </p:nvSpPr>
        <p:spPr bwMode="auto">
          <a:xfrm>
            <a:off x="357189" y="1496616"/>
            <a:ext cx="8116887" cy="2950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dirty="0">
                <a:latin typeface="Times New Roman" panose="02020603050405020304" pitchFamily="18" charset="0"/>
              </a:rPr>
              <a:t> A</a:t>
            </a:r>
            <a:r>
              <a:rPr lang="zh-CN" altLang="en-US" sz="2000" dirty="0">
                <a:latin typeface="宋体" panose="02010600030101010101" pitchFamily="2" charset="-122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</a:rPr>
              <a:t>35</a:t>
            </a:r>
            <a:r>
              <a:rPr lang="en-US" altLang="zh-CN" sz="2000" dirty="0">
                <a:latin typeface="宋体" panose="02010600030101010101" pitchFamily="2" charset="-122"/>
              </a:rPr>
              <a:t>°  </a:t>
            </a:r>
            <a:r>
              <a:rPr lang="en-US" altLang="zh-CN" sz="2000" dirty="0">
                <a:latin typeface="Times New Roman" panose="02020603050405020304" pitchFamily="18" charset="0"/>
              </a:rPr>
              <a:t>B</a:t>
            </a:r>
            <a:r>
              <a:rPr lang="zh-CN" altLang="en-US" sz="2000" dirty="0">
                <a:latin typeface="宋体" panose="02010600030101010101" pitchFamily="2" charset="-122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</a:rPr>
              <a:t>70</a:t>
            </a:r>
            <a:r>
              <a:rPr lang="en-US" altLang="zh-CN" sz="2000" dirty="0">
                <a:latin typeface="宋体" panose="02010600030101010101" pitchFamily="2" charset="-122"/>
              </a:rPr>
              <a:t>°</a:t>
            </a:r>
          </a:p>
          <a:p>
            <a:pPr>
              <a:lnSpc>
                <a:spcPct val="12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 C</a:t>
            </a:r>
            <a:r>
              <a:rPr lang="zh-CN" altLang="en-US" sz="2000" dirty="0">
                <a:latin typeface="宋体" panose="02010600030101010101" pitchFamily="2" charset="-122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</a:rPr>
              <a:t>90</a:t>
            </a:r>
            <a:r>
              <a:rPr lang="en-US" altLang="zh-CN" sz="2000" dirty="0">
                <a:latin typeface="宋体" panose="02010600030101010101" pitchFamily="2" charset="-122"/>
              </a:rPr>
              <a:t>°  </a:t>
            </a:r>
            <a:r>
              <a:rPr lang="en-US" altLang="zh-CN" sz="2000" dirty="0">
                <a:latin typeface="Times New Roman" panose="02020603050405020304" pitchFamily="18" charset="0"/>
              </a:rPr>
              <a:t>D</a:t>
            </a:r>
            <a:r>
              <a:rPr lang="zh-CN" altLang="en-US" sz="2000" dirty="0">
                <a:latin typeface="宋体" panose="02010600030101010101" pitchFamily="2" charset="-122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</a:rPr>
              <a:t>110</a:t>
            </a:r>
            <a:r>
              <a:rPr lang="en-US" altLang="zh-CN" sz="2000" dirty="0">
                <a:latin typeface="宋体" panose="02010600030101010101" pitchFamily="2" charset="-122"/>
              </a:rPr>
              <a:t>°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解析：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由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∠1=∠2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，可根据</a:t>
            </a:r>
          </a:p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“同位角相等，两直线平行”</a:t>
            </a:r>
          </a:p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判断出</a:t>
            </a:r>
            <a:r>
              <a:rPr lang="en-US" altLang="zh-CN" sz="2000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a∥b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，可得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∠3=∠5.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再根据邻补角互</a:t>
            </a:r>
          </a:p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补可以计算出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∠4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的度数．因为∠1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∠2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a∥b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所以∠3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∠5.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因为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∠3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70°，所以∠5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70°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所以∠4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180°－70°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110°.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832475" y="981075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81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charRg st="81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charRg st="81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106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charRg st="106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charRg st="106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130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charRg st="130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charRg st="130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1"/>
          <p:cNvSpPr txBox="1">
            <a:spLocks noChangeArrowheads="1"/>
          </p:cNvSpPr>
          <p:nvPr/>
        </p:nvSpPr>
        <p:spPr bwMode="auto">
          <a:xfrm>
            <a:off x="377826" y="711994"/>
            <a:ext cx="6955750" cy="100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如图，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AE∥CD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，若∠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1=37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°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=54°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，求∠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  <a:p>
            <a:pPr>
              <a:lnSpc>
                <a:spcPct val="13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和∠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BAE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的度数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400" dirty="0"/>
          </a:p>
        </p:txBody>
      </p:sp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19650" y="1466850"/>
            <a:ext cx="35941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文本框 2"/>
          <p:cNvSpPr txBox="1">
            <a:spLocks noChangeArrowheads="1"/>
          </p:cNvSpPr>
          <p:nvPr/>
        </p:nvSpPr>
        <p:spPr bwMode="auto">
          <a:xfrm>
            <a:off x="550862" y="1851670"/>
            <a:ext cx="6065838" cy="219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0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解：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因为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AE∥CD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，根据</a:t>
            </a:r>
          </a:p>
          <a:p>
            <a:pPr>
              <a:lnSpc>
                <a:spcPct val="14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“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两直线平行，内错角相</a:t>
            </a:r>
          </a:p>
          <a:p>
            <a:pPr>
              <a:lnSpc>
                <a:spcPct val="14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等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，所以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2=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1=37°.</a:t>
            </a:r>
          </a:p>
          <a:p>
            <a:pPr>
              <a:lnSpc>
                <a:spcPct val="14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根据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“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两直线平行，同位</a:t>
            </a:r>
          </a:p>
          <a:p>
            <a:pPr>
              <a:lnSpc>
                <a:spcPct val="14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角相等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，所以∠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BAE=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D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=54°.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框 101"/>
          <p:cNvSpPr txBox="1">
            <a:spLocks noChangeArrowheads="1"/>
          </p:cNvSpPr>
          <p:nvPr/>
        </p:nvSpPr>
        <p:spPr bwMode="auto">
          <a:xfrm>
            <a:off x="333376" y="495301"/>
            <a:ext cx="7902575" cy="1566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4.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一大门的栏杆如图所示，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BA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垂直于地面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于</a:t>
            </a:r>
          </a:p>
          <a:p>
            <a:pPr>
              <a:lnSpc>
                <a:spcPct val="14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平行于地面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，则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BCD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</a:p>
          <a:p>
            <a:pPr>
              <a:lnSpc>
                <a:spcPct val="14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______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度．</a:t>
            </a:r>
          </a:p>
        </p:txBody>
      </p:sp>
      <p:pic>
        <p:nvPicPr>
          <p:cNvPr id="15362" name="图片 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76838" y="1733550"/>
            <a:ext cx="2933700" cy="1418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文本框 1"/>
          <p:cNvSpPr txBox="1">
            <a:spLocks noChangeArrowheads="1"/>
          </p:cNvSpPr>
          <p:nvPr/>
        </p:nvSpPr>
        <p:spPr bwMode="auto">
          <a:xfrm>
            <a:off x="441972" y="2165816"/>
            <a:ext cx="7943850" cy="262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0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解析：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过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作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BF∥AE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4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则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CD∥BF∥AE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根据</a:t>
            </a:r>
          </a:p>
          <a:p>
            <a:pPr>
              <a:lnSpc>
                <a:spcPct val="14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平行线的性质即可求解．</a:t>
            </a:r>
          </a:p>
          <a:p>
            <a:pPr>
              <a:lnSpc>
                <a:spcPct val="14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过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作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BF∥AE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，则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CD∥BF∥AE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，所以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BCD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∠1=180°.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又因为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⊥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，所以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⊥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BF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，所以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ABF 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90°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BCD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=90°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180°=270°.</a:t>
            </a:r>
          </a:p>
        </p:txBody>
      </p:sp>
      <p:sp>
        <p:nvSpPr>
          <p:cNvPr id="13316" name="文本框 2"/>
          <p:cNvSpPr txBox="1">
            <a:spLocks noChangeArrowheads="1"/>
          </p:cNvSpPr>
          <p:nvPr/>
        </p:nvSpPr>
        <p:spPr bwMode="auto">
          <a:xfrm>
            <a:off x="1223963" y="1465660"/>
            <a:ext cx="723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"/>
          <p:cNvSpPr txBox="1">
            <a:spLocks noChangeArrowheads="1"/>
          </p:cNvSpPr>
          <p:nvPr/>
        </p:nvSpPr>
        <p:spPr bwMode="auto">
          <a:xfrm>
            <a:off x="252414" y="467917"/>
            <a:ext cx="84978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</a:rPr>
              <a:t>5.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BF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BF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1= ∠2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，试说明∠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3=∠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6386" name="Group 3"/>
          <p:cNvGrpSpPr/>
          <p:nvPr/>
        </p:nvGrpSpPr>
        <p:grpSpPr bwMode="auto">
          <a:xfrm>
            <a:off x="4929189" y="1060847"/>
            <a:ext cx="4153091" cy="1975991"/>
            <a:chOff x="0" y="0"/>
            <a:chExt cx="3353" cy="2343"/>
          </a:xfrm>
        </p:grpSpPr>
        <p:sp>
          <p:nvSpPr>
            <p:cNvPr id="16387" name="Line 4"/>
            <p:cNvSpPr>
              <a:spLocks noChangeShapeType="1"/>
            </p:cNvSpPr>
            <p:nvPr/>
          </p:nvSpPr>
          <p:spPr bwMode="auto">
            <a:xfrm>
              <a:off x="1315" y="340"/>
              <a:ext cx="163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88" name="Line 5"/>
            <p:cNvSpPr>
              <a:spLocks noChangeShapeType="1"/>
            </p:cNvSpPr>
            <p:nvPr/>
          </p:nvSpPr>
          <p:spPr bwMode="auto">
            <a:xfrm>
              <a:off x="363" y="1837"/>
              <a:ext cx="258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89" name="Line 6"/>
            <p:cNvSpPr>
              <a:spLocks noChangeShapeType="1"/>
            </p:cNvSpPr>
            <p:nvPr/>
          </p:nvSpPr>
          <p:spPr bwMode="auto">
            <a:xfrm flipH="1">
              <a:off x="363" y="340"/>
              <a:ext cx="953" cy="14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0" name="Line 7"/>
            <p:cNvSpPr>
              <a:spLocks noChangeShapeType="1"/>
            </p:cNvSpPr>
            <p:nvPr/>
          </p:nvSpPr>
          <p:spPr bwMode="auto">
            <a:xfrm flipH="1" flipV="1">
              <a:off x="2948" y="334"/>
              <a:ext cx="0" cy="15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1" name="Text Box 8"/>
            <p:cNvSpPr txBox="1">
              <a:spLocks noChangeArrowheads="1"/>
            </p:cNvSpPr>
            <p:nvPr/>
          </p:nvSpPr>
          <p:spPr bwMode="auto">
            <a:xfrm>
              <a:off x="998" y="45"/>
              <a:ext cx="326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ea typeface="楷体_GB2312" charset="-122"/>
                </a:rPr>
                <a:t>A</a:t>
              </a:r>
            </a:p>
          </p:txBody>
        </p:sp>
        <p:sp>
          <p:nvSpPr>
            <p:cNvPr id="16392" name="Text Box 9"/>
            <p:cNvSpPr txBox="1">
              <a:spLocks noChangeArrowheads="1"/>
            </p:cNvSpPr>
            <p:nvPr/>
          </p:nvSpPr>
          <p:spPr bwMode="auto">
            <a:xfrm>
              <a:off x="2948" y="0"/>
              <a:ext cx="326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ea typeface="楷体_GB2312" charset="-122"/>
                </a:rPr>
                <a:t>B</a:t>
              </a:r>
            </a:p>
          </p:txBody>
        </p:sp>
        <p:sp>
          <p:nvSpPr>
            <p:cNvPr id="16393" name="Text Box 10"/>
            <p:cNvSpPr txBox="1">
              <a:spLocks noChangeArrowheads="1"/>
            </p:cNvSpPr>
            <p:nvPr/>
          </p:nvSpPr>
          <p:spPr bwMode="auto">
            <a:xfrm>
              <a:off x="532" y="752"/>
              <a:ext cx="342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ea typeface="楷体_GB2312" charset="-122"/>
                </a:rPr>
                <a:t>C</a:t>
              </a:r>
            </a:p>
          </p:txBody>
        </p:sp>
        <p:sp>
          <p:nvSpPr>
            <p:cNvPr id="16394" name="Text Box 11"/>
            <p:cNvSpPr txBox="1">
              <a:spLocks noChangeArrowheads="1"/>
            </p:cNvSpPr>
            <p:nvPr/>
          </p:nvSpPr>
          <p:spPr bwMode="auto">
            <a:xfrm>
              <a:off x="2994" y="861"/>
              <a:ext cx="359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ea typeface="楷体_GB2312" charset="-122"/>
                </a:rPr>
                <a:t>D</a:t>
              </a:r>
            </a:p>
          </p:txBody>
        </p:sp>
        <p:sp>
          <p:nvSpPr>
            <p:cNvPr id="16395" name="Text Box 12"/>
            <p:cNvSpPr txBox="1">
              <a:spLocks noChangeArrowheads="1"/>
            </p:cNvSpPr>
            <p:nvPr/>
          </p:nvSpPr>
          <p:spPr bwMode="auto">
            <a:xfrm>
              <a:off x="0" y="1723"/>
              <a:ext cx="326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ea typeface="楷体_GB2312" charset="-122"/>
                </a:rPr>
                <a:t>E</a:t>
              </a:r>
            </a:p>
          </p:txBody>
        </p:sp>
        <p:sp>
          <p:nvSpPr>
            <p:cNvPr id="16396" name="Line 13"/>
            <p:cNvSpPr>
              <a:spLocks noChangeShapeType="1"/>
            </p:cNvSpPr>
            <p:nvPr/>
          </p:nvSpPr>
          <p:spPr bwMode="auto">
            <a:xfrm flipV="1">
              <a:off x="871" y="1022"/>
              <a:ext cx="2077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7" name="Line 14"/>
            <p:cNvSpPr>
              <a:spLocks noChangeShapeType="1"/>
            </p:cNvSpPr>
            <p:nvPr/>
          </p:nvSpPr>
          <p:spPr bwMode="auto">
            <a:xfrm>
              <a:off x="1315" y="340"/>
              <a:ext cx="1633" cy="14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8" name="Text Box 15"/>
            <p:cNvSpPr txBox="1">
              <a:spLocks noChangeArrowheads="1"/>
            </p:cNvSpPr>
            <p:nvPr/>
          </p:nvSpPr>
          <p:spPr bwMode="auto">
            <a:xfrm>
              <a:off x="2994" y="1678"/>
              <a:ext cx="326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ea typeface="楷体_GB2312" charset="-122"/>
                </a:rPr>
                <a:t>F</a:t>
              </a:r>
            </a:p>
          </p:txBody>
        </p:sp>
        <p:sp>
          <p:nvSpPr>
            <p:cNvPr id="16399" name="Arc 16"/>
            <p:cNvSpPr>
              <a:spLocks noChangeArrowheads="1"/>
            </p:cNvSpPr>
            <p:nvPr/>
          </p:nvSpPr>
          <p:spPr bwMode="auto">
            <a:xfrm rot="7393456" flipH="1">
              <a:off x="1432" y="379"/>
              <a:ext cx="182" cy="136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0" name="Arc 17"/>
            <p:cNvSpPr>
              <a:spLocks noChangeArrowheads="1"/>
            </p:cNvSpPr>
            <p:nvPr/>
          </p:nvSpPr>
          <p:spPr bwMode="auto">
            <a:xfrm rot="19697212" flipH="1">
              <a:off x="2585" y="1656"/>
              <a:ext cx="182" cy="136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1" name="Arc 18"/>
            <p:cNvSpPr>
              <a:spLocks noChangeArrowheads="1"/>
            </p:cNvSpPr>
            <p:nvPr/>
          </p:nvSpPr>
          <p:spPr bwMode="auto">
            <a:xfrm rot="5422304" flipH="1">
              <a:off x="972" y="865"/>
              <a:ext cx="182" cy="136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2" name="Rectangle 19"/>
            <p:cNvSpPr>
              <a:spLocks noChangeArrowheads="1"/>
            </p:cNvSpPr>
            <p:nvPr/>
          </p:nvSpPr>
          <p:spPr bwMode="auto">
            <a:xfrm>
              <a:off x="1625" y="257"/>
              <a:ext cx="294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>
                  <a:latin typeface="Times New Roman" panose="02020603050405020304" pitchFamily="18" charset="0"/>
                  <a:ea typeface="楷体_GB2312" charset="-122"/>
                </a:rPr>
                <a:t>1</a:t>
              </a:r>
            </a:p>
          </p:txBody>
        </p:sp>
        <p:sp>
          <p:nvSpPr>
            <p:cNvPr id="16403" name="Rectangle 20"/>
            <p:cNvSpPr>
              <a:spLocks noChangeArrowheads="1"/>
            </p:cNvSpPr>
            <p:nvPr/>
          </p:nvSpPr>
          <p:spPr bwMode="auto">
            <a:xfrm>
              <a:off x="2353" y="1440"/>
              <a:ext cx="294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>
                  <a:latin typeface="Times New Roman" panose="02020603050405020304" pitchFamily="18" charset="0"/>
                  <a:ea typeface="楷体_GB2312" charset="-122"/>
                </a:rPr>
                <a:t>2</a:t>
              </a:r>
            </a:p>
          </p:txBody>
        </p:sp>
        <p:sp>
          <p:nvSpPr>
            <p:cNvPr id="16404" name="Rectangle 21"/>
            <p:cNvSpPr>
              <a:spLocks noChangeArrowheads="1"/>
            </p:cNvSpPr>
            <p:nvPr/>
          </p:nvSpPr>
          <p:spPr bwMode="auto">
            <a:xfrm>
              <a:off x="1063" y="579"/>
              <a:ext cx="294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>
                  <a:latin typeface="Times New Roman" panose="02020603050405020304" pitchFamily="18" charset="0"/>
                  <a:ea typeface="楷体_GB2312" charset="-122"/>
                </a:rPr>
                <a:t>3</a:t>
              </a:r>
            </a:p>
          </p:txBody>
        </p:sp>
        <p:grpSp>
          <p:nvGrpSpPr>
            <p:cNvPr id="16405" name="Group 22"/>
            <p:cNvGrpSpPr/>
            <p:nvPr/>
          </p:nvGrpSpPr>
          <p:grpSpPr bwMode="auto">
            <a:xfrm>
              <a:off x="2816" y="342"/>
              <a:ext cx="142" cy="145"/>
              <a:chOff x="0" y="0"/>
              <a:chExt cx="142" cy="145"/>
            </a:xfrm>
          </p:grpSpPr>
          <p:sp>
            <p:nvSpPr>
              <p:cNvPr id="16406" name="Line 23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07" name="Line 24"/>
              <p:cNvSpPr>
                <a:spLocks noChangeShapeType="1"/>
              </p:cNvSpPr>
              <p:nvPr/>
            </p:nvSpPr>
            <p:spPr bwMode="auto">
              <a:xfrm rot="5400000">
                <a:off x="74" y="77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6408" name="Group 25"/>
            <p:cNvGrpSpPr/>
            <p:nvPr/>
          </p:nvGrpSpPr>
          <p:grpSpPr bwMode="auto">
            <a:xfrm>
              <a:off x="2822" y="1016"/>
              <a:ext cx="142" cy="145"/>
              <a:chOff x="0" y="0"/>
              <a:chExt cx="142" cy="145"/>
            </a:xfrm>
          </p:grpSpPr>
          <p:sp>
            <p:nvSpPr>
              <p:cNvPr id="16409" name="Line 26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10" name="Line 27"/>
              <p:cNvSpPr>
                <a:spLocks noChangeShapeType="1"/>
              </p:cNvSpPr>
              <p:nvPr/>
            </p:nvSpPr>
            <p:spPr bwMode="auto">
              <a:xfrm rot="5400000">
                <a:off x="74" y="77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5387" name="TextBox 45"/>
          <p:cNvSpPr txBox="1">
            <a:spLocks noChangeArrowheads="1"/>
          </p:cNvSpPr>
          <p:nvPr/>
        </p:nvSpPr>
        <p:spPr bwMode="auto">
          <a:xfrm>
            <a:off x="180975" y="1114425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zh-CN" altLang="en-US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</p:txBody>
      </p:sp>
      <p:sp>
        <p:nvSpPr>
          <p:cNvPr id="13357" name="矩形 46"/>
          <p:cNvSpPr>
            <a:spLocks noChangeArrowheads="1"/>
          </p:cNvSpPr>
          <p:nvPr/>
        </p:nvSpPr>
        <p:spPr bwMode="auto">
          <a:xfrm>
            <a:off x="685801" y="1115617"/>
            <a:ext cx="16113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因为∠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1=∠2</a:t>
            </a:r>
          </a:p>
        </p:txBody>
      </p:sp>
      <p:sp>
        <p:nvSpPr>
          <p:cNvPr id="13358" name="Text Box 10"/>
          <p:cNvSpPr txBox="1">
            <a:spLocks noChangeArrowheads="1"/>
          </p:cNvSpPr>
          <p:nvPr/>
        </p:nvSpPr>
        <p:spPr bwMode="auto">
          <a:xfrm>
            <a:off x="684214" y="1487091"/>
            <a:ext cx="3457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AB∥EF</a:t>
            </a:r>
          </a:p>
        </p:txBody>
      </p:sp>
      <p:sp>
        <p:nvSpPr>
          <p:cNvPr id="13359" name="Text Box 17"/>
          <p:cNvSpPr txBox="1">
            <a:spLocks noChangeArrowheads="1"/>
          </p:cNvSpPr>
          <p:nvPr/>
        </p:nvSpPr>
        <p:spPr bwMode="auto">
          <a:xfrm>
            <a:off x="754064" y="1870473"/>
            <a:ext cx="5184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内错角相等，两直线平行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3360" name="Text Box 6"/>
          <p:cNvSpPr txBox="1">
            <a:spLocks noChangeArrowheads="1"/>
          </p:cNvSpPr>
          <p:nvPr/>
        </p:nvSpPr>
        <p:spPr bwMode="auto">
          <a:xfrm>
            <a:off x="2960689" y="1119188"/>
            <a:ext cx="18002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），</a:t>
            </a:r>
          </a:p>
        </p:txBody>
      </p:sp>
      <p:sp>
        <p:nvSpPr>
          <p:cNvPr id="13361" name="矩形 50"/>
          <p:cNvSpPr>
            <a:spLocks noChangeArrowheads="1"/>
          </p:cNvSpPr>
          <p:nvPr/>
        </p:nvSpPr>
        <p:spPr bwMode="auto">
          <a:xfrm>
            <a:off x="611188" y="2249092"/>
            <a:ext cx="30235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因为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⊥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BF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CD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⊥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BF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</a:p>
        </p:txBody>
      </p:sp>
      <p:sp>
        <p:nvSpPr>
          <p:cNvPr id="13362" name="Text Box 10"/>
          <p:cNvSpPr txBox="1">
            <a:spLocks noChangeArrowheads="1"/>
          </p:cNvSpPr>
          <p:nvPr/>
        </p:nvSpPr>
        <p:spPr bwMode="auto">
          <a:xfrm>
            <a:off x="611189" y="2627710"/>
            <a:ext cx="3457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AB∥CD</a:t>
            </a:r>
          </a:p>
        </p:txBody>
      </p:sp>
      <p:sp>
        <p:nvSpPr>
          <p:cNvPr id="13363" name="Text Box 10"/>
          <p:cNvSpPr txBox="1">
            <a:spLocks noChangeArrowheads="1"/>
          </p:cNvSpPr>
          <p:nvPr/>
        </p:nvSpPr>
        <p:spPr bwMode="auto">
          <a:xfrm>
            <a:off x="539751" y="3198019"/>
            <a:ext cx="3457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EF∥CD</a:t>
            </a:r>
          </a:p>
        </p:txBody>
      </p:sp>
      <p:sp>
        <p:nvSpPr>
          <p:cNvPr id="13364" name="Text Box 7"/>
          <p:cNvSpPr txBox="1">
            <a:spLocks noChangeArrowheads="1"/>
          </p:cNvSpPr>
          <p:nvPr/>
        </p:nvSpPr>
        <p:spPr bwMode="auto">
          <a:xfrm>
            <a:off x="539750" y="3933825"/>
            <a:ext cx="31686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3= 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</a:p>
        </p:txBody>
      </p:sp>
      <p:sp>
        <p:nvSpPr>
          <p:cNvPr id="13365" name="Text Box 5"/>
          <p:cNvSpPr txBox="1">
            <a:spLocks noChangeArrowheads="1"/>
          </p:cNvSpPr>
          <p:nvPr/>
        </p:nvSpPr>
        <p:spPr bwMode="auto">
          <a:xfrm>
            <a:off x="928688" y="2902744"/>
            <a:ext cx="6324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垂直于同一条直线的两条直线平行</a:t>
            </a:r>
            <a:r>
              <a:rPr lang="en-US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).</a:t>
            </a:r>
          </a:p>
        </p:txBody>
      </p:sp>
      <p:sp>
        <p:nvSpPr>
          <p:cNvPr id="13366" name="Text Box 4"/>
          <p:cNvSpPr txBox="1">
            <a:spLocks noChangeArrowheads="1"/>
          </p:cNvSpPr>
          <p:nvPr/>
        </p:nvSpPr>
        <p:spPr bwMode="auto">
          <a:xfrm>
            <a:off x="754063" y="3545682"/>
            <a:ext cx="7391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平行于同一条直线的两条直线平行</a:t>
            </a:r>
            <a:r>
              <a:rPr lang="en-US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).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3367" name="Text Box 9"/>
          <p:cNvSpPr txBox="1">
            <a:spLocks noChangeArrowheads="1"/>
          </p:cNvSpPr>
          <p:nvPr/>
        </p:nvSpPr>
        <p:spPr bwMode="auto">
          <a:xfrm>
            <a:off x="3019426" y="3936207"/>
            <a:ext cx="5184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两直线平行，内错角相等</a:t>
            </a:r>
            <a:r>
              <a:rPr lang="en-US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7" grpId="0"/>
      <p:bldP spid="13357" grpId="0"/>
      <p:bldP spid="13358" grpId="0"/>
      <p:bldP spid="13359" grpId="0"/>
      <p:bldP spid="13360" grpId="0"/>
      <p:bldP spid="13361" grpId="0"/>
      <p:bldP spid="13362" grpId="0"/>
      <p:bldP spid="13363" grpId="0"/>
      <p:bldP spid="13364" grpId="0"/>
      <p:bldP spid="13365" grpId="0"/>
      <p:bldP spid="13366" grpId="0"/>
      <p:bldP spid="133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"/>
          <p:cNvSpPr txBox="1">
            <a:spLocks noChangeArrowheads="1"/>
          </p:cNvSpPr>
          <p:nvPr/>
        </p:nvSpPr>
        <p:spPr bwMode="auto">
          <a:xfrm>
            <a:off x="238125" y="427435"/>
            <a:ext cx="8439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</a:rPr>
              <a:t>6.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如图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i="1" dirty="0">
                <a:latin typeface="Times New Roman" panose="02020603050405020304" pitchFamily="18" charset="0"/>
              </a:rPr>
              <a:t>EF∥AD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400" dirty="0">
                <a:latin typeface="Times New Roman" panose="02020603050405020304" pitchFamily="18" charset="0"/>
              </a:rPr>
              <a:t>∠</a:t>
            </a:r>
            <a:r>
              <a:rPr lang="en-US" altLang="zh-CN" sz="2400" dirty="0">
                <a:latin typeface="Times New Roman" panose="02020603050405020304" pitchFamily="18" charset="0"/>
              </a:rPr>
              <a:t>1=∠2</a:t>
            </a:r>
            <a:r>
              <a:rPr lang="zh-CN" altLang="en-US" sz="2400" dirty="0">
                <a:latin typeface="Times New Roman" panose="02020603050405020304" pitchFamily="18" charset="0"/>
              </a:rPr>
              <a:t>，∠</a:t>
            </a:r>
            <a:r>
              <a:rPr lang="en-US" altLang="zh-CN" sz="2400" i="1" dirty="0">
                <a:latin typeface="Times New Roman" panose="02020603050405020304" pitchFamily="18" charset="0"/>
              </a:rPr>
              <a:t>BAC</a:t>
            </a:r>
            <a:r>
              <a:rPr lang="en-US" altLang="zh-CN" sz="2400" dirty="0">
                <a:latin typeface="Times New Roman" panose="02020603050405020304" pitchFamily="18" charset="0"/>
              </a:rPr>
              <a:t>=70 °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，求</a:t>
            </a:r>
            <a:r>
              <a:rPr lang="zh-CN" altLang="en-US" sz="2400" dirty="0">
                <a:latin typeface="Times New Roman" panose="02020603050405020304" pitchFamily="18" charset="0"/>
              </a:rPr>
              <a:t>∠</a:t>
            </a:r>
            <a:r>
              <a:rPr lang="en-US" altLang="zh-CN" sz="2400" i="1" dirty="0">
                <a:latin typeface="Times New Roman" panose="02020603050405020304" pitchFamily="18" charset="0"/>
              </a:rPr>
              <a:t>AGD</a:t>
            </a:r>
          </a:p>
          <a:p>
            <a:r>
              <a:rPr lang="en-US" altLang="zh-CN" sz="2400" dirty="0">
                <a:latin typeface="Times New Roman" panose="02020603050405020304" pitchFamily="18" charset="0"/>
              </a:rPr>
              <a:t>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的度数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4356" name="Text Box 4"/>
          <p:cNvSpPr txBox="1">
            <a:spLocks noChangeArrowheads="1"/>
          </p:cNvSpPr>
          <p:nvPr/>
        </p:nvSpPr>
        <p:spPr bwMode="auto">
          <a:xfrm>
            <a:off x="250825" y="1346364"/>
            <a:ext cx="8651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</a:p>
        </p:txBody>
      </p:sp>
      <p:sp>
        <p:nvSpPr>
          <p:cNvPr id="14357" name="Text Box 5"/>
          <p:cNvSpPr txBox="1">
            <a:spLocks noChangeArrowheads="1"/>
          </p:cNvSpPr>
          <p:nvPr/>
        </p:nvSpPr>
        <p:spPr bwMode="auto">
          <a:xfrm>
            <a:off x="755650" y="1339221"/>
            <a:ext cx="3816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因为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EF∥AD,</a:t>
            </a:r>
            <a:endParaRPr lang="en-US" altLang="zh-CN" sz="2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58" name="Text Box 6"/>
          <p:cNvSpPr txBox="1">
            <a:spLocks noChangeArrowheads="1"/>
          </p:cNvSpPr>
          <p:nvPr/>
        </p:nvSpPr>
        <p:spPr bwMode="auto">
          <a:xfrm>
            <a:off x="2617789" y="1346364"/>
            <a:ext cx="1800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已知）</a:t>
            </a:r>
          </a:p>
        </p:txBody>
      </p:sp>
      <p:sp>
        <p:nvSpPr>
          <p:cNvPr id="14359" name="Text Box 7"/>
          <p:cNvSpPr txBox="1">
            <a:spLocks noChangeArrowheads="1"/>
          </p:cNvSpPr>
          <p:nvPr/>
        </p:nvSpPr>
        <p:spPr bwMode="auto">
          <a:xfrm>
            <a:off x="611188" y="1771417"/>
            <a:ext cx="31686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∠2=∠3.</a:t>
            </a: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60" name="Text Box 8"/>
          <p:cNvSpPr txBox="1">
            <a:spLocks noChangeArrowheads="1"/>
          </p:cNvSpPr>
          <p:nvPr/>
        </p:nvSpPr>
        <p:spPr bwMode="auto">
          <a:xfrm>
            <a:off x="755650" y="2203614"/>
            <a:ext cx="26304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</a:t>
            </a: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因为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1=∠2,</a:t>
            </a:r>
            <a:endParaRPr lang="en-US" altLang="zh-CN" sz="2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61" name="Text Box 9"/>
          <p:cNvSpPr txBox="1">
            <a:spLocks noChangeArrowheads="1"/>
          </p:cNvSpPr>
          <p:nvPr/>
        </p:nvSpPr>
        <p:spPr bwMode="auto">
          <a:xfrm>
            <a:off x="757239" y="2635810"/>
            <a:ext cx="33115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∠1=∠3.</a:t>
            </a:r>
            <a:endParaRPr lang="en-US" altLang="zh-CN" sz="2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62" name="Text Box 10"/>
          <p:cNvSpPr txBox="1">
            <a:spLocks noChangeArrowheads="1"/>
          </p:cNvSpPr>
          <p:nvPr/>
        </p:nvSpPr>
        <p:spPr bwMode="auto">
          <a:xfrm>
            <a:off x="755650" y="3013239"/>
            <a:ext cx="3457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DG∥AB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en-US" altLang="zh-CN" sz="2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63" name="Text Box 11"/>
          <p:cNvSpPr txBox="1">
            <a:spLocks noChangeArrowheads="1"/>
          </p:cNvSpPr>
          <p:nvPr/>
        </p:nvSpPr>
        <p:spPr bwMode="auto">
          <a:xfrm>
            <a:off x="755650" y="3445435"/>
            <a:ext cx="4648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BAC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+∠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AGD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=180°.</a:t>
            </a:r>
            <a:endParaRPr lang="en-US" altLang="zh-CN" sz="2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64" name="Text Box 12"/>
          <p:cNvSpPr txBox="1">
            <a:spLocks noChangeArrowheads="1"/>
          </p:cNvSpPr>
          <p:nvPr/>
        </p:nvSpPr>
        <p:spPr bwMode="auto">
          <a:xfrm>
            <a:off x="755650" y="3957404"/>
            <a:ext cx="8388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AGD=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180°</a:t>
            </a:r>
            <a:r>
              <a:rPr lang="en-US" altLang="zh-CN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BAC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=180°</a:t>
            </a:r>
            <a:r>
              <a:rPr lang="en-US" altLang="zh-CN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70°=110°.</a:t>
            </a:r>
            <a:endParaRPr lang="en-US" altLang="zh-CN" sz="2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9" name="Text Box 13"/>
          <p:cNvSpPr txBox="1">
            <a:spLocks noChangeArrowheads="1"/>
          </p:cNvSpPr>
          <p:nvPr/>
        </p:nvSpPr>
        <p:spPr bwMode="auto">
          <a:xfrm>
            <a:off x="3059114" y="1771417"/>
            <a:ext cx="2160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366" name="Text Box 14"/>
          <p:cNvSpPr txBox="1">
            <a:spLocks noChangeArrowheads="1"/>
          </p:cNvSpPr>
          <p:nvPr/>
        </p:nvSpPr>
        <p:spPr bwMode="auto">
          <a:xfrm>
            <a:off x="2584450" y="1805945"/>
            <a:ext cx="42481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（两直线平行，同位角相等）</a:t>
            </a:r>
          </a:p>
        </p:txBody>
      </p:sp>
      <p:sp>
        <p:nvSpPr>
          <p:cNvPr id="14367" name="Text Box 15"/>
          <p:cNvSpPr txBox="1">
            <a:spLocks noChangeArrowheads="1"/>
          </p:cNvSpPr>
          <p:nvPr/>
        </p:nvSpPr>
        <p:spPr bwMode="auto">
          <a:xfrm>
            <a:off x="3238501" y="2228617"/>
            <a:ext cx="1800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已知）</a:t>
            </a:r>
          </a:p>
        </p:txBody>
      </p:sp>
      <p:sp>
        <p:nvSpPr>
          <p:cNvPr id="14368" name="Text Box 16"/>
          <p:cNvSpPr txBox="1">
            <a:spLocks noChangeArrowheads="1"/>
          </p:cNvSpPr>
          <p:nvPr/>
        </p:nvSpPr>
        <p:spPr bwMode="auto">
          <a:xfrm>
            <a:off x="2740026" y="2635810"/>
            <a:ext cx="26638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（等量代换）</a:t>
            </a:r>
          </a:p>
        </p:txBody>
      </p:sp>
      <p:sp>
        <p:nvSpPr>
          <p:cNvPr id="14369" name="Text Box 17"/>
          <p:cNvSpPr txBox="1">
            <a:spLocks noChangeArrowheads="1"/>
          </p:cNvSpPr>
          <p:nvPr/>
        </p:nvSpPr>
        <p:spPr bwMode="auto">
          <a:xfrm>
            <a:off x="2738439" y="3037051"/>
            <a:ext cx="51847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（内错角相等，两直线平行）</a:t>
            </a:r>
          </a:p>
        </p:txBody>
      </p:sp>
      <p:sp>
        <p:nvSpPr>
          <p:cNvPr id="14370" name="Text Box 18"/>
          <p:cNvSpPr txBox="1">
            <a:spLocks noChangeArrowheads="1"/>
          </p:cNvSpPr>
          <p:nvPr/>
        </p:nvSpPr>
        <p:spPr bwMode="auto">
          <a:xfrm>
            <a:off x="4751388" y="3445435"/>
            <a:ext cx="43926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（两直线平行，同旁内角互补）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6289675" y="2785829"/>
            <a:ext cx="946150" cy="658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26" name="组合 23"/>
          <p:cNvGrpSpPr/>
          <p:nvPr/>
        </p:nvGrpSpPr>
        <p:grpSpPr bwMode="auto">
          <a:xfrm>
            <a:off x="6032500" y="885825"/>
            <a:ext cx="2944488" cy="1966852"/>
            <a:chOff x="9387" y="2650"/>
            <a:chExt cx="4636" cy="4132"/>
          </a:xfrm>
        </p:grpSpPr>
        <p:cxnSp>
          <p:nvCxnSpPr>
            <p:cNvPr id="2" name="直接连接符 1"/>
            <p:cNvCxnSpPr/>
            <p:nvPr/>
          </p:nvCxnSpPr>
          <p:spPr>
            <a:xfrm>
              <a:off x="11657" y="4166"/>
              <a:ext cx="1780" cy="180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" name="直接连接符 2"/>
            <p:cNvCxnSpPr/>
            <p:nvPr/>
          </p:nvCxnSpPr>
          <p:spPr>
            <a:xfrm>
              <a:off x="10904" y="4946"/>
              <a:ext cx="945" cy="102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9932" y="5919"/>
              <a:ext cx="3504" cy="4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V="1">
              <a:off x="11657" y="4151"/>
              <a:ext cx="1327" cy="5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>
              <a:endCxn id="17437" idx="3"/>
            </p:cNvCxnSpPr>
            <p:nvPr/>
          </p:nvCxnSpPr>
          <p:spPr>
            <a:xfrm flipH="1">
              <a:off x="9973" y="3193"/>
              <a:ext cx="2696" cy="28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>
              <a:endCxn id="17437" idx="3"/>
            </p:cNvCxnSpPr>
            <p:nvPr/>
          </p:nvCxnSpPr>
          <p:spPr>
            <a:xfrm flipH="1">
              <a:off x="9973" y="3193"/>
              <a:ext cx="2683" cy="28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433" name="文本框 10"/>
            <p:cNvSpPr txBox="1">
              <a:spLocks noChangeArrowheads="1"/>
            </p:cNvSpPr>
            <p:nvPr/>
          </p:nvSpPr>
          <p:spPr bwMode="auto">
            <a:xfrm>
              <a:off x="11074" y="3724"/>
              <a:ext cx="606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7434" name="文本框 11"/>
            <p:cNvSpPr txBox="1">
              <a:spLocks noChangeArrowheads="1"/>
            </p:cNvSpPr>
            <p:nvPr/>
          </p:nvSpPr>
          <p:spPr bwMode="auto">
            <a:xfrm>
              <a:off x="13437" y="5703"/>
              <a:ext cx="586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7435" name="文本框 12"/>
            <p:cNvSpPr txBox="1">
              <a:spLocks noChangeArrowheads="1"/>
            </p:cNvSpPr>
            <p:nvPr/>
          </p:nvSpPr>
          <p:spPr bwMode="auto">
            <a:xfrm>
              <a:off x="12983" y="3815"/>
              <a:ext cx="642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</a:rPr>
                <a:t>G</a:t>
              </a:r>
            </a:p>
          </p:txBody>
        </p:sp>
        <p:sp>
          <p:nvSpPr>
            <p:cNvPr id="17436" name="文本框 13"/>
            <p:cNvSpPr txBox="1">
              <a:spLocks noChangeArrowheads="1"/>
            </p:cNvSpPr>
            <p:nvPr/>
          </p:nvSpPr>
          <p:spPr bwMode="auto">
            <a:xfrm>
              <a:off x="12488" y="2650"/>
              <a:ext cx="614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7437" name="文本框 14"/>
            <p:cNvSpPr txBox="1">
              <a:spLocks noChangeArrowheads="1"/>
            </p:cNvSpPr>
            <p:nvPr/>
          </p:nvSpPr>
          <p:spPr bwMode="auto">
            <a:xfrm>
              <a:off x="9387" y="5582"/>
              <a:ext cx="586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7438" name="文本框 15"/>
            <p:cNvSpPr txBox="1">
              <a:spLocks noChangeArrowheads="1"/>
            </p:cNvSpPr>
            <p:nvPr/>
          </p:nvSpPr>
          <p:spPr bwMode="auto">
            <a:xfrm>
              <a:off x="11396" y="5812"/>
              <a:ext cx="586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7439" name="文本框 16"/>
            <p:cNvSpPr txBox="1">
              <a:spLocks noChangeArrowheads="1"/>
            </p:cNvSpPr>
            <p:nvPr/>
          </p:nvSpPr>
          <p:spPr bwMode="auto">
            <a:xfrm>
              <a:off x="10422" y="4432"/>
              <a:ext cx="586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18" name="任意多边形 17"/>
            <p:cNvSpPr/>
            <p:nvPr/>
          </p:nvSpPr>
          <p:spPr>
            <a:xfrm>
              <a:off x="11976" y="4206"/>
              <a:ext cx="87" cy="310"/>
            </a:xfrm>
            <a:custGeom>
              <a:avLst/>
              <a:gdLst>
                <a:gd name="connisteX0" fmla="*/ 33020 w 54837"/>
                <a:gd name="connsiteY0" fmla="*/ 0 h 198120"/>
                <a:gd name="connisteX1" fmla="*/ 49530 w 54837"/>
                <a:gd name="connsiteY1" fmla="*/ 66040 h 198120"/>
                <a:gd name="connisteX2" fmla="*/ 49530 w 54837"/>
                <a:gd name="connsiteY2" fmla="*/ 132080 h 198120"/>
                <a:gd name="connisteX3" fmla="*/ 0 w 54837"/>
                <a:gd name="connsiteY3" fmla="*/ 198120 h 198120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</a:cxnLst>
              <a:rect l="l" t="t" r="r" b="b"/>
              <a:pathLst>
                <a:path w="54837" h="198120">
                  <a:moveTo>
                    <a:pt x="33020" y="0"/>
                  </a:moveTo>
                  <a:cubicBezTo>
                    <a:pt x="36195" y="12065"/>
                    <a:pt x="46355" y="39370"/>
                    <a:pt x="49530" y="66040"/>
                  </a:cubicBezTo>
                  <a:cubicBezTo>
                    <a:pt x="52705" y="92710"/>
                    <a:pt x="59690" y="105410"/>
                    <a:pt x="49530" y="132080"/>
                  </a:cubicBezTo>
                  <a:cubicBezTo>
                    <a:pt x="39370" y="158750"/>
                    <a:pt x="10160" y="186055"/>
                    <a:pt x="0" y="198120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9" name="弧形 18"/>
            <p:cNvSpPr/>
            <p:nvPr/>
          </p:nvSpPr>
          <p:spPr>
            <a:xfrm rot="14520000">
              <a:off x="11383" y="5480"/>
              <a:ext cx="465" cy="552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20" name="弧形 19"/>
            <p:cNvSpPr/>
            <p:nvPr/>
          </p:nvSpPr>
          <p:spPr>
            <a:xfrm rot="14520000">
              <a:off x="12984" y="5604"/>
              <a:ext cx="440" cy="485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7443" name="文本框 20"/>
            <p:cNvSpPr txBox="1">
              <a:spLocks noChangeArrowheads="1"/>
            </p:cNvSpPr>
            <p:nvPr/>
          </p:nvSpPr>
          <p:spPr bwMode="auto">
            <a:xfrm>
              <a:off x="12063" y="4152"/>
              <a:ext cx="493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7444" name="文本框 21"/>
            <p:cNvSpPr txBox="1">
              <a:spLocks noChangeArrowheads="1"/>
            </p:cNvSpPr>
            <p:nvPr/>
          </p:nvSpPr>
          <p:spPr bwMode="auto">
            <a:xfrm>
              <a:off x="12548" y="5432"/>
              <a:ext cx="493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7445" name="文本框 22"/>
            <p:cNvSpPr txBox="1">
              <a:spLocks noChangeArrowheads="1"/>
            </p:cNvSpPr>
            <p:nvPr/>
          </p:nvSpPr>
          <p:spPr bwMode="auto">
            <a:xfrm>
              <a:off x="10905" y="5356"/>
              <a:ext cx="493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" grpId="0"/>
      <p:bldP spid="14357" grpId="0"/>
      <p:bldP spid="14358" grpId="0"/>
      <p:bldP spid="14359" grpId="0"/>
      <p:bldP spid="14360" grpId="0"/>
      <p:bldP spid="14361" grpId="0"/>
      <p:bldP spid="14362" grpId="0"/>
      <p:bldP spid="14363" grpId="0"/>
      <p:bldP spid="14364" grpId="0"/>
      <p:bldP spid="14366" grpId="0"/>
      <p:bldP spid="14367" grpId="0"/>
      <p:bldP spid="14368" grpId="0"/>
      <p:bldP spid="14369" grpId="0"/>
      <p:bldP spid="143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4"/>
          <p:cNvSpPr txBox="1">
            <a:spLocks noChangeArrowheads="1"/>
          </p:cNvSpPr>
          <p:nvPr/>
        </p:nvSpPr>
        <p:spPr bwMode="auto">
          <a:xfrm>
            <a:off x="504826" y="302419"/>
            <a:ext cx="8126413" cy="3397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3C8C9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如图，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//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，试解决下列问题：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如图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＋∠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___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如图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＋∠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＋∠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___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（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3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）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如图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3,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＋∠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＋∠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3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＋∠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4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＝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_</a:t>
            </a:r>
            <a:r>
              <a:rPr lang="en-US" altLang="zh-CN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__</a:t>
            </a:r>
            <a:r>
              <a:rPr lang="en-US" altLang="zh-CN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__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（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4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）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如图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4,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试探究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＋∠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＋∠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3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＋∠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4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＋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…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＋∠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n</a:t>
            </a:r>
          </a:p>
          <a:p>
            <a:pPr>
              <a:lnSpc>
                <a:spcPct val="12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     =</a:t>
            </a:r>
            <a:r>
              <a:rPr lang="zh-CN" altLang="en-US" sz="2400" u="sng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                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</a:p>
          <a:p>
            <a:pPr>
              <a:lnSpc>
                <a:spcPct val="150000"/>
              </a:lnSpc>
            </a:pP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404" name="Text Box 6"/>
          <p:cNvSpPr txBox="1">
            <a:spLocks noChangeArrowheads="1"/>
          </p:cNvSpPr>
          <p:nvPr/>
        </p:nvSpPr>
        <p:spPr bwMode="auto">
          <a:xfrm>
            <a:off x="3859359" y="785904"/>
            <a:ext cx="1655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180°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05" name="Text Box 7"/>
          <p:cNvSpPr txBox="1">
            <a:spLocks noChangeArrowheads="1"/>
          </p:cNvSpPr>
          <p:nvPr/>
        </p:nvSpPr>
        <p:spPr bwMode="auto">
          <a:xfrm>
            <a:off x="4650933" y="1255707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360°</a:t>
            </a:r>
          </a:p>
        </p:txBody>
      </p:sp>
      <p:cxnSp>
        <p:nvCxnSpPr>
          <p:cNvPr id="2" name="直接连接符 1"/>
          <p:cNvCxnSpPr>
            <a:stCxn id="16403" idx="1"/>
            <a:endCxn id="16403" idx="1"/>
          </p:cNvCxnSpPr>
          <p:nvPr/>
        </p:nvCxnSpPr>
        <p:spPr>
          <a:xfrm>
            <a:off x="2339975" y="32742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>
            <a:stCxn id="16403" idx="1"/>
            <a:endCxn id="16403" idx="1"/>
          </p:cNvCxnSpPr>
          <p:nvPr/>
        </p:nvCxnSpPr>
        <p:spPr>
          <a:xfrm>
            <a:off x="2339975" y="32742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38" name="组合 18"/>
          <p:cNvGrpSpPr/>
          <p:nvPr/>
        </p:nvGrpSpPr>
        <p:grpSpPr bwMode="auto">
          <a:xfrm>
            <a:off x="53976" y="3427452"/>
            <a:ext cx="2338708" cy="1316532"/>
            <a:chOff x="970" y="6761"/>
            <a:chExt cx="3684" cy="2766"/>
          </a:xfrm>
        </p:grpSpPr>
        <p:grpSp>
          <p:nvGrpSpPr>
            <p:cNvPr id="18439" name="组合 7"/>
            <p:cNvGrpSpPr/>
            <p:nvPr/>
          </p:nvGrpSpPr>
          <p:grpSpPr bwMode="auto">
            <a:xfrm>
              <a:off x="1283" y="7197"/>
              <a:ext cx="2833" cy="1603"/>
              <a:chOff x="1283" y="7197"/>
              <a:chExt cx="2833" cy="1603"/>
            </a:xfrm>
          </p:grpSpPr>
          <p:cxnSp>
            <p:nvCxnSpPr>
              <p:cNvPr id="5" name="直接连接符 4"/>
              <p:cNvCxnSpPr/>
              <p:nvPr/>
            </p:nvCxnSpPr>
            <p:spPr>
              <a:xfrm flipV="1">
                <a:off x="2190" y="7196"/>
                <a:ext cx="1926" cy="3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直接连接符 5"/>
              <p:cNvCxnSpPr/>
              <p:nvPr/>
            </p:nvCxnSpPr>
            <p:spPr>
              <a:xfrm flipH="1">
                <a:off x="1303" y="7214"/>
                <a:ext cx="905" cy="1586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42" name="直接连接符 6"/>
              <p:cNvCxnSpPr>
                <a:cxnSpLocks noChangeShapeType="1"/>
              </p:cNvCxnSpPr>
              <p:nvPr/>
            </p:nvCxnSpPr>
            <p:spPr bwMode="auto">
              <a:xfrm>
                <a:off x="1283" y="8785"/>
                <a:ext cx="2351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8443" name="文本框 8"/>
            <p:cNvSpPr txBox="1">
              <a:spLocks noChangeArrowheads="1"/>
            </p:cNvSpPr>
            <p:nvPr/>
          </p:nvSpPr>
          <p:spPr bwMode="auto">
            <a:xfrm>
              <a:off x="1757" y="6761"/>
              <a:ext cx="538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8444" name="文本框 9"/>
            <p:cNvSpPr txBox="1">
              <a:spLocks noChangeArrowheads="1"/>
            </p:cNvSpPr>
            <p:nvPr/>
          </p:nvSpPr>
          <p:spPr bwMode="auto">
            <a:xfrm>
              <a:off x="4116" y="6779"/>
              <a:ext cx="538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8445" name="文本框 10"/>
            <p:cNvSpPr txBox="1">
              <a:spLocks noChangeArrowheads="1"/>
            </p:cNvSpPr>
            <p:nvPr/>
          </p:nvSpPr>
          <p:spPr bwMode="auto">
            <a:xfrm>
              <a:off x="970" y="8686"/>
              <a:ext cx="561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8446" name="文本框 11"/>
            <p:cNvSpPr txBox="1">
              <a:spLocks noChangeArrowheads="1"/>
            </p:cNvSpPr>
            <p:nvPr/>
          </p:nvSpPr>
          <p:spPr bwMode="auto">
            <a:xfrm>
              <a:off x="3539" y="8543"/>
              <a:ext cx="584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3" name="弧形 12"/>
            <p:cNvSpPr/>
            <p:nvPr/>
          </p:nvSpPr>
          <p:spPr>
            <a:xfrm>
              <a:off x="2438" y="7329"/>
              <a:ext cx="225" cy="34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5" name="弧形 14"/>
            <p:cNvSpPr/>
            <p:nvPr/>
          </p:nvSpPr>
          <p:spPr>
            <a:xfrm rot="5220000">
              <a:off x="1905" y="6971"/>
              <a:ext cx="323" cy="568"/>
            </a:xfrm>
            <a:prstGeom prst="arc">
              <a:avLst/>
            </a:prstGeom>
            <a:ln w="3492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8449" name="弧形 15"/>
            <p:cNvSpPr>
              <a:spLocks noChangeArrowheads="1"/>
            </p:cNvSpPr>
            <p:nvPr/>
          </p:nvSpPr>
          <p:spPr bwMode="auto">
            <a:xfrm rot="-240000">
              <a:off x="1258" y="8534"/>
              <a:ext cx="325" cy="567"/>
            </a:xfrm>
            <a:custGeom>
              <a:avLst/>
              <a:gdLst>
                <a:gd name="T0" fmla="*/ 162 w 325"/>
                <a:gd name="T1" fmla="*/ 0 h 567"/>
                <a:gd name="T2" fmla="*/ 324 w 325"/>
                <a:gd name="T3" fmla="*/ 283 h 567"/>
                <a:gd name="T4" fmla="*/ 162 w 325"/>
                <a:gd name="T5" fmla="*/ 283 h 567"/>
                <a:gd name="T6" fmla="*/ 162 w 325"/>
                <a:gd name="T7" fmla="*/ 0 h 567"/>
                <a:gd name="T8" fmla="*/ 324 w 325"/>
                <a:gd name="T9" fmla="*/ 283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567" stroke="0">
                  <a:moveTo>
                    <a:pt x="162" y="0"/>
                  </a:moveTo>
                  <a:cubicBezTo>
                    <a:pt x="251" y="0"/>
                    <a:pt x="324" y="127"/>
                    <a:pt x="324" y="283"/>
                  </a:cubicBezTo>
                  <a:lnTo>
                    <a:pt x="162" y="283"/>
                  </a:lnTo>
                  <a:close/>
                </a:path>
                <a:path w="325" h="567" fill="none">
                  <a:moveTo>
                    <a:pt x="162" y="0"/>
                  </a:moveTo>
                  <a:cubicBezTo>
                    <a:pt x="251" y="0"/>
                    <a:pt x="324" y="127"/>
                    <a:pt x="324" y="283"/>
                  </a:cubicBezTo>
                </a:path>
              </a:pathLst>
            </a:custGeom>
            <a:noFill/>
            <a:ln w="349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0" name="文本框 16"/>
            <p:cNvSpPr txBox="1">
              <a:spLocks noChangeArrowheads="1"/>
            </p:cNvSpPr>
            <p:nvPr/>
          </p:nvSpPr>
          <p:spPr bwMode="auto">
            <a:xfrm>
              <a:off x="2103" y="7235"/>
              <a:ext cx="493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8451" name="文本框 17"/>
            <p:cNvSpPr txBox="1">
              <a:spLocks noChangeArrowheads="1"/>
            </p:cNvSpPr>
            <p:nvPr/>
          </p:nvSpPr>
          <p:spPr bwMode="auto">
            <a:xfrm>
              <a:off x="1525" y="8204"/>
              <a:ext cx="493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2</a:t>
              </a:r>
            </a:p>
          </p:txBody>
        </p:sp>
      </p:grpSp>
      <p:cxnSp>
        <p:nvCxnSpPr>
          <p:cNvPr id="22" name="直接连接符 21"/>
          <p:cNvCxnSpPr/>
          <p:nvPr/>
        </p:nvCxnSpPr>
        <p:spPr>
          <a:xfrm>
            <a:off x="6619877" y="3859651"/>
            <a:ext cx="936625" cy="702469"/>
          </a:xfrm>
          <a:prstGeom prst="line">
            <a:avLst/>
          </a:prstGeom>
          <a:ln w="28575" cmpd="sng">
            <a:solidFill>
              <a:schemeClr val="accent5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53" name="组合 2"/>
          <p:cNvGrpSpPr/>
          <p:nvPr/>
        </p:nvGrpSpPr>
        <p:grpSpPr bwMode="auto">
          <a:xfrm>
            <a:off x="2203452" y="3465554"/>
            <a:ext cx="2151380" cy="1197418"/>
            <a:chOff x="5140" y="6841"/>
            <a:chExt cx="3388" cy="2517"/>
          </a:xfrm>
        </p:grpSpPr>
        <p:cxnSp>
          <p:nvCxnSpPr>
            <p:cNvPr id="21" name="直接连接符 20"/>
            <p:cNvCxnSpPr/>
            <p:nvPr/>
          </p:nvCxnSpPr>
          <p:spPr>
            <a:xfrm flipH="1">
              <a:off x="5613" y="7229"/>
              <a:ext cx="567" cy="68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8455" name="组合 29"/>
            <p:cNvGrpSpPr/>
            <p:nvPr/>
          </p:nvGrpSpPr>
          <p:grpSpPr bwMode="auto">
            <a:xfrm>
              <a:off x="5140" y="6841"/>
              <a:ext cx="3388" cy="2517"/>
              <a:chOff x="5140" y="6841"/>
              <a:chExt cx="3388" cy="2517"/>
            </a:xfrm>
          </p:grpSpPr>
          <p:cxnSp>
            <p:nvCxnSpPr>
              <p:cNvPr id="20" name="直接连接符 19"/>
              <p:cNvCxnSpPr/>
              <p:nvPr/>
            </p:nvCxnSpPr>
            <p:spPr>
              <a:xfrm flipV="1">
                <a:off x="6153" y="7211"/>
                <a:ext cx="1860" cy="18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/>
              <p:nvPr/>
            </p:nvCxnSpPr>
            <p:spPr>
              <a:xfrm>
                <a:off x="5948" y="8688"/>
                <a:ext cx="1952" cy="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>
                <a:off x="5613" y="7895"/>
                <a:ext cx="340" cy="793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459" name="文本框 24"/>
              <p:cNvSpPr txBox="1">
                <a:spLocks noChangeArrowheads="1"/>
              </p:cNvSpPr>
              <p:nvPr/>
            </p:nvSpPr>
            <p:spPr bwMode="auto">
              <a:xfrm>
                <a:off x="7990" y="6877"/>
                <a:ext cx="538" cy="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i="1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8460" name="文本框 25"/>
              <p:cNvSpPr txBox="1">
                <a:spLocks noChangeArrowheads="1"/>
              </p:cNvSpPr>
              <p:nvPr/>
            </p:nvSpPr>
            <p:spPr bwMode="auto">
              <a:xfrm>
                <a:off x="5672" y="6841"/>
                <a:ext cx="538" cy="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i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8461" name="文本框 26"/>
              <p:cNvSpPr txBox="1">
                <a:spLocks noChangeArrowheads="1"/>
              </p:cNvSpPr>
              <p:nvPr/>
            </p:nvSpPr>
            <p:spPr bwMode="auto">
              <a:xfrm>
                <a:off x="5140" y="7590"/>
                <a:ext cx="538" cy="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i="1">
                    <a:latin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18462" name="文本框 27"/>
              <p:cNvSpPr txBox="1">
                <a:spLocks noChangeArrowheads="1"/>
              </p:cNvSpPr>
              <p:nvPr/>
            </p:nvSpPr>
            <p:spPr bwMode="auto">
              <a:xfrm>
                <a:off x="5547" y="8517"/>
                <a:ext cx="561" cy="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i="1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8463" name="文本框 28"/>
              <p:cNvSpPr txBox="1">
                <a:spLocks noChangeArrowheads="1"/>
              </p:cNvSpPr>
              <p:nvPr/>
            </p:nvSpPr>
            <p:spPr bwMode="auto">
              <a:xfrm>
                <a:off x="7851" y="8373"/>
                <a:ext cx="584" cy="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i="1">
                    <a:latin typeface="Times New Roman" panose="02020603050405020304" pitchFamily="18" charset="0"/>
                  </a:rPr>
                  <a:t>D</a:t>
                </a:r>
              </a:p>
            </p:txBody>
          </p:sp>
        </p:grpSp>
        <p:sp>
          <p:nvSpPr>
            <p:cNvPr id="31" name="弧形 30"/>
            <p:cNvSpPr/>
            <p:nvPr/>
          </p:nvSpPr>
          <p:spPr>
            <a:xfrm rot="8100000">
              <a:off x="5993" y="7039"/>
              <a:ext cx="547" cy="228"/>
            </a:xfrm>
            <a:prstGeom prst="arc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8465" name="弧形 31"/>
            <p:cNvSpPr>
              <a:spLocks noChangeArrowheads="1"/>
            </p:cNvSpPr>
            <p:nvPr/>
          </p:nvSpPr>
          <p:spPr bwMode="auto">
            <a:xfrm rot="5400000">
              <a:off x="5368" y="7645"/>
              <a:ext cx="549" cy="227"/>
            </a:xfrm>
            <a:custGeom>
              <a:avLst/>
              <a:gdLst>
                <a:gd name="T0" fmla="*/ 274 w 549"/>
                <a:gd name="T1" fmla="*/ 0 h 227"/>
                <a:gd name="T2" fmla="*/ 548 w 549"/>
                <a:gd name="T3" fmla="*/ 113 h 227"/>
                <a:gd name="T4" fmla="*/ 274 w 549"/>
                <a:gd name="T5" fmla="*/ 113 h 227"/>
                <a:gd name="T6" fmla="*/ 274 w 549"/>
                <a:gd name="T7" fmla="*/ 0 h 227"/>
                <a:gd name="T8" fmla="*/ 548 w 549"/>
                <a:gd name="T9" fmla="*/ 11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9" h="227" stroke="0">
                  <a:moveTo>
                    <a:pt x="274" y="0"/>
                  </a:moveTo>
                  <a:cubicBezTo>
                    <a:pt x="425" y="0"/>
                    <a:pt x="548" y="51"/>
                    <a:pt x="548" y="113"/>
                  </a:cubicBezTo>
                  <a:lnTo>
                    <a:pt x="274" y="113"/>
                  </a:lnTo>
                  <a:close/>
                </a:path>
                <a:path w="549" h="227" fill="none">
                  <a:moveTo>
                    <a:pt x="274" y="0"/>
                  </a:moveTo>
                  <a:cubicBezTo>
                    <a:pt x="425" y="0"/>
                    <a:pt x="548" y="51"/>
                    <a:pt x="548" y="113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6" name="弧形 32"/>
            <p:cNvSpPr>
              <a:spLocks noChangeArrowheads="1"/>
            </p:cNvSpPr>
            <p:nvPr/>
          </p:nvSpPr>
          <p:spPr bwMode="auto">
            <a:xfrm rot="1380000">
              <a:off x="5562" y="8499"/>
              <a:ext cx="549" cy="227"/>
            </a:xfrm>
            <a:custGeom>
              <a:avLst/>
              <a:gdLst>
                <a:gd name="T0" fmla="*/ 274 w 549"/>
                <a:gd name="T1" fmla="*/ 0 h 227"/>
                <a:gd name="T2" fmla="*/ 548 w 549"/>
                <a:gd name="T3" fmla="*/ 113 h 227"/>
                <a:gd name="T4" fmla="*/ 274 w 549"/>
                <a:gd name="T5" fmla="*/ 113 h 227"/>
                <a:gd name="T6" fmla="*/ 274 w 549"/>
                <a:gd name="T7" fmla="*/ 0 h 227"/>
                <a:gd name="T8" fmla="*/ 548 w 549"/>
                <a:gd name="T9" fmla="*/ 11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9" h="227" stroke="0">
                  <a:moveTo>
                    <a:pt x="274" y="0"/>
                  </a:moveTo>
                  <a:cubicBezTo>
                    <a:pt x="425" y="0"/>
                    <a:pt x="548" y="51"/>
                    <a:pt x="548" y="113"/>
                  </a:cubicBezTo>
                  <a:lnTo>
                    <a:pt x="274" y="113"/>
                  </a:lnTo>
                  <a:close/>
                </a:path>
                <a:path w="549" h="227" fill="none">
                  <a:moveTo>
                    <a:pt x="274" y="0"/>
                  </a:moveTo>
                  <a:cubicBezTo>
                    <a:pt x="425" y="0"/>
                    <a:pt x="548" y="51"/>
                    <a:pt x="548" y="113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7" name="文本框 33"/>
            <p:cNvSpPr txBox="1">
              <a:spLocks noChangeArrowheads="1"/>
            </p:cNvSpPr>
            <p:nvPr/>
          </p:nvSpPr>
          <p:spPr bwMode="auto">
            <a:xfrm>
              <a:off x="6080" y="7196"/>
              <a:ext cx="493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8468" name="文本框 34"/>
            <p:cNvSpPr txBox="1">
              <a:spLocks noChangeArrowheads="1"/>
            </p:cNvSpPr>
            <p:nvPr/>
          </p:nvSpPr>
          <p:spPr bwMode="auto">
            <a:xfrm>
              <a:off x="5672" y="7574"/>
              <a:ext cx="493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8469" name="文本框 35"/>
            <p:cNvSpPr txBox="1">
              <a:spLocks noChangeArrowheads="1"/>
            </p:cNvSpPr>
            <p:nvPr/>
          </p:nvSpPr>
          <p:spPr bwMode="auto">
            <a:xfrm>
              <a:off x="5948" y="8081"/>
              <a:ext cx="493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18470" name="组合 55"/>
          <p:cNvGrpSpPr/>
          <p:nvPr/>
        </p:nvGrpSpPr>
        <p:grpSpPr bwMode="auto">
          <a:xfrm>
            <a:off x="4389438" y="3410785"/>
            <a:ext cx="2168206" cy="1205389"/>
            <a:chOff x="9123" y="6687"/>
            <a:chExt cx="3415" cy="2531"/>
          </a:xfrm>
        </p:grpSpPr>
        <p:cxnSp>
          <p:nvCxnSpPr>
            <p:cNvPr id="18471" name="直接连接符 37"/>
            <p:cNvCxnSpPr>
              <a:cxnSpLocks noChangeShapeType="1"/>
            </p:cNvCxnSpPr>
            <p:nvPr/>
          </p:nvCxnSpPr>
          <p:spPr bwMode="auto">
            <a:xfrm flipV="1">
              <a:off x="10116" y="7059"/>
              <a:ext cx="1725" cy="4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72" name="直接连接符 38"/>
            <p:cNvCxnSpPr>
              <a:cxnSpLocks noChangeShapeType="1"/>
            </p:cNvCxnSpPr>
            <p:nvPr/>
          </p:nvCxnSpPr>
          <p:spPr bwMode="auto">
            <a:xfrm flipV="1">
              <a:off x="9938" y="8533"/>
              <a:ext cx="2016" cy="1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73" name="直接连接符 39"/>
            <p:cNvCxnSpPr>
              <a:cxnSpLocks noChangeShapeType="1"/>
            </p:cNvCxnSpPr>
            <p:nvPr/>
          </p:nvCxnSpPr>
          <p:spPr bwMode="auto">
            <a:xfrm>
              <a:off x="9655" y="7743"/>
              <a:ext cx="40" cy="4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74" name="文本框 40"/>
            <p:cNvSpPr txBox="1">
              <a:spLocks noChangeArrowheads="1"/>
            </p:cNvSpPr>
            <p:nvPr/>
          </p:nvSpPr>
          <p:spPr bwMode="auto">
            <a:xfrm>
              <a:off x="11841" y="6793"/>
              <a:ext cx="538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8475" name="文本框 41"/>
            <p:cNvSpPr txBox="1">
              <a:spLocks noChangeArrowheads="1"/>
            </p:cNvSpPr>
            <p:nvPr/>
          </p:nvSpPr>
          <p:spPr bwMode="auto">
            <a:xfrm>
              <a:off x="9550" y="6687"/>
              <a:ext cx="538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8476" name="文本框 42"/>
            <p:cNvSpPr txBox="1">
              <a:spLocks noChangeArrowheads="1"/>
            </p:cNvSpPr>
            <p:nvPr/>
          </p:nvSpPr>
          <p:spPr bwMode="auto">
            <a:xfrm>
              <a:off x="9123" y="7461"/>
              <a:ext cx="538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8477" name="文本框 43"/>
            <p:cNvSpPr txBox="1">
              <a:spLocks noChangeArrowheads="1"/>
            </p:cNvSpPr>
            <p:nvPr/>
          </p:nvSpPr>
          <p:spPr bwMode="auto">
            <a:xfrm>
              <a:off x="9537" y="8378"/>
              <a:ext cx="561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8478" name="文本框 44"/>
            <p:cNvSpPr txBox="1">
              <a:spLocks noChangeArrowheads="1"/>
            </p:cNvSpPr>
            <p:nvPr/>
          </p:nvSpPr>
          <p:spPr bwMode="auto">
            <a:xfrm>
              <a:off x="11954" y="8240"/>
              <a:ext cx="584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D</a:t>
              </a:r>
            </a:p>
          </p:txBody>
        </p:sp>
        <p:cxnSp>
          <p:nvCxnSpPr>
            <p:cNvPr id="14" name="直接连接符 13"/>
            <p:cNvCxnSpPr/>
            <p:nvPr/>
          </p:nvCxnSpPr>
          <p:spPr>
            <a:xfrm flipH="1">
              <a:off x="9653" y="7082"/>
              <a:ext cx="485" cy="677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>
              <a:off x="9696" y="8222"/>
              <a:ext cx="313" cy="340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81" name="文本框 46"/>
            <p:cNvSpPr txBox="1">
              <a:spLocks noChangeArrowheads="1"/>
            </p:cNvSpPr>
            <p:nvPr/>
          </p:nvSpPr>
          <p:spPr bwMode="auto">
            <a:xfrm>
              <a:off x="9259" y="7952"/>
              <a:ext cx="538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48" name="弧形 47"/>
            <p:cNvSpPr/>
            <p:nvPr/>
          </p:nvSpPr>
          <p:spPr>
            <a:xfrm rot="8040000">
              <a:off x="9923" y="6942"/>
              <a:ext cx="558" cy="213"/>
            </a:xfrm>
            <a:prstGeom prst="arc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49" name="弧形 48"/>
            <p:cNvSpPr/>
            <p:nvPr/>
          </p:nvSpPr>
          <p:spPr>
            <a:xfrm rot="6060000">
              <a:off x="9404" y="7503"/>
              <a:ext cx="560" cy="213"/>
            </a:xfrm>
            <a:prstGeom prst="arc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50" name="弧形 49"/>
            <p:cNvSpPr/>
            <p:nvPr/>
          </p:nvSpPr>
          <p:spPr>
            <a:xfrm rot="780000">
              <a:off x="9596" y="8392"/>
              <a:ext cx="560" cy="212"/>
            </a:xfrm>
            <a:prstGeom prst="arc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8485" name="文本框 50"/>
            <p:cNvSpPr txBox="1">
              <a:spLocks noChangeArrowheads="1"/>
            </p:cNvSpPr>
            <p:nvPr/>
          </p:nvSpPr>
          <p:spPr bwMode="auto">
            <a:xfrm>
              <a:off x="10009" y="7057"/>
              <a:ext cx="493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8486" name="文本框 51"/>
            <p:cNvSpPr txBox="1">
              <a:spLocks noChangeArrowheads="1"/>
            </p:cNvSpPr>
            <p:nvPr/>
          </p:nvSpPr>
          <p:spPr bwMode="auto">
            <a:xfrm>
              <a:off x="9670" y="7509"/>
              <a:ext cx="493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8487" name="文本框 52"/>
            <p:cNvSpPr txBox="1">
              <a:spLocks noChangeArrowheads="1"/>
            </p:cNvSpPr>
            <p:nvPr/>
          </p:nvSpPr>
          <p:spPr bwMode="auto">
            <a:xfrm>
              <a:off x="9924" y="7968"/>
              <a:ext cx="493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54" name="弧形 53"/>
            <p:cNvSpPr/>
            <p:nvPr/>
          </p:nvSpPr>
          <p:spPr>
            <a:xfrm rot="3300000">
              <a:off x="9326" y="7997"/>
              <a:ext cx="560" cy="215"/>
            </a:xfrm>
            <a:prstGeom prst="arc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8489" name="文本框 54"/>
            <p:cNvSpPr txBox="1">
              <a:spLocks noChangeArrowheads="1"/>
            </p:cNvSpPr>
            <p:nvPr/>
          </p:nvSpPr>
          <p:spPr bwMode="auto">
            <a:xfrm>
              <a:off x="9672" y="7829"/>
              <a:ext cx="493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18490" name="组合 76"/>
          <p:cNvGrpSpPr/>
          <p:nvPr/>
        </p:nvGrpSpPr>
        <p:grpSpPr bwMode="auto">
          <a:xfrm>
            <a:off x="6654801" y="3366732"/>
            <a:ext cx="2306316" cy="1226820"/>
            <a:chOff x="10728" y="6735"/>
            <a:chExt cx="3635" cy="2576"/>
          </a:xfrm>
        </p:grpSpPr>
        <p:cxnSp>
          <p:nvCxnSpPr>
            <p:cNvPr id="18491" name="直接连接符 56"/>
            <p:cNvCxnSpPr>
              <a:cxnSpLocks noChangeShapeType="1"/>
            </p:cNvCxnSpPr>
            <p:nvPr/>
          </p:nvCxnSpPr>
          <p:spPr bwMode="auto">
            <a:xfrm flipV="1">
              <a:off x="11759" y="7086"/>
              <a:ext cx="1864" cy="6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92" name="直接连接符 57"/>
            <p:cNvCxnSpPr>
              <a:cxnSpLocks noChangeShapeType="1"/>
            </p:cNvCxnSpPr>
            <p:nvPr/>
          </p:nvCxnSpPr>
          <p:spPr bwMode="auto">
            <a:xfrm>
              <a:off x="11581" y="8598"/>
              <a:ext cx="231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93" name="直接连接符 58"/>
            <p:cNvCxnSpPr>
              <a:cxnSpLocks noChangeShapeType="1"/>
            </p:cNvCxnSpPr>
            <p:nvPr/>
          </p:nvCxnSpPr>
          <p:spPr bwMode="auto">
            <a:xfrm>
              <a:off x="11298" y="7791"/>
              <a:ext cx="40" cy="4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94" name="文本框 59"/>
            <p:cNvSpPr txBox="1">
              <a:spLocks noChangeArrowheads="1"/>
            </p:cNvSpPr>
            <p:nvPr/>
          </p:nvSpPr>
          <p:spPr bwMode="auto">
            <a:xfrm>
              <a:off x="13623" y="6822"/>
              <a:ext cx="539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8495" name="文本框 60"/>
            <p:cNvSpPr txBox="1">
              <a:spLocks noChangeArrowheads="1"/>
            </p:cNvSpPr>
            <p:nvPr/>
          </p:nvSpPr>
          <p:spPr bwMode="auto">
            <a:xfrm>
              <a:off x="11193" y="6735"/>
              <a:ext cx="539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8496" name="文本框 61"/>
            <p:cNvSpPr txBox="1">
              <a:spLocks noChangeArrowheads="1"/>
            </p:cNvSpPr>
            <p:nvPr/>
          </p:nvSpPr>
          <p:spPr bwMode="auto">
            <a:xfrm>
              <a:off x="10728" y="7509"/>
              <a:ext cx="539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8497" name="文本框 62"/>
            <p:cNvSpPr txBox="1">
              <a:spLocks noChangeArrowheads="1"/>
            </p:cNvSpPr>
            <p:nvPr/>
          </p:nvSpPr>
          <p:spPr bwMode="auto">
            <a:xfrm>
              <a:off x="11133" y="8471"/>
              <a:ext cx="561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8498" name="文本框 63"/>
            <p:cNvSpPr txBox="1">
              <a:spLocks noChangeArrowheads="1"/>
            </p:cNvSpPr>
            <p:nvPr/>
          </p:nvSpPr>
          <p:spPr bwMode="auto">
            <a:xfrm>
              <a:off x="13779" y="8313"/>
              <a:ext cx="584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D</a:t>
              </a:r>
            </a:p>
          </p:txBody>
        </p:sp>
        <p:cxnSp>
          <p:nvCxnSpPr>
            <p:cNvPr id="18499" name="直接连接符 64"/>
            <p:cNvCxnSpPr>
              <a:cxnSpLocks noChangeShapeType="1"/>
            </p:cNvCxnSpPr>
            <p:nvPr/>
          </p:nvCxnSpPr>
          <p:spPr bwMode="auto">
            <a:xfrm flipH="1">
              <a:off x="11296" y="7130"/>
              <a:ext cx="487" cy="67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500" name="直接连接符 65"/>
            <p:cNvCxnSpPr>
              <a:cxnSpLocks noChangeShapeType="1"/>
            </p:cNvCxnSpPr>
            <p:nvPr/>
          </p:nvCxnSpPr>
          <p:spPr bwMode="auto">
            <a:xfrm>
              <a:off x="11338" y="8270"/>
              <a:ext cx="313" cy="3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501" name="文本框 66"/>
            <p:cNvSpPr txBox="1">
              <a:spLocks noChangeArrowheads="1"/>
            </p:cNvSpPr>
            <p:nvPr/>
          </p:nvSpPr>
          <p:spPr bwMode="auto">
            <a:xfrm>
              <a:off x="10761" y="8047"/>
              <a:ext cx="561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8502" name="弧形 67"/>
            <p:cNvSpPr>
              <a:spLocks noChangeArrowheads="1"/>
            </p:cNvSpPr>
            <p:nvPr/>
          </p:nvSpPr>
          <p:spPr bwMode="auto">
            <a:xfrm rot="8040000">
              <a:off x="11556" y="6983"/>
              <a:ext cx="559" cy="212"/>
            </a:xfrm>
            <a:custGeom>
              <a:avLst/>
              <a:gdLst>
                <a:gd name="T0" fmla="*/ 279 w 559"/>
                <a:gd name="T1" fmla="*/ 0 h 212"/>
                <a:gd name="T2" fmla="*/ 558 w 559"/>
                <a:gd name="T3" fmla="*/ 106 h 212"/>
                <a:gd name="T4" fmla="*/ 279 w 559"/>
                <a:gd name="T5" fmla="*/ 106 h 212"/>
                <a:gd name="T6" fmla="*/ 279 w 559"/>
                <a:gd name="T7" fmla="*/ 0 h 212"/>
                <a:gd name="T8" fmla="*/ 558 w 559"/>
                <a:gd name="T9" fmla="*/ 106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9" h="212" stroke="0">
                  <a:moveTo>
                    <a:pt x="279" y="0"/>
                  </a:moveTo>
                  <a:cubicBezTo>
                    <a:pt x="433" y="0"/>
                    <a:pt x="558" y="47"/>
                    <a:pt x="558" y="106"/>
                  </a:cubicBezTo>
                  <a:lnTo>
                    <a:pt x="279" y="106"/>
                  </a:lnTo>
                  <a:close/>
                </a:path>
                <a:path w="559" h="212" fill="none">
                  <a:moveTo>
                    <a:pt x="279" y="0"/>
                  </a:moveTo>
                  <a:cubicBezTo>
                    <a:pt x="433" y="0"/>
                    <a:pt x="558" y="47"/>
                    <a:pt x="558" y="106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03" name="弧形 68"/>
            <p:cNvSpPr>
              <a:spLocks noChangeArrowheads="1"/>
            </p:cNvSpPr>
            <p:nvPr/>
          </p:nvSpPr>
          <p:spPr bwMode="auto">
            <a:xfrm rot="6060000">
              <a:off x="11039" y="7544"/>
              <a:ext cx="559" cy="212"/>
            </a:xfrm>
            <a:custGeom>
              <a:avLst/>
              <a:gdLst>
                <a:gd name="T0" fmla="*/ 279 w 559"/>
                <a:gd name="T1" fmla="*/ 0 h 212"/>
                <a:gd name="T2" fmla="*/ 558 w 559"/>
                <a:gd name="T3" fmla="*/ 106 h 212"/>
                <a:gd name="T4" fmla="*/ 279 w 559"/>
                <a:gd name="T5" fmla="*/ 106 h 212"/>
                <a:gd name="T6" fmla="*/ 279 w 559"/>
                <a:gd name="T7" fmla="*/ 0 h 212"/>
                <a:gd name="T8" fmla="*/ 558 w 559"/>
                <a:gd name="T9" fmla="*/ 106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9" h="212" stroke="0">
                  <a:moveTo>
                    <a:pt x="279" y="0"/>
                  </a:moveTo>
                  <a:cubicBezTo>
                    <a:pt x="433" y="0"/>
                    <a:pt x="558" y="47"/>
                    <a:pt x="558" y="106"/>
                  </a:cubicBezTo>
                  <a:lnTo>
                    <a:pt x="279" y="106"/>
                  </a:lnTo>
                  <a:close/>
                </a:path>
                <a:path w="559" h="212" fill="none">
                  <a:moveTo>
                    <a:pt x="279" y="0"/>
                  </a:moveTo>
                  <a:cubicBezTo>
                    <a:pt x="433" y="0"/>
                    <a:pt x="558" y="47"/>
                    <a:pt x="558" y="106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04" name="弧形 69"/>
            <p:cNvSpPr>
              <a:spLocks noChangeArrowheads="1"/>
            </p:cNvSpPr>
            <p:nvPr/>
          </p:nvSpPr>
          <p:spPr bwMode="auto">
            <a:xfrm rot="780000">
              <a:off x="11238" y="8441"/>
              <a:ext cx="559" cy="212"/>
            </a:xfrm>
            <a:custGeom>
              <a:avLst/>
              <a:gdLst>
                <a:gd name="T0" fmla="*/ 279 w 559"/>
                <a:gd name="T1" fmla="*/ 0 h 212"/>
                <a:gd name="T2" fmla="*/ 558 w 559"/>
                <a:gd name="T3" fmla="*/ 106 h 212"/>
                <a:gd name="T4" fmla="*/ 279 w 559"/>
                <a:gd name="T5" fmla="*/ 106 h 212"/>
                <a:gd name="T6" fmla="*/ 279 w 559"/>
                <a:gd name="T7" fmla="*/ 0 h 212"/>
                <a:gd name="T8" fmla="*/ 558 w 559"/>
                <a:gd name="T9" fmla="*/ 106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9" h="212" stroke="0">
                  <a:moveTo>
                    <a:pt x="279" y="0"/>
                  </a:moveTo>
                  <a:cubicBezTo>
                    <a:pt x="433" y="0"/>
                    <a:pt x="558" y="47"/>
                    <a:pt x="558" y="106"/>
                  </a:cubicBezTo>
                  <a:lnTo>
                    <a:pt x="279" y="106"/>
                  </a:lnTo>
                  <a:close/>
                </a:path>
                <a:path w="559" h="212" fill="none">
                  <a:moveTo>
                    <a:pt x="279" y="0"/>
                  </a:moveTo>
                  <a:cubicBezTo>
                    <a:pt x="433" y="0"/>
                    <a:pt x="558" y="47"/>
                    <a:pt x="558" y="106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05" name="文本框 70"/>
            <p:cNvSpPr txBox="1">
              <a:spLocks noChangeArrowheads="1"/>
            </p:cNvSpPr>
            <p:nvPr/>
          </p:nvSpPr>
          <p:spPr bwMode="auto">
            <a:xfrm>
              <a:off x="11652" y="7105"/>
              <a:ext cx="493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8506" name="文本框 71"/>
            <p:cNvSpPr txBox="1">
              <a:spLocks noChangeArrowheads="1"/>
            </p:cNvSpPr>
            <p:nvPr/>
          </p:nvSpPr>
          <p:spPr bwMode="auto">
            <a:xfrm>
              <a:off x="11298" y="7601"/>
              <a:ext cx="493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8507" name="文本框 75"/>
            <p:cNvSpPr txBox="1">
              <a:spLocks noChangeArrowheads="1"/>
            </p:cNvSpPr>
            <p:nvPr/>
          </p:nvSpPr>
          <p:spPr bwMode="auto">
            <a:xfrm>
              <a:off x="11539" y="7996"/>
              <a:ext cx="493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n</a:t>
              </a:r>
            </a:p>
          </p:txBody>
        </p:sp>
      </p:grpSp>
      <p:sp>
        <p:nvSpPr>
          <p:cNvPr id="78" name="Text Box 8"/>
          <p:cNvSpPr txBox="1">
            <a:spLocks noChangeArrowheads="1"/>
          </p:cNvSpPr>
          <p:nvPr/>
        </p:nvSpPr>
        <p:spPr bwMode="auto">
          <a:xfrm>
            <a:off x="5445990" y="1678597"/>
            <a:ext cx="1800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540°</a:t>
            </a:r>
          </a:p>
        </p:txBody>
      </p:sp>
      <p:sp>
        <p:nvSpPr>
          <p:cNvPr id="79" name="Text Box 9"/>
          <p:cNvSpPr txBox="1">
            <a:spLocks noChangeArrowheads="1"/>
          </p:cNvSpPr>
          <p:nvPr/>
        </p:nvSpPr>
        <p:spPr bwMode="auto">
          <a:xfrm>
            <a:off x="1745159" y="2571750"/>
            <a:ext cx="28797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180°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×（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</a:t>
            </a:r>
          </a:p>
        </p:txBody>
      </p:sp>
      <p:sp>
        <p:nvSpPr>
          <p:cNvPr id="18510" name="文本框 2"/>
          <p:cNvSpPr txBox="1">
            <a:spLocks noChangeArrowheads="1"/>
          </p:cNvSpPr>
          <p:nvPr/>
        </p:nvSpPr>
        <p:spPr bwMode="auto">
          <a:xfrm>
            <a:off x="715964" y="4572835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图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endParaRPr lang="zh-CN" altLang="en-US"/>
          </a:p>
        </p:txBody>
      </p:sp>
      <p:sp>
        <p:nvSpPr>
          <p:cNvPr id="18511" name="文本框 6"/>
          <p:cNvSpPr txBox="1">
            <a:spLocks noChangeArrowheads="1"/>
          </p:cNvSpPr>
          <p:nvPr/>
        </p:nvSpPr>
        <p:spPr bwMode="auto">
          <a:xfrm>
            <a:off x="3259139" y="4546642"/>
            <a:ext cx="6651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图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endParaRPr lang="zh-CN" altLang="en-US"/>
          </a:p>
        </p:txBody>
      </p:sp>
      <p:sp>
        <p:nvSpPr>
          <p:cNvPr id="18512" name="文本框 7"/>
          <p:cNvSpPr txBox="1">
            <a:spLocks noChangeArrowheads="1"/>
          </p:cNvSpPr>
          <p:nvPr/>
        </p:nvSpPr>
        <p:spPr bwMode="auto">
          <a:xfrm>
            <a:off x="5378452" y="4513304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图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  <a:endParaRPr lang="zh-CN" altLang="en-US"/>
          </a:p>
        </p:txBody>
      </p:sp>
      <p:sp>
        <p:nvSpPr>
          <p:cNvPr id="18513" name="文本框 8"/>
          <p:cNvSpPr txBox="1">
            <a:spLocks noChangeArrowheads="1"/>
          </p:cNvSpPr>
          <p:nvPr/>
        </p:nvSpPr>
        <p:spPr bwMode="auto">
          <a:xfrm>
            <a:off x="7726364" y="4513304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图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4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" grpId="0"/>
      <p:bldP spid="16405" grpId="0"/>
      <p:bldP spid="78" grpId="0"/>
      <p:bldP spid="7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739776" y="2465785"/>
            <a:ext cx="20558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</a:t>
            </a:r>
          </a:p>
        </p:txBody>
      </p:sp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5545138" y="2175273"/>
            <a:ext cx="2355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同位角相等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5622925" y="2612232"/>
            <a:ext cx="2355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内错角相等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5622925" y="3073004"/>
            <a:ext cx="2355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同旁内角互补</a:t>
            </a:r>
          </a:p>
        </p:txBody>
      </p:sp>
      <p:sp>
        <p:nvSpPr>
          <p:cNvPr id="14361" name="Text Box 9"/>
          <p:cNvSpPr txBox="1">
            <a:spLocks noChangeArrowheads="1"/>
          </p:cNvSpPr>
          <p:nvPr/>
        </p:nvSpPr>
        <p:spPr bwMode="auto">
          <a:xfrm>
            <a:off x="3011489" y="2195513"/>
            <a:ext cx="2828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平行线的判定</a:t>
            </a:r>
          </a:p>
        </p:txBody>
      </p:sp>
      <p:sp>
        <p:nvSpPr>
          <p:cNvPr id="14365" name="Text Box 13"/>
          <p:cNvSpPr txBox="1">
            <a:spLocks noChangeArrowheads="1"/>
          </p:cNvSpPr>
          <p:nvPr/>
        </p:nvSpPr>
        <p:spPr bwMode="auto">
          <a:xfrm>
            <a:off x="2995613" y="2907507"/>
            <a:ext cx="23923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平行线的性质</a:t>
            </a:r>
          </a:p>
        </p:txBody>
      </p:sp>
      <p:sp>
        <p:nvSpPr>
          <p:cNvPr id="14366" name="Text Box 14"/>
          <p:cNvSpPr txBox="1">
            <a:spLocks noChangeArrowheads="1"/>
          </p:cNvSpPr>
          <p:nvPr/>
        </p:nvSpPr>
        <p:spPr bwMode="auto">
          <a:xfrm>
            <a:off x="996951" y="3898107"/>
            <a:ext cx="1415772" cy="46166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线的关系</a:t>
            </a:r>
          </a:p>
        </p:txBody>
      </p:sp>
      <p:sp>
        <p:nvSpPr>
          <p:cNvPr id="14367" name="Text Box 15"/>
          <p:cNvSpPr txBox="1">
            <a:spLocks noChangeArrowheads="1"/>
          </p:cNvSpPr>
          <p:nvPr/>
        </p:nvSpPr>
        <p:spPr bwMode="auto">
          <a:xfrm>
            <a:off x="5797551" y="3958829"/>
            <a:ext cx="1415772" cy="46166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角的关系</a:t>
            </a:r>
          </a:p>
        </p:txBody>
      </p:sp>
      <p:sp>
        <p:nvSpPr>
          <p:cNvPr id="14368" name="Text Box 16"/>
          <p:cNvSpPr txBox="1">
            <a:spLocks noChangeArrowheads="1"/>
          </p:cNvSpPr>
          <p:nvPr/>
        </p:nvSpPr>
        <p:spPr bwMode="auto">
          <a:xfrm>
            <a:off x="3875088" y="3724275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性质</a:t>
            </a:r>
          </a:p>
        </p:txBody>
      </p:sp>
      <p:sp>
        <p:nvSpPr>
          <p:cNvPr id="14369" name="Line 17"/>
          <p:cNvSpPr>
            <a:spLocks noChangeShapeType="1"/>
          </p:cNvSpPr>
          <p:nvPr/>
        </p:nvSpPr>
        <p:spPr bwMode="auto">
          <a:xfrm>
            <a:off x="3068638" y="4126706"/>
            <a:ext cx="233045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/>
          </a:p>
        </p:txBody>
      </p:sp>
      <p:sp>
        <p:nvSpPr>
          <p:cNvPr id="14370" name="Text Box 18"/>
          <p:cNvSpPr txBox="1">
            <a:spLocks noChangeArrowheads="1"/>
          </p:cNvSpPr>
          <p:nvPr/>
        </p:nvSpPr>
        <p:spPr bwMode="auto">
          <a:xfrm>
            <a:off x="5797551" y="1298973"/>
            <a:ext cx="1415772" cy="46166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角的关系</a:t>
            </a:r>
          </a:p>
        </p:txBody>
      </p:sp>
      <p:sp>
        <p:nvSpPr>
          <p:cNvPr id="14371" name="Text Box 19"/>
          <p:cNvSpPr txBox="1">
            <a:spLocks noChangeArrowheads="1"/>
          </p:cNvSpPr>
          <p:nvPr/>
        </p:nvSpPr>
        <p:spPr bwMode="auto">
          <a:xfrm>
            <a:off x="1006476" y="1295400"/>
            <a:ext cx="1415772" cy="46166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线的关系</a:t>
            </a:r>
          </a:p>
        </p:txBody>
      </p:sp>
      <p:sp>
        <p:nvSpPr>
          <p:cNvPr id="14372" name="Line 20"/>
          <p:cNvSpPr>
            <a:spLocks noChangeShapeType="1"/>
          </p:cNvSpPr>
          <p:nvPr/>
        </p:nvSpPr>
        <p:spPr bwMode="auto">
          <a:xfrm flipH="1" flipV="1">
            <a:off x="3140075" y="1524000"/>
            <a:ext cx="21336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/>
          </a:p>
        </p:txBody>
      </p:sp>
      <p:sp>
        <p:nvSpPr>
          <p:cNvPr id="14373" name="Rectangle 21"/>
          <p:cNvSpPr>
            <a:spLocks noChangeArrowheads="1"/>
          </p:cNvSpPr>
          <p:nvPr/>
        </p:nvSpPr>
        <p:spPr bwMode="auto">
          <a:xfrm>
            <a:off x="3897313" y="1073944"/>
            <a:ext cx="1058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判定</a:t>
            </a:r>
          </a:p>
        </p:txBody>
      </p:sp>
      <p:sp>
        <p:nvSpPr>
          <p:cNvPr id="19471" name="左右箭头 15398"/>
          <p:cNvSpPr>
            <a:spLocks noChangeArrowheads="1"/>
          </p:cNvSpPr>
          <p:nvPr/>
        </p:nvSpPr>
        <p:spPr bwMode="auto">
          <a:xfrm>
            <a:off x="2865438" y="2627710"/>
            <a:ext cx="2736850" cy="107156"/>
          </a:xfrm>
          <a:prstGeom prst="leftRightArrow">
            <a:avLst>
              <a:gd name="adj1" fmla="val 50000"/>
              <a:gd name="adj2" fmla="val 382313"/>
            </a:avLst>
          </a:prstGeom>
          <a:solidFill>
            <a:srgbClr val="00B0F0"/>
          </a:solidFill>
          <a:ln w="9525">
            <a:solidFill>
              <a:srgbClr val="7030A0"/>
            </a:solidFill>
            <a:miter lim="800000"/>
          </a:ln>
        </p:spPr>
        <p:txBody>
          <a:bodyPr/>
          <a:lstStyle/>
          <a:p>
            <a:endParaRPr lang="zh-CN" altLang="en-US" sz="1600"/>
          </a:p>
        </p:txBody>
      </p:sp>
      <p:sp>
        <p:nvSpPr>
          <p:cNvPr id="18" name="TextBox 127"/>
          <p:cNvSpPr txBox="1"/>
          <p:nvPr/>
        </p:nvSpPr>
        <p:spPr>
          <a:xfrm>
            <a:off x="3120239" y="320202"/>
            <a:ext cx="2143109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FontTx/>
              <a:buNone/>
              <a:defRPr/>
            </a:pPr>
            <a:r>
              <a:rPr lang="zh-CN" altLang="en-US" sz="3600" b="1" dirty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ea"/>
                <a:ea typeface="+mn-ea"/>
                <a:cs typeface="Times New Roman" panose="02020603050405020304" pitchFamily="18" charset="0"/>
              </a:rPr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1" grpId="0"/>
      <p:bldP spid="14365" grpId="0"/>
      <p:bldP spid="14366" grpId="0" bldLvl="0" animBg="1"/>
      <p:bldP spid="14367" grpId="0" bldLvl="0" animBg="1"/>
      <p:bldP spid="14368" grpId="0"/>
      <p:bldP spid="14369" grpId="0" animBg="1"/>
      <p:bldP spid="14370" grpId="0" bldLvl="0" animBg="1"/>
      <p:bldP spid="14371" grpId="0" bldLvl="0" animBg="1"/>
      <p:bldP spid="14372" grpId="0" animBg="1"/>
      <p:bldP spid="143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1"/>
          <p:cNvSpPr txBox="1">
            <a:spLocks noChangeArrowheads="1"/>
          </p:cNvSpPr>
          <p:nvPr/>
        </p:nvSpPr>
        <p:spPr bwMode="auto">
          <a:xfrm>
            <a:off x="556382" y="1252769"/>
            <a:ext cx="8326437" cy="2498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3C8C9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根据如图所示回答下列问题：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）若∠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1=∠2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，可以判定哪两条直线平行？根据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是什么？</a:t>
            </a:r>
          </a:p>
          <a:p>
            <a:pPr>
              <a:lnSpc>
                <a:spcPct val="110000"/>
              </a:lnSpc>
            </a:pP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10000"/>
              </a:lnSpc>
            </a:pP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10000"/>
              </a:lnSpc>
            </a:pPr>
            <a:endParaRPr lang="zh-CN" altLang="en-US" sz="2400" dirty="0"/>
          </a:p>
        </p:txBody>
      </p:sp>
      <p:pic>
        <p:nvPicPr>
          <p:cNvPr id="614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6875" y="3388519"/>
            <a:ext cx="341630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文本框 2"/>
          <p:cNvSpPr txBox="1">
            <a:spLocks noChangeArrowheads="1"/>
          </p:cNvSpPr>
          <p:nvPr/>
        </p:nvSpPr>
        <p:spPr bwMode="auto">
          <a:xfrm>
            <a:off x="522288" y="2501957"/>
            <a:ext cx="7886700" cy="12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与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∠2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是内错角，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若∠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1=∠2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，则根据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“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内错角相等，两直线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平行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”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，可得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EF∥CE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;</a:t>
            </a:r>
            <a:endParaRPr lang="en-US" altLang="en-US" sz="2400" i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grpSp>
        <p:nvGrpSpPr>
          <p:cNvPr id="4100" name="组合 31"/>
          <p:cNvGrpSpPr/>
          <p:nvPr/>
        </p:nvGrpSpPr>
        <p:grpSpPr bwMode="auto">
          <a:xfrm>
            <a:off x="444501" y="603648"/>
            <a:ext cx="5199063" cy="554115"/>
            <a:chOff x="10173" y="2552"/>
            <a:chExt cx="10727" cy="1554"/>
          </a:xfrm>
        </p:grpSpPr>
        <p:grpSp>
          <p:nvGrpSpPr>
            <p:cNvPr id="3" name="组合 19"/>
            <p:cNvGrpSpPr/>
            <p:nvPr/>
          </p:nvGrpSpPr>
          <p:grpSpPr>
            <a:xfrm>
              <a:off x="10173" y="2677"/>
              <a:ext cx="10727" cy="941"/>
              <a:chOff x="3497" y="2414"/>
              <a:chExt cx="10727" cy="941"/>
            </a:xfrm>
            <a:solidFill>
              <a:srgbClr val="0070C0"/>
            </a:solidFill>
          </p:grpSpPr>
          <p:sp>
            <p:nvSpPr>
              <p:cNvPr id="17" name="直接连接符 16"/>
              <p:cNvSpPr/>
              <p:nvPr/>
            </p:nvSpPr>
            <p:spPr>
              <a:xfrm rot="60000" flipV="1">
                <a:off x="4074" y="3172"/>
                <a:ext cx="10150" cy="183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" name="圆角矩形 17"/>
              <p:cNvSpPr/>
              <p:nvPr/>
            </p:nvSpPr>
            <p:spPr>
              <a:xfrm>
                <a:off x="3497" y="2414"/>
                <a:ext cx="863" cy="871"/>
              </a:xfrm>
              <a:prstGeom prst="roundRect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0" noProof="1"/>
              </a:p>
            </p:txBody>
          </p:sp>
        </p:grpSp>
        <p:sp>
          <p:nvSpPr>
            <p:cNvPr id="4102" name="文本框 10"/>
            <p:cNvSpPr txBox="1">
              <a:spLocks noChangeArrowheads="1"/>
            </p:cNvSpPr>
            <p:nvPr/>
          </p:nvSpPr>
          <p:spPr bwMode="auto">
            <a:xfrm>
              <a:off x="10216" y="2552"/>
              <a:ext cx="591" cy="1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altLang="zh-CN" sz="3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103" name="文本框 6151"/>
          <p:cNvSpPr txBox="1">
            <a:spLocks noChangeArrowheads="1"/>
          </p:cNvSpPr>
          <p:nvPr/>
        </p:nvSpPr>
        <p:spPr bwMode="auto">
          <a:xfrm>
            <a:off x="801689" y="566738"/>
            <a:ext cx="48418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平行线性质与判定的综合运用</a:t>
            </a:r>
          </a:p>
        </p:txBody>
      </p:sp>
      <p:sp>
        <p:nvSpPr>
          <p:cNvPr id="20" name="文本框 24"/>
          <p:cNvSpPr txBox="1"/>
          <p:nvPr/>
        </p:nvSpPr>
        <p:spPr>
          <a:xfrm>
            <a:off x="623889" y="1190625"/>
            <a:ext cx="744537" cy="5232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例</a:t>
            </a:r>
            <a:r>
              <a:rPr lang="en-US" sz="2800" b="1" noProof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charRg st="16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0">
                                            <p:txEl>
                                              <p:charRg st="16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0">
                                            <p:txEl>
                                              <p:charRg st="16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1"/>
          <p:cNvSpPr txBox="1">
            <a:spLocks noChangeArrowheads="1"/>
          </p:cNvSpPr>
          <p:nvPr/>
        </p:nvSpPr>
        <p:spPr bwMode="auto">
          <a:xfrm>
            <a:off x="357189" y="461963"/>
            <a:ext cx="8326437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）若∠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2=∠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，可以判定哪两条直线平行？根据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是什么？</a:t>
            </a:r>
          </a:p>
          <a:p>
            <a:pPr>
              <a:lnSpc>
                <a:spcPct val="110000"/>
              </a:lnSpc>
            </a:pP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10000"/>
              </a:lnSpc>
            </a:pP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）若∠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 +∠3=180°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，可以判定哪两条直线平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行？根据是什么？</a:t>
            </a:r>
            <a:endParaRPr lang="zh-CN" altLang="en-US" sz="2400" dirty="0"/>
          </a:p>
        </p:txBody>
      </p:sp>
      <p:pic>
        <p:nvPicPr>
          <p:cNvPr id="614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76875" y="3388519"/>
            <a:ext cx="341630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文本框 2"/>
          <p:cNvSpPr txBox="1">
            <a:spLocks noChangeArrowheads="1"/>
          </p:cNvSpPr>
          <p:nvPr/>
        </p:nvSpPr>
        <p:spPr bwMode="auto">
          <a:xfrm>
            <a:off x="901700" y="1284685"/>
            <a:ext cx="7912100" cy="8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与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M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是同位角，若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2=∠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M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，则根据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“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同位角相等，两直线平行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”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，可得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AM∥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BF;</a:t>
            </a:r>
          </a:p>
        </p:txBody>
      </p:sp>
      <p:sp>
        <p:nvSpPr>
          <p:cNvPr id="2" name="文本框 2"/>
          <p:cNvSpPr txBox="1">
            <a:spLocks noChangeArrowheads="1"/>
          </p:cNvSpPr>
          <p:nvPr/>
        </p:nvSpPr>
        <p:spPr bwMode="auto">
          <a:xfrm>
            <a:off x="626331" y="3147814"/>
            <a:ext cx="7031038" cy="12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与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是同旁内角，若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2+∠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180°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则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根据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“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同旁内角互补，两直线平行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”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可得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AC∥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MD.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文本框 1"/>
          <p:cNvSpPr txBox="1">
            <a:spLocks noChangeArrowheads="1"/>
          </p:cNvSpPr>
          <p:nvPr/>
        </p:nvSpPr>
        <p:spPr bwMode="auto">
          <a:xfrm>
            <a:off x="539751" y="551260"/>
            <a:ext cx="8464177" cy="104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800" dirty="0">
                <a:solidFill>
                  <a:srgbClr val="3C8C9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如图，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AB∥CD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，如果∠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1=∠2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，那么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</a:p>
          <a:p>
            <a:pPr>
              <a:lnSpc>
                <a:spcPct val="11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平行吗？说说你的理由．</a:t>
            </a:r>
          </a:p>
        </p:txBody>
      </p:sp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4276" y="1116806"/>
            <a:ext cx="3889375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文本框 2"/>
          <p:cNvSpPr txBox="1">
            <a:spLocks noChangeArrowheads="1"/>
          </p:cNvSpPr>
          <p:nvPr/>
        </p:nvSpPr>
        <p:spPr bwMode="auto">
          <a:xfrm>
            <a:off x="596901" y="1591545"/>
            <a:ext cx="7394575" cy="2903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因为∠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1= ∠2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根据</a:t>
            </a:r>
            <a:r>
              <a:rPr lang="zh-CN" altLang="en-US" sz="2400" dirty="0">
                <a:solidFill>
                  <a:srgbClr val="FF0000"/>
                </a:solidFill>
                <a:ea typeface="黑体" panose="02010609060101010101" pitchFamily="49" charset="-122"/>
              </a:rPr>
              <a:t>“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内错角相等，两直线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平行</a:t>
            </a:r>
            <a:r>
              <a:rPr lang="zh-CN" altLang="en-US" sz="2400" dirty="0">
                <a:solidFill>
                  <a:srgbClr val="FF0000"/>
                </a:solidFill>
                <a:ea typeface="黑体" panose="02010609060101010101" pitchFamily="49" charset="-122"/>
              </a:rPr>
              <a:t>”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，       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EF∥CD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又因为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AB∥CD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根据</a:t>
            </a:r>
            <a:r>
              <a:rPr lang="zh-CN" altLang="en-US" sz="2400" dirty="0">
                <a:solidFill>
                  <a:srgbClr val="FF0000"/>
                </a:solidFill>
                <a:ea typeface="黑体" panose="02010609060101010101" pitchFamily="49" charset="-122"/>
              </a:rPr>
              <a:t>“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平行于同一条直线的两条直线平行</a:t>
            </a:r>
            <a:r>
              <a:rPr lang="zh-CN" altLang="en-US" sz="2400" dirty="0">
                <a:solidFill>
                  <a:srgbClr val="FF0000"/>
                </a:solidFill>
                <a:ea typeface="黑体" panose="02010609060101010101" pitchFamily="49" charset="-122"/>
              </a:rPr>
              <a:t>”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EF∥AB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</a:p>
        </p:txBody>
      </p:sp>
      <p:sp>
        <p:nvSpPr>
          <p:cNvPr id="5" name="文本框 24"/>
          <p:cNvSpPr txBox="1"/>
          <p:nvPr/>
        </p:nvSpPr>
        <p:spPr>
          <a:xfrm>
            <a:off x="596900" y="551260"/>
            <a:ext cx="744538" cy="5232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例</a:t>
            </a:r>
            <a:r>
              <a:rPr lang="en-US" altLang="zh-CN" sz="2800" b="1" noProof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2</a:t>
            </a:r>
            <a:endParaRPr lang="en-US" sz="2800" b="1" noProof="1">
              <a:solidFill>
                <a:srgbClr val="0070C0"/>
              </a:solidFill>
              <a:latin typeface="Times New Roman" panose="02020603050405020304" pitchFamily="18" charset="0"/>
              <a:ea typeface="黑体" panose="02010609060101010101" pitchFamily="49" charset="-122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0" name="Text Box 4"/>
          <p:cNvSpPr txBox="1">
            <a:spLocks noChangeArrowheads="1"/>
          </p:cNvSpPr>
          <p:nvPr/>
        </p:nvSpPr>
        <p:spPr bwMode="auto">
          <a:xfrm>
            <a:off x="36513" y="1398985"/>
            <a:ext cx="5903912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① </a:t>
            </a:r>
            <a:r>
              <a:rPr lang="zh-CN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因为</a:t>
            </a:r>
            <a:r>
              <a:rPr lang="en-US" altLang="zh-CN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 ∠1 =_____</a:t>
            </a:r>
            <a:r>
              <a:rPr lang="zh-CN" altLang="en-US" sz="24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（已知）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400" b="1" dirty="0">
                <a:latin typeface="Times New Roman" panose="02020603050405020304" pitchFamily="18" charset="0"/>
              </a:rPr>
              <a:t>所以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AB∥CE</a:t>
            </a:r>
          </a:p>
        </p:txBody>
      </p:sp>
      <p:sp>
        <p:nvSpPr>
          <p:cNvPr id="8211" name="Text Box 5"/>
          <p:cNvSpPr txBox="1">
            <a:spLocks noChangeArrowheads="1"/>
          </p:cNvSpPr>
          <p:nvPr/>
        </p:nvSpPr>
        <p:spPr bwMode="auto">
          <a:xfrm>
            <a:off x="36513" y="2203847"/>
            <a:ext cx="5903912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</a:rPr>
              <a:t>② </a:t>
            </a:r>
            <a:r>
              <a:rPr lang="zh-CN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因为</a:t>
            </a:r>
            <a:r>
              <a:rPr lang="en-US" altLang="zh-CN" sz="2400">
                <a:solidFill>
                  <a:schemeClr val="tx2"/>
                </a:solidFill>
                <a:latin typeface="Times New Roman" panose="02020603050405020304" pitchFamily="18" charset="0"/>
              </a:rPr>
              <a:t> ∠1 +_____=180</a:t>
            </a:r>
            <a:r>
              <a:rPr lang="en-US" altLang="zh-CN" sz="2400" baseline="50000">
                <a:solidFill>
                  <a:schemeClr val="tx2"/>
                </a:solidFill>
                <a:latin typeface="Times New Roman" panose="02020603050405020304" pitchFamily="18" charset="0"/>
              </a:rPr>
              <a:t>o</a:t>
            </a:r>
            <a:r>
              <a:rPr lang="zh-CN" altLang="en-US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（已知）</a:t>
            </a:r>
          </a:p>
          <a:p>
            <a:pPr>
              <a:lnSpc>
                <a:spcPct val="120000"/>
              </a:lnSpc>
            </a:pPr>
            <a:r>
              <a:rPr lang="zh-CN" altLang="en-US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400" b="1">
                <a:latin typeface="Times New Roman" panose="02020603050405020304" pitchFamily="18" charset="0"/>
              </a:rPr>
              <a:t>所以</a:t>
            </a: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i="1">
                <a:solidFill>
                  <a:schemeClr val="tx2"/>
                </a:solidFill>
                <a:latin typeface="Times New Roman" panose="02020603050405020304" pitchFamily="18" charset="0"/>
              </a:rPr>
              <a:t>CD∥BF</a:t>
            </a:r>
            <a:endParaRPr lang="en-US" altLang="zh-CN" sz="2400" i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2" name="Text Box 6"/>
          <p:cNvSpPr txBox="1">
            <a:spLocks noChangeArrowheads="1"/>
          </p:cNvSpPr>
          <p:nvPr/>
        </p:nvSpPr>
        <p:spPr bwMode="auto">
          <a:xfrm>
            <a:off x="36513" y="3019425"/>
            <a:ext cx="6648450" cy="936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b="1">
                <a:solidFill>
                  <a:schemeClr val="tx2"/>
                </a:solidFill>
                <a:latin typeface="Times New Roman" panose="02020603050405020304" pitchFamily="18" charset="0"/>
              </a:rPr>
              <a:t>③ </a:t>
            </a:r>
            <a:r>
              <a:rPr lang="zh-CN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因为</a:t>
            </a:r>
            <a:r>
              <a:rPr lang="en-US" altLang="zh-CN" sz="2400">
                <a:solidFill>
                  <a:schemeClr val="tx2"/>
                </a:solidFill>
                <a:latin typeface="Times New Roman" panose="02020603050405020304" pitchFamily="18" charset="0"/>
              </a:rPr>
              <a:t> ∠1 +∠5 =180</a:t>
            </a:r>
            <a:r>
              <a:rPr lang="en-US" altLang="zh-CN" sz="2400" baseline="50000">
                <a:solidFill>
                  <a:schemeClr val="tx2"/>
                </a:solidFill>
                <a:latin typeface="Times New Roman" panose="02020603050405020304" pitchFamily="18" charset="0"/>
              </a:rPr>
              <a:t>o</a:t>
            </a:r>
            <a:r>
              <a:rPr lang="zh-CN" altLang="en-US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（已知）</a:t>
            </a:r>
          </a:p>
          <a:p>
            <a:pPr>
              <a:lnSpc>
                <a:spcPct val="120000"/>
              </a:lnSpc>
            </a:pP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2400" b="1">
                <a:latin typeface="Times New Roman" panose="02020603050405020304" pitchFamily="18" charset="0"/>
              </a:rPr>
              <a:t>所以</a:t>
            </a: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>
                <a:solidFill>
                  <a:schemeClr val="tx2"/>
                </a:solidFill>
                <a:latin typeface="Times New Roman" panose="02020603050405020304" pitchFamily="18" charset="0"/>
              </a:rPr>
              <a:t>_____</a:t>
            </a:r>
            <a:r>
              <a:rPr lang="en-US" altLang="zh-CN" sz="2400" i="1">
                <a:solidFill>
                  <a:schemeClr val="tx2"/>
                </a:solidFill>
                <a:latin typeface="Times New Roman" panose="02020603050405020304" pitchFamily="18" charset="0"/>
              </a:rPr>
              <a:t>∥</a:t>
            </a:r>
            <a:r>
              <a:rPr lang="en-US" altLang="zh-CN" sz="2400">
                <a:solidFill>
                  <a:schemeClr val="tx2"/>
                </a:solidFill>
                <a:latin typeface="Times New Roman" panose="02020603050405020304" pitchFamily="18" charset="0"/>
              </a:rPr>
              <a:t>_____.</a:t>
            </a:r>
            <a:endParaRPr lang="en-US" altLang="zh-CN" sz="24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3" name="Rectangle 7"/>
          <p:cNvSpPr>
            <a:spLocks noChangeArrowheads="1"/>
          </p:cNvSpPr>
          <p:nvPr/>
        </p:nvSpPr>
        <p:spPr bwMode="auto">
          <a:xfrm>
            <a:off x="1544639" y="3462337"/>
            <a:ext cx="5597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</a:p>
        </p:txBody>
      </p:sp>
      <p:sp>
        <p:nvSpPr>
          <p:cNvPr id="8214" name="Rectangle 8"/>
          <p:cNvSpPr>
            <a:spLocks noChangeArrowheads="1"/>
          </p:cNvSpPr>
          <p:nvPr/>
        </p:nvSpPr>
        <p:spPr bwMode="auto">
          <a:xfrm>
            <a:off x="2606675" y="3462337"/>
            <a:ext cx="5774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</a:p>
        </p:txBody>
      </p:sp>
      <p:sp>
        <p:nvSpPr>
          <p:cNvPr id="8215" name="Rectangle 9"/>
          <p:cNvSpPr>
            <a:spLocks noChangeArrowheads="1"/>
          </p:cNvSpPr>
          <p:nvPr/>
        </p:nvSpPr>
        <p:spPr bwMode="auto">
          <a:xfrm>
            <a:off x="2289176" y="1451373"/>
            <a:ext cx="6479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∠2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6" name="Text Box 10"/>
          <p:cNvSpPr txBox="1">
            <a:spLocks noChangeArrowheads="1"/>
          </p:cNvSpPr>
          <p:nvPr/>
        </p:nvSpPr>
        <p:spPr bwMode="auto">
          <a:xfrm>
            <a:off x="36513" y="3829050"/>
            <a:ext cx="61579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</a:rPr>
              <a:t>④ </a:t>
            </a:r>
            <a:r>
              <a:rPr lang="zh-CN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因为</a:t>
            </a:r>
            <a:r>
              <a:rPr lang="en-US" altLang="zh-CN" sz="2400">
                <a:solidFill>
                  <a:schemeClr val="tx2"/>
                </a:solidFill>
                <a:latin typeface="Times New Roman" panose="02020603050405020304" pitchFamily="18" charset="0"/>
              </a:rPr>
              <a:t> ∠4 +_____=180</a:t>
            </a:r>
            <a:r>
              <a:rPr lang="en-US" altLang="zh-CN" sz="2400" baseline="50000">
                <a:solidFill>
                  <a:schemeClr val="tx2"/>
                </a:solidFill>
                <a:latin typeface="Times New Roman" panose="02020603050405020304" pitchFamily="18" charset="0"/>
              </a:rPr>
              <a:t>o</a:t>
            </a:r>
            <a:r>
              <a:rPr lang="zh-CN" altLang="en-US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（已知）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    </a:t>
            </a:r>
            <a:r>
              <a:rPr lang="zh-CN" altLang="en-US" sz="2400" b="1">
                <a:latin typeface="Times New Roman" panose="02020603050405020304" pitchFamily="18" charset="0"/>
              </a:rPr>
              <a:t>所以</a:t>
            </a: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i="1">
                <a:solidFill>
                  <a:schemeClr val="tx2"/>
                </a:solidFill>
                <a:latin typeface="Times New Roman" panose="02020603050405020304" pitchFamily="18" charset="0"/>
              </a:rPr>
              <a:t>CE∥AB</a:t>
            </a:r>
            <a:endParaRPr lang="en-US" altLang="zh-CN" sz="2400" i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7" name="Rectangle 13"/>
          <p:cNvSpPr>
            <a:spLocks noChangeArrowheads="1"/>
          </p:cNvSpPr>
          <p:nvPr/>
        </p:nvSpPr>
        <p:spPr bwMode="auto">
          <a:xfrm>
            <a:off x="2365376" y="2249091"/>
            <a:ext cx="5709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∠3</a:t>
            </a:r>
            <a:endParaRPr lang="en-US" altLang="zh-CN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8" name="Rectangle 14"/>
          <p:cNvSpPr>
            <a:spLocks noChangeArrowheads="1"/>
          </p:cNvSpPr>
          <p:nvPr/>
        </p:nvSpPr>
        <p:spPr bwMode="auto">
          <a:xfrm>
            <a:off x="2327276" y="4026694"/>
            <a:ext cx="5709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∠3</a:t>
            </a:r>
            <a:endParaRPr lang="en-US" altLang="zh-CN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5"/>
          <p:cNvGrpSpPr/>
          <p:nvPr/>
        </p:nvGrpSpPr>
        <p:grpSpPr bwMode="auto">
          <a:xfrm>
            <a:off x="117475" y="908447"/>
            <a:ext cx="8955088" cy="2719387"/>
            <a:chOff x="-1240" y="-144"/>
            <a:chExt cx="6820" cy="2284"/>
          </a:xfrm>
        </p:grpSpPr>
        <p:grpSp>
          <p:nvGrpSpPr>
            <p:cNvPr id="7179" name="Group 16"/>
            <p:cNvGrpSpPr/>
            <p:nvPr/>
          </p:nvGrpSpPr>
          <p:grpSpPr bwMode="auto">
            <a:xfrm>
              <a:off x="-1240" y="-144"/>
              <a:ext cx="6623" cy="2245"/>
              <a:chOff x="-1240" y="-144"/>
              <a:chExt cx="6623" cy="2245"/>
            </a:xfrm>
          </p:grpSpPr>
          <p:sp>
            <p:nvSpPr>
              <p:cNvPr id="7180" name="Rectangle 17"/>
              <p:cNvSpPr>
                <a:spLocks noChangeArrowheads="1"/>
              </p:cNvSpPr>
              <p:nvPr/>
            </p:nvSpPr>
            <p:spPr bwMode="auto">
              <a:xfrm>
                <a:off x="-1240" y="-144"/>
                <a:ext cx="1575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 dirty="0">
                    <a:latin typeface="Times New Roman" panose="02020603050405020304" pitchFamily="18" charset="0"/>
                  </a:rPr>
                  <a:t>1. </a:t>
                </a:r>
                <a:r>
                  <a:rPr lang="en-US" altLang="zh-CN" sz="2800" dirty="0">
                    <a:solidFill>
                      <a:srgbClr val="0070C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zh-CN" altLang="en-US" sz="2800" dirty="0">
                    <a:solidFill>
                      <a:schemeClr val="tx2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如图</a:t>
                </a:r>
                <a:r>
                  <a:rPr lang="zh-CN" altLang="en-US" sz="2800" b="1" dirty="0">
                    <a:solidFill>
                      <a:schemeClr val="tx2"/>
                    </a:solidFill>
                    <a:latin typeface="Times New Roman" panose="02020603050405020304" pitchFamily="18" charset="0"/>
                  </a:rPr>
                  <a:t>：</a:t>
                </a:r>
                <a:endParaRPr lang="zh-CN" altLang="en-US" sz="28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81" name="Line 18"/>
              <p:cNvSpPr>
                <a:spLocks noChangeShapeType="1"/>
              </p:cNvSpPr>
              <p:nvPr/>
            </p:nvSpPr>
            <p:spPr bwMode="auto">
              <a:xfrm>
                <a:off x="3760" y="470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82" name="Line 19"/>
              <p:cNvSpPr>
                <a:spLocks noChangeShapeType="1"/>
              </p:cNvSpPr>
              <p:nvPr/>
            </p:nvSpPr>
            <p:spPr bwMode="auto">
              <a:xfrm flipH="1">
                <a:off x="3510" y="470"/>
                <a:ext cx="1402" cy="131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83" name="Line 20"/>
              <p:cNvSpPr>
                <a:spLocks noChangeShapeType="1"/>
              </p:cNvSpPr>
              <p:nvPr/>
            </p:nvSpPr>
            <p:spPr bwMode="auto">
              <a:xfrm>
                <a:off x="3510" y="1782"/>
                <a:ext cx="187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84" name="Line 21"/>
              <p:cNvSpPr>
                <a:spLocks noChangeShapeType="1"/>
              </p:cNvSpPr>
              <p:nvPr/>
            </p:nvSpPr>
            <p:spPr bwMode="auto">
              <a:xfrm flipH="1" flipV="1">
                <a:off x="4222" y="467"/>
                <a:ext cx="1161" cy="131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85" name="Arc 22"/>
              <p:cNvSpPr>
                <a:spLocks noChangeArrowheads="1"/>
              </p:cNvSpPr>
              <p:nvPr/>
            </p:nvSpPr>
            <p:spPr bwMode="auto">
              <a:xfrm rot="5400000">
                <a:off x="3820" y="475"/>
                <a:ext cx="93" cy="72"/>
              </a:xfrm>
              <a:custGeom>
                <a:avLst/>
                <a:gdLst>
                  <a:gd name="T0" fmla="*/ 0 w 27258"/>
                  <a:gd name="T1" fmla="*/ 761 h 21600"/>
                  <a:gd name="T2" fmla="*/ 5685 w 27258"/>
                  <a:gd name="T3" fmla="*/ 0 h 21600"/>
                  <a:gd name="T4" fmla="*/ 27257 w 27258"/>
                  <a:gd name="T5" fmla="*/ 20517 h 21600"/>
                  <a:gd name="T6" fmla="*/ 0 w 27258"/>
                  <a:gd name="T7" fmla="*/ 761 h 21600"/>
                  <a:gd name="T8" fmla="*/ 5685 w 27258"/>
                  <a:gd name="T9" fmla="*/ 0 h 21600"/>
                  <a:gd name="T10" fmla="*/ 27257 w 27258"/>
                  <a:gd name="T11" fmla="*/ 20517 h 21600"/>
                  <a:gd name="T12" fmla="*/ 5685 w 27258"/>
                  <a:gd name="T1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258" h="21600" fill="none">
                    <a:moveTo>
                      <a:pt x="0" y="761"/>
                    </a:moveTo>
                    <a:cubicBezTo>
                      <a:pt x="1852" y="256"/>
                      <a:pt x="3764" y="-1"/>
                      <a:pt x="5685" y="0"/>
                    </a:cubicBezTo>
                    <a:cubicBezTo>
                      <a:pt x="17193" y="0"/>
                      <a:pt x="26680" y="9023"/>
                      <a:pt x="27257" y="20517"/>
                    </a:cubicBezTo>
                  </a:path>
                  <a:path w="27258" h="21600" stroke="0">
                    <a:moveTo>
                      <a:pt x="0" y="761"/>
                    </a:moveTo>
                    <a:cubicBezTo>
                      <a:pt x="1852" y="256"/>
                      <a:pt x="3764" y="-1"/>
                      <a:pt x="5685" y="0"/>
                    </a:cubicBezTo>
                    <a:cubicBezTo>
                      <a:pt x="17193" y="0"/>
                      <a:pt x="26680" y="9023"/>
                      <a:pt x="27257" y="20517"/>
                    </a:cubicBezTo>
                    <a:lnTo>
                      <a:pt x="5685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86" name="Arc 23"/>
              <p:cNvSpPr>
                <a:spLocks noChangeArrowheads="1"/>
              </p:cNvSpPr>
              <p:nvPr/>
            </p:nvSpPr>
            <p:spPr bwMode="auto">
              <a:xfrm rot="-10499503">
                <a:off x="4138" y="465"/>
                <a:ext cx="166" cy="93"/>
              </a:xfrm>
              <a:custGeom>
                <a:avLst/>
                <a:gdLst>
                  <a:gd name="T0" fmla="*/ 0 w 32084"/>
                  <a:gd name="T1" fmla="*/ 2843 h 21600"/>
                  <a:gd name="T2" fmla="*/ 10712 w 32084"/>
                  <a:gd name="T3" fmla="*/ 0 h 21600"/>
                  <a:gd name="T4" fmla="*/ 32083 w 32084"/>
                  <a:gd name="T5" fmla="*/ 18469 h 21600"/>
                  <a:gd name="T6" fmla="*/ 0 w 32084"/>
                  <a:gd name="T7" fmla="*/ 2843 h 21600"/>
                  <a:gd name="T8" fmla="*/ 10712 w 32084"/>
                  <a:gd name="T9" fmla="*/ 0 h 21600"/>
                  <a:gd name="T10" fmla="*/ 32083 w 32084"/>
                  <a:gd name="T11" fmla="*/ 18469 h 21600"/>
                  <a:gd name="T12" fmla="*/ 10712 w 32084"/>
                  <a:gd name="T1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84" h="21600" fill="none">
                    <a:moveTo>
                      <a:pt x="0" y="2843"/>
                    </a:moveTo>
                    <a:cubicBezTo>
                      <a:pt x="3262" y="980"/>
                      <a:pt x="6954" y="-1"/>
                      <a:pt x="10712" y="0"/>
                    </a:cubicBezTo>
                    <a:cubicBezTo>
                      <a:pt x="21431" y="0"/>
                      <a:pt x="30529" y="7862"/>
                      <a:pt x="32083" y="18469"/>
                    </a:cubicBezTo>
                  </a:path>
                  <a:path w="32084" h="21600" stroke="0">
                    <a:moveTo>
                      <a:pt x="0" y="2843"/>
                    </a:moveTo>
                    <a:cubicBezTo>
                      <a:pt x="3262" y="980"/>
                      <a:pt x="6954" y="-1"/>
                      <a:pt x="10712" y="0"/>
                    </a:cubicBezTo>
                    <a:cubicBezTo>
                      <a:pt x="21431" y="0"/>
                      <a:pt x="30529" y="7862"/>
                      <a:pt x="32083" y="18469"/>
                    </a:cubicBezTo>
                    <a:lnTo>
                      <a:pt x="10712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87" name="Text Box 24"/>
              <p:cNvSpPr txBox="1">
                <a:spLocks noChangeArrowheads="1"/>
              </p:cNvSpPr>
              <p:nvPr/>
            </p:nvSpPr>
            <p:spPr bwMode="auto">
              <a:xfrm>
                <a:off x="3873" y="467"/>
                <a:ext cx="159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1</a:t>
                </a:r>
              </a:p>
            </p:txBody>
          </p:sp>
          <p:sp>
            <p:nvSpPr>
              <p:cNvPr id="7188" name="Text Box 25"/>
              <p:cNvSpPr txBox="1">
                <a:spLocks noChangeArrowheads="1"/>
              </p:cNvSpPr>
              <p:nvPr/>
            </p:nvSpPr>
            <p:spPr bwMode="auto">
              <a:xfrm>
                <a:off x="4131" y="507"/>
                <a:ext cx="159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3</a:t>
                </a:r>
              </a:p>
            </p:txBody>
          </p:sp>
          <p:sp>
            <p:nvSpPr>
              <p:cNvPr id="7189" name="Arc 26"/>
              <p:cNvSpPr>
                <a:spLocks noChangeArrowheads="1"/>
              </p:cNvSpPr>
              <p:nvPr/>
            </p:nvSpPr>
            <p:spPr bwMode="auto">
              <a:xfrm rot="334484">
                <a:off x="4838" y="1694"/>
                <a:ext cx="166" cy="93"/>
              </a:xfrm>
              <a:custGeom>
                <a:avLst/>
                <a:gdLst>
                  <a:gd name="T0" fmla="*/ 0 w 32084"/>
                  <a:gd name="T1" fmla="*/ 2843 h 21600"/>
                  <a:gd name="T2" fmla="*/ 10712 w 32084"/>
                  <a:gd name="T3" fmla="*/ 0 h 21600"/>
                  <a:gd name="T4" fmla="*/ 32083 w 32084"/>
                  <a:gd name="T5" fmla="*/ 18469 h 21600"/>
                  <a:gd name="T6" fmla="*/ 0 w 32084"/>
                  <a:gd name="T7" fmla="*/ 2843 h 21600"/>
                  <a:gd name="T8" fmla="*/ 10712 w 32084"/>
                  <a:gd name="T9" fmla="*/ 0 h 21600"/>
                  <a:gd name="T10" fmla="*/ 32083 w 32084"/>
                  <a:gd name="T11" fmla="*/ 18469 h 21600"/>
                  <a:gd name="T12" fmla="*/ 10712 w 32084"/>
                  <a:gd name="T1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84" h="21600" fill="none">
                    <a:moveTo>
                      <a:pt x="0" y="2843"/>
                    </a:moveTo>
                    <a:cubicBezTo>
                      <a:pt x="3262" y="980"/>
                      <a:pt x="6954" y="-1"/>
                      <a:pt x="10712" y="0"/>
                    </a:cubicBezTo>
                    <a:cubicBezTo>
                      <a:pt x="21431" y="0"/>
                      <a:pt x="30529" y="7862"/>
                      <a:pt x="32083" y="18469"/>
                    </a:cubicBezTo>
                  </a:path>
                  <a:path w="32084" h="21600" stroke="0">
                    <a:moveTo>
                      <a:pt x="0" y="2843"/>
                    </a:moveTo>
                    <a:cubicBezTo>
                      <a:pt x="3262" y="980"/>
                      <a:pt x="6954" y="-1"/>
                      <a:pt x="10712" y="0"/>
                    </a:cubicBezTo>
                    <a:cubicBezTo>
                      <a:pt x="21431" y="0"/>
                      <a:pt x="30529" y="7862"/>
                      <a:pt x="32083" y="18469"/>
                    </a:cubicBezTo>
                    <a:lnTo>
                      <a:pt x="10712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0" name="Text Box 27"/>
              <p:cNvSpPr txBox="1">
                <a:spLocks noChangeArrowheads="1"/>
              </p:cNvSpPr>
              <p:nvPr/>
            </p:nvSpPr>
            <p:spPr bwMode="auto">
              <a:xfrm>
                <a:off x="4850" y="1464"/>
                <a:ext cx="159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5</a:t>
                </a:r>
              </a:p>
            </p:txBody>
          </p:sp>
          <p:sp>
            <p:nvSpPr>
              <p:cNvPr id="7191" name="Arc 28"/>
              <p:cNvSpPr>
                <a:spLocks noChangeArrowheads="1"/>
              </p:cNvSpPr>
              <p:nvPr/>
            </p:nvSpPr>
            <p:spPr bwMode="auto">
              <a:xfrm rot="-5884834">
                <a:off x="4730" y="1687"/>
                <a:ext cx="93" cy="72"/>
              </a:xfrm>
              <a:custGeom>
                <a:avLst/>
                <a:gdLst>
                  <a:gd name="T0" fmla="*/ 0 w 27258"/>
                  <a:gd name="T1" fmla="*/ 761 h 21600"/>
                  <a:gd name="T2" fmla="*/ 5685 w 27258"/>
                  <a:gd name="T3" fmla="*/ 0 h 21600"/>
                  <a:gd name="T4" fmla="*/ 27257 w 27258"/>
                  <a:gd name="T5" fmla="*/ 20517 h 21600"/>
                  <a:gd name="T6" fmla="*/ 0 w 27258"/>
                  <a:gd name="T7" fmla="*/ 761 h 21600"/>
                  <a:gd name="T8" fmla="*/ 5685 w 27258"/>
                  <a:gd name="T9" fmla="*/ 0 h 21600"/>
                  <a:gd name="T10" fmla="*/ 27257 w 27258"/>
                  <a:gd name="T11" fmla="*/ 20517 h 21600"/>
                  <a:gd name="T12" fmla="*/ 5685 w 27258"/>
                  <a:gd name="T1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258" h="21600" fill="none">
                    <a:moveTo>
                      <a:pt x="0" y="761"/>
                    </a:moveTo>
                    <a:cubicBezTo>
                      <a:pt x="1852" y="256"/>
                      <a:pt x="3764" y="-1"/>
                      <a:pt x="5685" y="0"/>
                    </a:cubicBezTo>
                    <a:cubicBezTo>
                      <a:pt x="17193" y="0"/>
                      <a:pt x="26680" y="9023"/>
                      <a:pt x="27257" y="20517"/>
                    </a:cubicBezTo>
                  </a:path>
                  <a:path w="27258" h="21600" stroke="0">
                    <a:moveTo>
                      <a:pt x="0" y="761"/>
                    </a:moveTo>
                    <a:cubicBezTo>
                      <a:pt x="1852" y="256"/>
                      <a:pt x="3764" y="-1"/>
                      <a:pt x="5685" y="0"/>
                    </a:cubicBezTo>
                    <a:cubicBezTo>
                      <a:pt x="17193" y="0"/>
                      <a:pt x="26680" y="9023"/>
                      <a:pt x="27257" y="20517"/>
                    </a:cubicBezTo>
                    <a:lnTo>
                      <a:pt x="5685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2" name="Arc 29"/>
              <p:cNvSpPr>
                <a:spLocks noChangeArrowheads="1"/>
              </p:cNvSpPr>
              <p:nvPr/>
            </p:nvSpPr>
            <p:spPr bwMode="auto">
              <a:xfrm rot="-5599893">
                <a:off x="5194" y="1673"/>
                <a:ext cx="93" cy="72"/>
              </a:xfrm>
              <a:custGeom>
                <a:avLst/>
                <a:gdLst>
                  <a:gd name="T0" fmla="*/ 0 w 27258"/>
                  <a:gd name="T1" fmla="*/ 761 h 21600"/>
                  <a:gd name="T2" fmla="*/ 5685 w 27258"/>
                  <a:gd name="T3" fmla="*/ 0 h 21600"/>
                  <a:gd name="T4" fmla="*/ 27257 w 27258"/>
                  <a:gd name="T5" fmla="*/ 20517 h 21600"/>
                  <a:gd name="T6" fmla="*/ 0 w 27258"/>
                  <a:gd name="T7" fmla="*/ 761 h 21600"/>
                  <a:gd name="T8" fmla="*/ 5685 w 27258"/>
                  <a:gd name="T9" fmla="*/ 0 h 21600"/>
                  <a:gd name="T10" fmla="*/ 27257 w 27258"/>
                  <a:gd name="T11" fmla="*/ 20517 h 21600"/>
                  <a:gd name="T12" fmla="*/ 5685 w 27258"/>
                  <a:gd name="T1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258" h="21600" fill="none">
                    <a:moveTo>
                      <a:pt x="0" y="761"/>
                    </a:moveTo>
                    <a:cubicBezTo>
                      <a:pt x="1852" y="256"/>
                      <a:pt x="3764" y="-1"/>
                      <a:pt x="5685" y="0"/>
                    </a:cubicBezTo>
                    <a:cubicBezTo>
                      <a:pt x="17193" y="0"/>
                      <a:pt x="26680" y="9023"/>
                      <a:pt x="27257" y="20517"/>
                    </a:cubicBezTo>
                  </a:path>
                  <a:path w="27258" h="21600" stroke="0">
                    <a:moveTo>
                      <a:pt x="0" y="761"/>
                    </a:moveTo>
                    <a:cubicBezTo>
                      <a:pt x="1852" y="256"/>
                      <a:pt x="3764" y="-1"/>
                      <a:pt x="5685" y="0"/>
                    </a:cubicBezTo>
                    <a:cubicBezTo>
                      <a:pt x="17193" y="0"/>
                      <a:pt x="26680" y="9023"/>
                      <a:pt x="27257" y="20517"/>
                    </a:cubicBezTo>
                    <a:lnTo>
                      <a:pt x="5685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3" name="Line 30"/>
              <p:cNvSpPr>
                <a:spLocks noChangeShapeType="1"/>
              </p:cNvSpPr>
              <p:nvPr/>
            </p:nvSpPr>
            <p:spPr bwMode="auto">
              <a:xfrm flipH="1" flipV="1">
                <a:off x="3748" y="465"/>
                <a:ext cx="1161" cy="131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4" name="Text Box 31"/>
              <p:cNvSpPr txBox="1">
                <a:spLocks noChangeArrowheads="1"/>
              </p:cNvSpPr>
              <p:nvPr/>
            </p:nvSpPr>
            <p:spPr bwMode="auto">
              <a:xfrm>
                <a:off x="5009" y="1538"/>
                <a:ext cx="157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4</a:t>
                </a:r>
              </a:p>
            </p:txBody>
          </p:sp>
          <p:sp>
            <p:nvSpPr>
              <p:cNvPr id="7195" name="Text Box 32"/>
              <p:cNvSpPr txBox="1">
                <a:spLocks noChangeArrowheads="1"/>
              </p:cNvSpPr>
              <p:nvPr/>
            </p:nvSpPr>
            <p:spPr bwMode="auto">
              <a:xfrm>
                <a:off x="4522" y="1538"/>
                <a:ext cx="159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2</a:t>
                </a:r>
              </a:p>
            </p:txBody>
          </p:sp>
          <p:sp>
            <p:nvSpPr>
              <p:cNvPr id="7196" name="Text Box 33"/>
              <p:cNvSpPr txBox="1">
                <a:spLocks noChangeArrowheads="1"/>
              </p:cNvSpPr>
              <p:nvPr/>
            </p:nvSpPr>
            <p:spPr bwMode="auto">
              <a:xfrm>
                <a:off x="3516" y="301"/>
                <a:ext cx="244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solidFill>
                      <a:schemeClr val="tx2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</a:p>
            </p:txBody>
          </p:sp>
          <p:sp>
            <p:nvSpPr>
              <p:cNvPr id="7197" name="Text Box 34"/>
              <p:cNvSpPr txBox="1">
                <a:spLocks noChangeArrowheads="1"/>
              </p:cNvSpPr>
              <p:nvPr/>
            </p:nvSpPr>
            <p:spPr bwMode="auto">
              <a:xfrm>
                <a:off x="4134" y="219"/>
                <a:ext cx="244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solidFill>
                      <a:schemeClr val="tx2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F</a:t>
                </a:r>
              </a:p>
            </p:txBody>
          </p:sp>
          <p:sp>
            <p:nvSpPr>
              <p:cNvPr id="7198" name="Text Box 35"/>
              <p:cNvSpPr txBox="1">
                <a:spLocks noChangeArrowheads="1"/>
              </p:cNvSpPr>
              <p:nvPr/>
            </p:nvSpPr>
            <p:spPr bwMode="auto">
              <a:xfrm>
                <a:off x="4899" y="331"/>
                <a:ext cx="244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solidFill>
                      <a:schemeClr val="tx2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E</a:t>
                </a:r>
              </a:p>
            </p:txBody>
          </p:sp>
          <p:sp>
            <p:nvSpPr>
              <p:cNvPr id="7199" name="Text Box 36"/>
              <p:cNvSpPr txBox="1">
                <a:spLocks noChangeArrowheads="1"/>
              </p:cNvSpPr>
              <p:nvPr/>
            </p:nvSpPr>
            <p:spPr bwMode="auto">
              <a:xfrm>
                <a:off x="3227" y="1713"/>
                <a:ext cx="244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solidFill>
                      <a:schemeClr val="tx2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</a:p>
            </p:txBody>
          </p:sp>
        </p:grpSp>
        <p:sp>
          <p:nvSpPr>
            <p:cNvPr id="7200" name="Text Box 37"/>
            <p:cNvSpPr txBox="1">
              <a:spLocks noChangeArrowheads="1"/>
            </p:cNvSpPr>
            <p:nvPr/>
          </p:nvSpPr>
          <p:spPr bwMode="auto">
            <a:xfrm>
              <a:off x="4837" y="1752"/>
              <a:ext cx="16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solidFill>
                    <a:schemeClr val="tx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7201" name="Text Box 38"/>
            <p:cNvSpPr txBox="1">
              <a:spLocks noChangeArrowheads="1"/>
            </p:cNvSpPr>
            <p:nvPr/>
          </p:nvSpPr>
          <p:spPr bwMode="auto">
            <a:xfrm>
              <a:off x="5336" y="1737"/>
              <a:ext cx="24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solidFill>
                    <a:schemeClr val="tx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</p:grpSp>
      <p:sp>
        <p:nvSpPr>
          <p:cNvPr id="8243" name="Rectangle 39"/>
          <p:cNvSpPr>
            <a:spLocks noChangeArrowheads="1"/>
          </p:cNvSpPr>
          <p:nvPr/>
        </p:nvSpPr>
        <p:spPr bwMode="auto">
          <a:xfrm>
            <a:off x="2606676" y="1866900"/>
            <a:ext cx="33906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（内错角相等</a:t>
            </a:r>
            <a:r>
              <a:rPr lang="en-US" altLang="zh-CN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两直线平行）</a:t>
            </a:r>
          </a:p>
        </p:txBody>
      </p:sp>
      <p:sp>
        <p:nvSpPr>
          <p:cNvPr id="8244" name="Rectangle 40"/>
          <p:cNvSpPr>
            <a:spLocks noChangeArrowheads="1"/>
          </p:cNvSpPr>
          <p:nvPr/>
        </p:nvSpPr>
        <p:spPr bwMode="auto">
          <a:xfrm>
            <a:off x="2576513" y="2676525"/>
            <a:ext cx="36471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（同旁内角互补</a:t>
            </a:r>
            <a:r>
              <a:rPr lang="en-US" altLang="zh-CN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两直线平行）</a:t>
            </a:r>
          </a:p>
        </p:txBody>
      </p:sp>
      <p:sp>
        <p:nvSpPr>
          <p:cNvPr id="8245" name="Rectangle 41"/>
          <p:cNvSpPr>
            <a:spLocks noChangeArrowheads="1"/>
          </p:cNvSpPr>
          <p:nvPr/>
        </p:nvSpPr>
        <p:spPr bwMode="auto">
          <a:xfrm>
            <a:off x="3308351" y="3490913"/>
            <a:ext cx="36471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（同旁内角互补</a:t>
            </a:r>
            <a:r>
              <a:rPr lang="en-US" altLang="zh-CN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两直线平行）</a:t>
            </a:r>
          </a:p>
        </p:txBody>
      </p:sp>
      <p:sp>
        <p:nvSpPr>
          <p:cNvPr id="8246" name="Rectangle 42"/>
          <p:cNvSpPr>
            <a:spLocks noChangeArrowheads="1"/>
          </p:cNvSpPr>
          <p:nvPr/>
        </p:nvSpPr>
        <p:spPr bwMode="auto">
          <a:xfrm>
            <a:off x="2463801" y="4504135"/>
            <a:ext cx="36471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（同旁内角互补</a:t>
            </a:r>
            <a:r>
              <a:rPr lang="en-US" altLang="zh-CN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两直线平行）</a:t>
            </a:r>
          </a:p>
        </p:txBody>
      </p:sp>
      <p:grpSp>
        <p:nvGrpSpPr>
          <p:cNvPr id="7206" name="组合 3"/>
          <p:cNvGrpSpPr/>
          <p:nvPr/>
        </p:nvGrpSpPr>
        <p:grpSpPr bwMode="auto">
          <a:xfrm>
            <a:off x="142876" y="516731"/>
            <a:ext cx="1401763" cy="461767"/>
            <a:chOff x="838" y="1068"/>
            <a:chExt cx="2208" cy="969"/>
          </a:xfrm>
        </p:grpSpPr>
        <p:sp>
          <p:nvSpPr>
            <p:cNvPr id="7207" name="圆角矩形 5"/>
            <p:cNvSpPr>
              <a:spLocks noChangeArrowheads="1"/>
            </p:cNvSpPr>
            <p:nvPr/>
          </p:nvSpPr>
          <p:spPr bwMode="auto">
            <a:xfrm>
              <a:off x="964" y="1068"/>
              <a:ext cx="1927" cy="816"/>
            </a:xfrm>
            <a:prstGeom prst="roundRect">
              <a:avLst>
                <a:gd name="adj" fmla="val 16667"/>
              </a:avLst>
            </a:prstGeom>
            <a:solidFill>
              <a:srgbClr val="6A5AFC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7208" name="文本框 1"/>
            <p:cNvSpPr txBox="1">
              <a:spLocks noChangeArrowheads="1"/>
            </p:cNvSpPr>
            <p:nvPr/>
          </p:nvSpPr>
          <p:spPr bwMode="auto">
            <a:xfrm>
              <a:off x="838" y="1068"/>
              <a:ext cx="2208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练一练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/>
      <p:bldP spid="8211" grpId="0"/>
      <p:bldP spid="8212" grpId="0"/>
      <p:bldP spid="8213" grpId="0"/>
      <p:bldP spid="8214" grpId="0"/>
      <p:bldP spid="8215" grpId="0"/>
      <p:bldP spid="8216" grpId="0"/>
      <p:bldP spid="8217" grpId="0"/>
      <p:bldP spid="8218" grpId="0"/>
      <p:bldP spid="8243" grpId="0"/>
      <p:bldP spid="8244" grpId="0"/>
      <p:bldP spid="8245" grpId="0"/>
      <p:bldP spid="82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4"/>
          <p:cNvSpPr txBox="1">
            <a:spLocks noChangeArrowheads="1"/>
          </p:cNvSpPr>
          <p:nvPr/>
        </p:nvSpPr>
        <p:spPr bwMode="auto">
          <a:xfrm>
            <a:off x="395288" y="714375"/>
            <a:ext cx="8551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en-US" altLang="zh-CN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zh-CN" altLang="en-US" sz="2400" dirty="0">
                <a:latin typeface="Times New Roman" panose="02020603050405020304" pitchFamily="18" charset="0"/>
              </a:rPr>
              <a:t>∠</a:t>
            </a:r>
            <a:r>
              <a:rPr lang="en-US" altLang="zh-CN" sz="2400" dirty="0">
                <a:latin typeface="Times New Roman" panose="02020603050405020304" pitchFamily="18" charset="0"/>
              </a:rPr>
              <a:t>3=45 °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400" dirty="0">
                <a:latin typeface="Times New Roman" panose="02020603050405020304" pitchFamily="18" charset="0"/>
              </a:rPr>
              <a:t>∠</a:t>
            </a:r>
            <a:r>
              <a:rPr lang="en-US" altLang="zh-CN" sz="2400" dirty="0">
                <a:latin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2400" dirty="0">
                <a:latin typeface="Times New Roman" panose="02020603050405020304" pitchFamily="18" charset="0"/>
              </a:rPr>
              <a:t>∠</a:t>
            </a:r>
            <a:r>
              <a:rPr lang="en-US" altLang="zh-CN" sz="2400" dirty="0">
                <a:latin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互余，试说明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//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9236" name="Text Box 5"/>
          <p:cNvSpPr txBox="1">
            <a:spLocks noChangeArrowheads="1"/>
          </p:cNvSpPr>
          <p:nvPr/>
        </p:nvSpPr>
        <p:spPr bwMode="auto">
          <a:xfrm>
            <a:off x="428626" y="1543050"/>
            <a:ext cx="7343775" cy="2642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0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由于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是对顶角，</a:t>
            </a:r>
          </a:p>
          <a:p>
            <a:pPr algn="just">
              <a:lnSpc>
                <a:spcPct val="120000"/>
              </a:lnSpc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所以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1=∠2.</a:t>
            </a:r>
          </a:p>
          <a:p>
            <a:pPr algn="just">
              <a:lnSpc>
                <a:spcPct val="12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又因为∠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1+∠2=90°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endParaRPr lang="en-US" altLang="zh-CN" sz="2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所以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∠1=∠2=45°.</a:t>
            </a:r>
          </a:p>
          <a:p>
            <a:pPr algn="just">
              <a:lnSpc>
                <a:spcPct val="12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因为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∠3=45°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  <a:endParaRPr lang="en-US" altLang="zh-CN" sz="2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所以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∠ 2=∠3.</a:t>
            </a:r>
          </a:p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所以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AB∥CD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内错角相等，两直线平行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).</a:t>
            </a:r>
          </a:p>
        </p:txBody>
      </p:sp>
      <p:grpSp>
        <p:nvGrpSpPr>
          <p:cNvPr id="8195" name="Group 6"/>
          <p:cNvGrpSpPr/>
          <p:nvPr/>
        </p:nvGrpSpPr>
        <p:grpSpPr bwMode="auto">
          <a:xfrm>
            <a:off x="4876800" y="1485900"/>
            <a:ext cx="3276600" cy="2290763"/>
            <a:chOff x="0" y="0"/>
            <a:chExt cx="2064" cy="1924"/>
          </a:xfrm>
        </p:grpSpPr>
        <p:sp>
          <p:nvSpPr>
            <p:cNvPr id="8196" name="Line 7"/>
            <p:cNvSpPr>
              <a:spLocks noChangeShapeType="1"/>
            </p:cNvSpPr>
            <p:nvPr/>
          </p:nvSpPr>
          <p:spPr bwMode="auto">
            <a:xfrm>
              <a:off x="0" y="912"/>
              <a:ext cx="20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7" name="Line 8"/>
            <p:cNvSpPr>
              <a:spLocks noChangeShapeType="1"/>
            </p:cNvSpPr>
            <p:nvPr/>
          </p:nvSpPr>
          <p:spPr bwMode="auto">
            <a:xfrm flipH="1">
              <a:off x="240" y="48"/>
              <a:ext cx="816" cy="1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8" name="Arc 10"/>
            <p:cNvSpPr>
              <a:spLocks noChangeArrowheads="1"/>
            </p:cNvSpPr>
            <p:nvPr/>
          </p:nvSpPr>
          <p:spPr bwMode="auto">
            <a:xfrm>
              <a:off x="1488" y="768"/>
              <a:ext cx="96" cy="144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9" name="Arc 11"/>
            <p:cNvSpPr>
              <a:spLocks noChangeArrowheads="1"/>
            </p:cNvSpPr>
            <p:nvPr/>
          </p:nvSpPr>
          <p:spPr bwMode="auto">
            <a:xfrm>
              <a:off x="720" y="768"/>
              <a:ext cx="96" cy="144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0" name="Arc 12"/>
            <p:cNvSpPr>
              <a:spLocks noChangeArrowheads="1"/>
            </p:cNvSpPr>
            <p:nvPr/>
          </p:nvSpPr>
          <p:spPr bwMode="auto">
            <a:xfrm flipH="1" flipV="1">
              <a:off x="1248" y="912"/>
              <a:ext cx="96" cy="144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1" name="Text Box 13"/>
            <p:cNvSpPr txBox="1">
              <a:spLocks noChangeArrowheads="1"/>
            </p:cNvSpPr>
            <p:nvPr/>
          </p:nvSpPr>
          <p:spPr bwMode="auto">
            <a:xfrm>
              <a:off x="1584" y="624"/>
              <a:ext cx="33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8202" name="Text Box 14"/>
            <p:cNvSpPr txBox="1">
              <a:spLocks noChangeArrowheads="1"/>
            </p:cNvSpPr>
            <p:nvPr/>
          </p:nvSpPr>
          <p:spPr bwMode="auto">
            <a:xfrm>
              <a:off x="1104" y="912"/>
              <a:ext cx="28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8203" name="Text Box 15"/>
            <p:cNvSpPr txBox="1">
              <a:spLocks noChangeArrowheads="1"/>
            </p:cNvSpPr>
            <p:nvPr/>
          </p:nvSpPr>
          <p:spPr bwMode="auto">
            <a:xfrm>
              <a:off x="768" y="624"/>
              <a:ext cx="38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8204" name="Text Box 16"/>
            <p:cNvSpPr txBox="1">
              <a:spLocks noChangeArrowheads="1"/>
            </p:cNvSpPr>
            <p:nvPr/>
          </p:nvSpPr>
          <p:spPr bwMode="auto">
            <a:xfrm>
              <a:off x="1008" y="0"/>
              <a:ext cx="33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8205" name="Text Box 17"/>
            <p:cNvSpPr txBox="1">
              <a:spLocks noChangeArrowheads="1"/>
            </p:cNvSpPr>
            <p:nvPr/>
          </p:nvSpPr>
          <p:spPr bwMode="auto">
            <a:xfrm>
              <a:off x="288" y="1536"/>
              <a:ext cx="28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8206" name="Text Box 18"/>
            <p:cNvSpPr txBox="1">
              <a:spLocks noChangeArrowheads="1"/>
            </p:cNvSpPr>
            <p:nvPr/>
          </p:nvSpPr>
          <p:spPr bwMode="auto">
            <a:xfrm>
              <a:off x="1824" y="96"/>
              <a:ext cx="24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8207" name="Text Box 19"/>
            <p:cNvSpPr txBox="1">
              <a:spLocks noChangeArrowheads="1"/>
            </p:cNvSpPr>
            <p:nvPr/>
          </p:nvSpPr>
          <p:spPr bwMode="auto">
            <a:xfrm>
              <a:off x="1094" y="1514"/>
              <a:ext cx="25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8208" name="Line 8"/>
          <p:cNvSpPr>
            <a:spLocks noChangeShapeType="1"/>
          </p:cNvSpPr>
          <p:nvPr/>
        </p:nvSpPr>
        <p:spPr bwMode="auto">
          <a:xfrm flipH="1">
            <a:off x="6461125" y="1638300"/>
            <a:ext cx="1295400" cy="2000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>
                                            <p:txEl>
                                              <p:charRg st="15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36">
                                            <p:txEl>
                                              <p:charRg st="15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>
                                            <p:txEl>
                                              <p:charRg st="23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36">
                                            <p:txEl>
                                              <p:charRg st="23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>
                                            <p:txEl>
                                              <p:charRg st="4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36">
                                            <p:txEl>
                                              <p:charRg st="40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>
                                            <p:txEl>
                                              <p:charRg st="52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36">
                                            <p:txEl>
                                              <p:charRg st="52" end="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>
                                            <p:txEl>
                                              <p:charRg st="66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36">
                                            <p:txEl>
                                              <p:charRg st="66" end="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>
                                            <p:txEl>
                                              <p:charRg st="75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36">
                                            <p:txEl>
                                              <p:charRg st="75" end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文本框 1"/>
          <p:cNvSpPr txBox="1">
            <a:spLocks noChangeArrowheads="1"/>
          </p:cNvSpPr>
          <p:nvPr/>
        </p:nvSpPr>
        <p:spPr bwMode="auto">
          <a:xfrm>
            <a:off x="584201" y="551260"/>
            <a:ext cx="739978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3C8C9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如图，已知直线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a∥b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，直线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c∥d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，∠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1=107°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求∠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，∠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的度数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400"/>
          </a:p>
        </p:txBody>
      </p:sp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4701" y="1171575"/>
            <a:ext cx="3114675" cy="160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84201" y="1491630"/>
            <a:ext cx="7102475" cy="303252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2000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因为</a:t>
            </a:r>
            <a:r>
              <a:rPr lang="en-US" altLang="zh-CN" sz="2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a∥b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 eaLnBrk="1" hangingPunct="1">
              <a:buFontTx/>
              <a:buNone/>
            </a:pP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根据</a:t>
            </a:r>
            <a:r>
              <a:rPr lang="zh-CN" altLang="en-US" sz="2000" dirty="0" smtClean="0">
                <a:solidFill>
                  <a:srgbClr val="FF0000"/>
                </a:solidFill>
                <a:ea typeface="黑体" panose="02010609060101010101" pitchFamily="49" charset="-122"/>
              </a:rPr>
              <a:t>“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两直线平行，内错角</a:t>
            </a:r>
          </a:p>
          <a:p>
            <a:pPr eaLnBrk="1" hangingPunct="1">
              <a:buFontTx/>
              <a:buNone/>
            </a:pP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相等</a:t>
            </a:r>
            <a:r>
              <a:rPr lang="en-US" altLang="zh-CN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”.</a:t>
            </a:r>
          </a:p>
          <a:p>
            <a:pPr eaLnBrk="1" hangingPunct="1">
              <a:buFontTx/>
              <a:buNone/>
            </a:pP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所以∠</a:t>
            </a:r>
            <a:r>
              <a:rPr lang="en-US" altLang="zh-CN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2=∠1=107°.</a:t>
            </a:r>
          </a:p>
          <a:p>
            <a:pPr eaLnBrk="1" hangingPunct="1">
              <a:buFontTx/>
              <a:buNone/>
            </a:pP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因为</a:t>
            </a:r>
            <a:r>
              <a:rPr lang="en-US" altLang="zh-CN" sz="2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c∥d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 eaLnBrk="1" hangingPunct="1">
              <a:buFontTx/>
              <a:buNone/>
            </a:pP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根据</a:t>
            </a:r>
            <a:r>
              <a:rPr lang="zh-CN" altLang="en-US" sz="2000" dirty="0" smtClean="0">
                <a:solidFill>
                  <a:srgbClr val="FF0000"/>
                </a:solidFill>
                <a:ea typeface="黑体" panose="02010609060101010101" pitchFamily="49" charset="-122"/>
              </a:rPr>
              <a:t>“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两直线平行，同旁内角互补</a:t>
            </a:r>
            <a:r>
              <a:rPr lang="zh-CN" altLang="en-US" sz="2000" dirty="0" smtClean="0">
                <a:solidFill>
                  <a:srgbClr val="FF0000"/>
                </a:solidFill>
                <a:ea typeface="黑体" panose="02010609060101010101" pitchFamily="49" charset="-122"/>
              </a:rPr>
              <a:t>”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 eaLnBrk="1" hangingPunct="1">
              <a:buFontTx/>
              <a:buNone/>
            </a:pP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所以∠</a:t>
            </a:r>
            <a:r>
              <a:rPr lang="en-US" altLang="zh-CN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3=180°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 eaLnBrk="1" hangingPunct="1">
              <a:buFontTx/>
              <a:buNone/>
            </a:pP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所以∠</a:t>
            </a:r>
            <a:r>
              <a:rPr lang="en-US" altLang="zh-CN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3= 180°-∠1=180°-107°=73°.</a:t>
            </a:r>
          </a:p>
        </p:txBody>
      </p:sp>
      <p:sp>
        <p:nvSpPr>
          <p:cNvPr id="5" name="文本框 24"/>
          <p:cNvSpPr txBox="1"/>
          <p:nvPr/>
        </p:nvSpPr>
        <p:spPr>
          <a:xfrm>
            <a:off x="681039" y="522685"/>
            <a:ext cx="744537" cy="5232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例</a:t>
            </a:r>
            <a:r>
              <a:rPr lang="en-US" altLang="zh-CN" sz="2800" b="1" noProof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3</a:t>
            </a:r>
            <a:endParaRPr lang="en-US" sz="2800" b="1" noProof="1">
              <a:solidFill>
                <a:srgbClr val="0070C0"/>
              </a:solidFill>
              <a:latin typeface="Times New Roman" panose="02020603050405020304" pitchFamily="18" charset="0"/>
              <a:ea typeface="黑体" panose="02010609060101010101" pitchFamily="49" charset="-122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266700" y="1532185"/>
            <a:ext cx="8610600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 dirty="0" err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解：过点</a:t>
            </a:r>
            <a:r>
              <a:rPr lang="en-US" altLang="zh-CN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en-US" altLang="en-US" sz="2400" dirty="0" err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作</a:t>
            </a:r>
            <a:r>
              <a:rPr lang="en-US" altLang="zh-CN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//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spcBef>
                <a:spcPct val="20000"/>
              </a:spcBef>
            </a:pPr>
            <a:r>
              <a:rPr lang="zh-CN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因为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//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CD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EF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//</a:t>
            </a:r>
            <a:r>
              <a:rPr lang="en-US" altLang="zh-CN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AB</a:t>
            </a:r>
            <a:r>
              <a:rPr lang="en-US" altLang="en-US" sz="2400" dirty="0" err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（已知</a:t>
            </a:r>
            <a:r>
              <a:rPr lang="en-US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）,</a:t>
            </a:r>
          </a:p>
          <a:p>
            <a:pPr>
              <a:spcBef>
                <a:spcPct val="2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所以</a:t>
            </a:r>
            <a:r>
              <a:rPr lang="en-US" altLang="en-US" sz="2400" u="sng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//</a:t>
            </a:r>
            <a:r>
              <a:rPr lang="en-US" altLang="zh-CN" sz="2400" u="sng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en-US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en-US" altLang="en-US" sz="2400" dirty="0" err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平行于同一直线的两直线平行</a:t>
            </a:r>
            <a:r>
              <a:rPr lang="en-US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endParaRPr lang="en-US" altLang="en-US" sz="24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2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所以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+∠</a:t>
            </a:r>
            <a:r>
              <a:rPr lang="en-US" altLang="zh-CN" sz="24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=180</a:t>
            </a:r>
            <a:r>
              <a:rPr lang="en-US" altLang="zh-CN" sz="24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，∠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+∠</a:t>
            </a:r>
            <a:r>
              <a:rPr lang="en-US" altLang="zh-CN" sz="24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=180</a:t>
            </a:r>
            <a:r>
              <a:rPr lang="en-US" altLang="zh-CN" sz="24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en-US" altLang="en-US" sz="2400" dirty="0" err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两直线平行，同旁内角互补</a:t>
            </a:r>
            <a:r>
              <a:rPr lang="en-US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）.</a:t>
            </a:r>
          </a:p>
          <a:p>
            <a:pPr>
              <a:spcBef>
                <a:spcPct val="20000"/>
              </a:spcBef>
            </a:pPr>
            <a:r>
              <a:rPr lang="en-US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又</a:t>
            </a:r>
            <a:r>
              <a:rPr lang="zh-CN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因为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=100°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，∠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=110°</a:t>
            </a:r>
            <a:r>
              <a:rPr lang="en-US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en-US" sz="2400" dirty="0" err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en-US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）, </a:t>
            </a:r>
          </a:p>
          <a:p>
            <a:pPr>
              <a:spcBef>
                <a:spcPct val="2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所以</a:t>
            </a:r>
            <a:r>
              <a:rPr lang="en-US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en-US" sz="2400" u="sng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en-US" sz="2400" u="sng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°</a:t>
            </a:r>
            <a:r>
              <a:rPr lang="en-US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∠</a:t>
            </a:r>
            <a:r>
              <a:rPr lang="en-US" altLang="zh-CN" sz="2400" u="sng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400" u="sng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°</a:t>
            </a:r>
            <a:r>
              <a:rPr lang="en-US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en-US" sz="2400" dirty="0" err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等量代换</a:t>
            </a:r>
            <a:r>
              <a:rPr lang="en-US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）.</a:t>
            </a:r>
          </a:p>
          <a:p>
            <a:pPr>
              <a:spcBef>
                <a:spcPct val="2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所以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∠1+∠2=</a:t>
            </a:r>
            <a:r>
              <a:rPr lang="en-US" altLang="zh-CN" sz="2400" u="sng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°+ </a:t>
            </a:r>
            <a:r>
              <a:rPr lang="en-US" altLang="zh-CN" sz="2400" u="sng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° =</a:t>
            </a:r>
            <a:r>
              <a:rPr lang="en-US" altLang="zh-CN" sz="2400" u="sng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°. </a:t>
            </a:r>
          </a:p>
        </p:txBody>
      </p:sp>
      <p:sp>
        <p:nvSpPr>
          <p:cNvPr id="10242" name="Rectangle 15"/>
          <p:cNvSpPr>
            <a:spLocks noChangeArrowheads="1"/>
          </p:cNvSpPr>
          <p:nvPr/>
        </p:nvSpPr>
        <p:spPr bwMode="auto">
          <a:xfrm>
            <a:off x="261939" y="359569"/>
            <a:ext cx="8486775" cy="113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atinLnBrk="1">
              <a:lnSpc>
                <a:spcPct val="150000"/>
              </a:lnSpc>
            </a:pPr>
            <a:r>
              <a:rPr lang="en-US" altLang="en-US" sz="2400" dirty="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en-US" sz="2400" dirty="0" err="1">
                <a:latin typeface="黑体" panose="02010609060101010101" pitchFamily="49" charset="-122"/>
                <a:ea typeface="黑体" panose="02010609060101010101" pitchFamily="49" charset="-122"/>
              </a:rPr>
              <a:t>如图</a:t>
            </a:r>
            <a:r>
              <a:rPr lang="en-US" altLang="en-US" sz="24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//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=100°, 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=110°,</a:t>
            </a:r>
            <a:r>
              <a:rPr lang="en-US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求∠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i="1" dirty="0">
                <a:latin typeface="Times New Roman" panose="02020603050405020304" pitchFamily="18" charset="0"/>
              </a:rPr>
              <a:t>EC</a:t>
            </a:r>
          </a:p>
          <a:p>
            <a:pPr latinLnBrk="1">
              <a:lnSpc>
                <a:spcPct val="150000"/>
              </a:lnSpc>
            </a:pPr>
            <a:r>
              <a:rPr lang="en-US" altLang="zh-CN" sz="2400" i="1" dirty="0">
                <a:latin typeface="Times New Roman" panose="02020603050405020304" pitchFamily="18" charset="0"/>
              </a:rPr>
              <a:t>       </a:t>
            </a:r>
            <a:r>
              <a:rPr lang="en-US" altLang="en-US" sz="2400" dirty="0" err="1">
                <a:latin typeface="黑体" panose="02010609060101010101" pitchFamily="49" charset="-122"/>
                <a:ea typeface="黑体" panose="02010609060101010101" pitchFamily="49" charset="-122"/>
              </a:rPr>
              <a:t>的度数</a:t>
            </a:r>
            <a:r>
              <a:rPr lang="en-US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0243" name="Group 22"/>
          <p:cNvGrpSpPr/>
          <p:nvPr/>
        </p:nvGrpSpPr>
        <p:grpSpPr bwMode="auto">
          <a:xfrm>
            <a:off x="5534025" y="758429"/>
            <a:ext cx="2916238" cy="1796487"/>
            <a:chOff x="0" y="0"/>
            <a:chExt cx="1430" cy="960"/>
          </a:xfrm>
        </p:grpSpPr>
        <p:sp>
          <p:nvSpPr>
            <p:cNvPr id="10244" name="AutoShape 2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1430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5" name="Line 23"/>
            <p:cNvSpPr>
              <a:spLocks noChangeShapeType="1"/>
            </p:cNvSpPr>
            <p:nvPr/>
          </p:nvSpPr>
          <p:spPr bwMode="auto">
            <a:xfrm>
              <a:off x="445" y="211"/>
              <a:ext cx="812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6" name="Line 24"/>
            <p:cNvSpPr>
              <a:spLocks noChangeShapeType="1"/>
            </p:cNvSpPr>
            <p:nvPr/>
          </p:nvSpPr>
          <p:spPr bwMode="auto">
            <a:xfrm flipH="1">
              <a:off x="151" y="211"/>
              <a:ext cx="294" cy="29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7" name="Line 25"/>
            <p:cNvSpPr>
              <a:spLocks noChangeShapeType="1"/>
            </p:cNvSpPr>
            <p:nvPr/>
          </p:nvSpPr>
          <p:spPr bwMode="auto">
            <a:xfrm>
              <a:off x="151" y="504"/>
              <a:ext cx="229" cy="22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8" name="Line 26"/>
            <p:cNvSpPr>
              <a:spLocks noChangeShapeType="1"/>
            </p:cNvSpPr>
            <p:nvPr/>
          </p:nvSpPr>
          <p:spPr bwMode="auto">
            <a:xfrm>
              <a:off x="380" y="733"/>
              <a:ext cx="859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0249" name="Group 30"/>
            <p:cNvGrpSpPr/>
            <p:nvPr/>
          </p:nvGrpSpPr>
          <p:grpSpPr bwMode="auto">
            <a:xfrm>
              <a:off x="57" y="493"/>
              <a:ext cx="106" cy="238"/>
              <a:chOff x="0" y="0"/>
              <a:chExt cx="106" cy="238"/>
            </a:xfrm>
          </p:grpSpPr>
          <p:sp>
            <p:nvSpPr>
              <p:cNvPr id="10250" name="Oval 27"/>
              <p:cNvSpPr>
                <a:spLocks noChangeArrowheads="1"/>
              </p:cNvSpPr>
              <p:nvPr/>
            </p:nvSpPr>
            <p:spPr bwMode="auto">
              <a:xfrm>
                <a:off x="82" y="0"/>
                <a:ext cx="24" cy="23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51" name="Rectangle 28"/>
              <p:cNvSpPr>
                <a:spLocks noChangeArrowheads="1"/>
              </p:cNvSpPr>
              <p:nvPr/>
            </p:nvSpPr>
            <p:spPr bwMode="auto">
              <a:xfrm>
                <a:off x="0" y="41"/>
                <a:ext cx="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zh-CN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52" name="Rectangle 29"/>
              <p:cNvSpPr>
                <a:spLocks noChangeArrowheads="1"/>
              </p:cNvSpPr>
              <p:nvPr/>
            </p:nvSpPr>
            <p:spPr bwMode="auto">
              <a:xfrm>
                <a:off x="0" y="41"/>
                <a:ext cx="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E</a:t>
                </a:r>
                <a:endPara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253" name="Group 34"/>
            <p:cNvGrpSpPr/>
            <p:nvPr/>
          </p:nvGrpSpPr>
          <p:grpSpPr bwMode="auto">
            <a:xfrm>
              <a:off x="339" y="58"/>
              <a:ext cx="118" cy="197"/>
              <a:chOff x="0" y="0"/>
              <a:chExt cx="118" cy="197"/>
            </a:xfrm>
          </p:grpSpPr>
          <p:sp>
            <p:nvSpPr>
              <p:cNvPr id="10254" name="Oval 31"/>
              <p:cNvSpPr>
                <a:spLocks noChangeArrowheads="1"/>
              </p:cNvSpPr>
              <p:nvPr/>
            </p:nvSpPr>
            <p:spPr bwMode="auto">
              <a:xfrm>
                <a:off x="94" y="141"/>
                <a:ext cx="24" cy="23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55" name="Rectangle 3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zh-CN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56" name="Rectangle 3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</a:t>
                </a:r>
                <a:endPara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257" name="Group 38"/>
            <p:cNvGrpSpPr/>
            <p:nvPr/>
          </p:nvGrpSpPr>
          <p:grpSpPr bwMode="auto">
            <a:xfrm>
              <a:off x="1245" y="58"/>
              <a:ext cx="121" cy="197"/>
              <a:chOff x="0" y="0"/>
              <a:chExt cx="121" cy="197"/>
            </a:xfrm>
          </p:grpSpPr>
          <p:sp>
            <p:nvSpPr>
              <p:cNvPr id="10258" name="Oval 35"/>
              <p:cNvSpPr>
                <a:spLocks noChangeArrowheads="1"/>
              </p:cNvSpPr>
              <p:nvPr/>
            </p:nvSpPr>
            <p:spPr bwMode="auto">
              <a:xfrm>
                <a:off x="0" y="141"/>
                <a:ext cx="24" cy="2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59" name="Rectangle 36"/>
              <p:cNvSpPr>
                <a:spLocks noChangeArrowheads="1"/>
              </p:cNvSpPr>
              <p:nvPr/>
            </p:nvSpPr>
            <p:spPr bwMode="auto">
              <a:xfrm>
                <a:off x="29" y="0"/>
                <a:ext cx="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zh-CN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60" name="Rectangle 37"/>
              <p:cNvSpPr>
                <a:spLocks noChangeArrowheads="1"/>
              </p:cNvSpPr>
              <p:nvPr/>
            </p:nvSpPr>
            <p:spPr bwMode="auto">
              <a:xfrm>
                <a:off x="29" y="0"/>
                <a:ext cx="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B</a:t>
                </a:r>
                <a:endPara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261" name="Group 42"/>
            <p:cNvGrpSpPr/>
            <p:nvPr/>
          </p:nvGrpSpPr>
          <p:grpSpPr bwMode="auto">
            <a:xfrm>
              <a:off x="368" y="722"/>
              <a:ext cx="59" cy="238"/>
              <a:chOff x="0" y="0"/>
              <a:chExt cx="59" cy="238"/>
            </a:xfrm>
          </p:grpSpPr>
          <p:sp>
            <p:nvSpPr>
              <p:cNvPr id="10262" name="Oval 3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4" cy="23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63" name="Rectangle 40"/>
              <p:cNvSpPr>
                <a:spLocks noChangeArrowheads="1"/>
              </p:cNvSpPr>
              <p:nvPr/>
            </p:nvSpPr>
            <p:spPr bwMode="auto">
              <a:xfrm>
                <a:off x="59" y="41"/>
                <a:ext cx="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zh-CN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64" name="Rectangle 41"/>
              <p:cNvSpPr>
                <a:spLocks noChangeArrowheads="1"/>
              </p:cNvSpPr>
              <p:nvPr/>
            </p:nvSpPr>
            <p:spPr bwMode="auto">
              <a:xfrm flipH="1">
                <a:off x="22" y="30"/>
                <a:ext cx="37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 i="1">
                    <a:solidFill>
                      <a:srgbClr val="000000"/>
                    </a:solidFill>
                    <a:latin typeface="Times New Roman" panose="02020603050405020304" pitchFamily="18" charset="0"/>
                    <a:ea typeface="SimSun-ExtB" panose="02010609060101010101" pitchFamily="49" charset="-122"/>
                  </a:rPr>
                  <a:t>C</a:t>
                </a:r>
              </a:p>
            </p:txBody>
          </p:sp>
        </p:grpSp>
        <p:grpSp>
          <p:nvGrpSpPr>
            <p:cNvPr id="10265" name="Group 46"/>
            <p:cNvGrpSpPr/>
            <p:nvPr/>
          </p:nvGrpSpPr>
          <p:grpSpPr bwMode="auto">
            <a:xfrm>
              <a:off x="1227" y="722"/>
              <a:ext cx="149" cy="238"/>
              <a:chOff x="0" y="0"/>
              <a:chExt cx="149" cy="238"/>
            </a:xfrm>
          </p:grpSpPr>
          <p:sp>
            <p:nvSpPr>
              <p:cNvPr id="10266" name="Oval 4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4" cy="23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67" name="Rectangle 44"/>
              <p:cNvSpPr>
                <a:spLocks noChangeArrowheads="1"/>
              </p:cNvSpPr>
              <p:nvPr/>
            </p:nvSpPr>
            <p:spPr bwMode="auto">
              <a:xfrm>
                <a:off x="59" y="41"/>
                <a:ext cx="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zh-CN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68" name="Rectangle 45"/>
              <p:cNvSpPr>
                <a:spLocks noChangeArrowheads="1"/>
              </p:cNvSpPr>
              <p:nvPr/>
            </p:nvSpPr>
            <p:spPr bwMode="auto">
              <a:xfrm>
                <a:off x="40" y="19"/>
                <a:ext cx="109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D</a:t>
                </a:r>
                <a:endPara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0270" name="Rectangle 51"/>
          <p:cNvSpPr>
            <a:spLocks noChangeArrowheads="1"/>
          </p:cNvSpPr>
          <p:nvPr/>
        </p:nvSpPr>
        <p:spPr bwMode="auto">
          <a:xfrm>
            <a:off x="6345238" y="1775223"/>
            <a:ext cx="153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zh-CN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71" name="Rectangle 54"/>
          <p:cNvSpPr>
            <a:spLocks noChangeArrowheads="1"/>
          </p:cNvSpPr>
          <p:nvPr/>
        </p:nvSpPr>
        <p:spPr bwMode="auto">
          <a:xfrm>
            <a:off x="6173789" y="1372791"/>
            <a:ext cx="2000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en-US" altLang="zh-CN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88" name="Text Box 6"/>
          <p:cNvSpPr txBox="1">
            <a:spLocks noChangeArrowheads="1"/>
          </p:cNvSpPr>
          <p:nvPr/>
        </p:nvSpPr>
        <p:spPr bwMode="auto">
          <a:xfrm>
            <a:off x="1163639" y="2420541"/>
            <a:ext cx="612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</a:rPr>
              <a:t>CD</a:t>
            </a:r>
            <a:endParaRPr lang="en-US" altLang="zh-CN" sz="2400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89" name="Text Box 7"/>
          <p:cNvSpPr txBox="1">
            <a:spLocks noChangeArrowheads="1"/>
          </p:cNvSpPr>
          <p:nvPr/>
        </p:nvSpPr>
        <p:spPr bwMode="auto">
          <a:xfrm>
            <a:off x="2165351" y="2370589"/>
            <a:ext cx="5597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</a:rPr>
              <a:t>EF</a:t>
            </a:r>
            <a:endParaRPr lang="en-US" altLang="zh-CN" sz="2400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0" name="Text Box 8"/>
          <p:cNvSpPr txBox="1">
            <a:spLocks noChangeArrowheads="1"/>
          </p:cNvSpPr>
          <p:nvPr/>
        </p:nvSpPr>
        <p:spPr bwMode="auto">
          <a:xfrm>
            <a:off x="1953012" y="2832254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1" name="Text Box 9"/>
          <p:cNvSpPr txBox="1">
            <a:spLocks noChangeArrowheads="1"/>
          </p:cNvSpPr>
          <p:nvPr/>
        </p:nvSpPr>
        <p:spPr bwMode="auto">
          <a:xfrm>
            <a:off x="4114770" y="2813446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2" name="Text Box 10"/>
          <p:cNvSpPr txBox="1">
            <a:spLocks noChangeArrowheads="1"/>
          </p:cNvSpPr>
          <p:nvPr/>
        </p:nvSpPr>
        <p:spPr bwMode="auto">
          <a:xfrm>
            <a:off x="1300696" y="4042277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3" name="Text Box 11"/>
          <p:cNvSpPr txBox="1">
            <a:spLocks noChangeArrowheads="1"/>
          </p:cNvSpPr>
          <p:nvPr/>
        </p:nvSpPr>
        <p:spPr bwMode="auto">
          <a:xfrm>
            <a:off x="4105276" y="3877866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4" name="Text Box 16"/>
          <p:cNvSpPr txBox="1">
            <a:spLocks noChangeArrowheads="1"/>
          </p:cNvSpPr>
          <p:nvPr/>
        </p:nvSpPr>
        <p:spPr bwMode="auto">
          <a:xfrm>
            <a:off x="1953012" y="4080415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80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5" name="Text Box 17"/>
          <p:cNvSpPr txBox="1">
            <a:spLocks noChangeArrowheads="1"/>
          </p:cNvSpPr>
          <p:nvPr/>
        </p:nvSpPr>
        <p:spPr bwMode="auto">
          <a:xfrm>
            <a:off x="3365183" y="4503495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80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6" name="Text Box 18"/>
          <p:cNvSpPr txBox="1">
            <a:spLocks noChangeArrowheads="1"/>
          </p:cNvSpPr>
          <p:nvPr/>
        </p:nvSpPr>
        <p:spPr bwMode="auto">
          <a:xfrm>
            <a:off x="4987926" y="3877866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70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7" name="Text Box 19"/>
          <p:cNvSpPr txBox="1">
            <a:spLocks noChangeArrowheads="1"/>
          </p:cNvSpPr>
          <p:nvPr/>
        </p:nvSpPr>
        <p:spPr bwMode="auto">
          <a:xfrm>
            <a:off x="4520792" y="4503494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70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8" name="Text Box 20"/>
          <p:cNvSpPr txBox="1">
            <a:spLocks noChangeArrowheads="1"/>
          </p:cNvSpPr>
          <p:nvPr/>
        </p:nvSpPr>
        <p:spPr bwMode="auto">
          <a:xfrm>
            <a:off x="5683031" y="4503493"/>
            <a:ext cx="646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150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9" name="直接连接符 10298"/>
          <p:cNvSpPr>
            <a:spLocks noChangeShapeType="1"/>
          </p:cNvSpPr>
          <p:nvPr/>
        </p:nvSpPr>
        <p:spPr bwMode="auto">
          <a:xfrm>
            <a:off x="5902325" y="1697832"/>
            <a:ext cx="2357438" cy="357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00" name="文本框 10299"/>
          <p:cNvSpPr txBox="1">
            <a:spLocks noChangeArrowheads="1"/>
          </p:cNvSpPr>
          <p:nvPr/>
        </p:nvSpPr>
        <p:spPr bwMode="auto">
          <a:xfrm>
            <a:off x="8274051" y="1547813"/>
            <a:ext cx="372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0301" name="任意多边形 10300"/>
          <p:cNvSpPr>
            <a:spLocks noChangeArrowheads="1"/>
          </p:cNvSpPr>
          <p:nvPr/>
        </p:nvSpPr>
        <p:spPr bwMode="auto">
          <a:xfrm rot="21360000">
            <a:off x="6254751" y="2039541"/>
            <a:ext cx="144463" cy="10834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  <a:gd name="T4" fmla="*/ 21600 w 21600"/>
              <a:gd name="T5" fmla="*/ 21600 h 21600"/>
              <a:gd name="T6" fmla="*/ 32400 w 21600"/>
              <a:gd name="T7" fmla="*/ 0 h 21600"/>
              <a:gd name="T8" fmla="*/ 43200 w 21600"/>
              <a:gd name="T9" fmla="*/ 21600 h 21600"/>
              <a:gd name="T10" fmla="*/ 42648 w 21600"/>
              <a:gd name="T11" fmla="*/ 28436 h 21600"/>
              <a:gd name="T12" fmla="*/ 0 w 21600"/>
              <a:gd name="T13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  <a:path w="21600" h="21600" stroke="0">
                <a:moveTo>
                  <a:pt x="21600" y="21600"/>
                </a:moveTo>
                <a:cubicBezTo>
                  <a:pt x="21600" y="9671"/>
                  <a:pt x="26435" y="0"/>
                  <a:pt x="32400" y="0"/>
                </a:cubicBezTo>
                <a:cubicBezTo>
                  <a:pt x="38365" y="0"/>
                  <a:pt x="43200" y="9671"/>
                  <a:pt x="43200" y="21600"/>
                </a:cubicBezTo>
                <a:cubicBezTo>
                  <a:pt x="43200" y="23991"/>
                  <a:pt x="43006" y="26290"/>
                  <a:pt x="42648" y="28436"/>
                </a:cubicBez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02" name="任意多边形 10301"/>
          <p:cNvSpPr>
            <a:spLocks noChangeArrowheads="1"/>
          </p:cNvSpPr>
          <p:nvPr/>
        </p:nvSpPr>
        <p:spPr bwMode="auto">
          <a:xfrm rot="1440000">
            <a:off x="5954713" y="1575197"/>
            <a:ext cx="144462" cy="10834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  <a:gd name="T4" fmla="*/ 21600 w 21600"/>
              <a:gd name="T5" fmla="*/ 21600 h 21600"/>
              <a:gd name="T6" fmla="*/ 32400 w 21600"/>
              <a:gd name="T7" fmla="*/ 0 h 21600"/>
              <a:gd name="T8" fmla="*/ 43200 w 21600"/>
              <a:gd name="T9" fmla="*/ 21600 h 21600"/>
              <a:gd name="T10" fmla="*/ 42648 w 21600"/>
              <a:gd name="T11" fmla="*/ 28436 h 21600"/>
              <a:gd name="T12" fmla="*/ 0 w 21600"/>
              <a:gd name="T13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  <a:path w="21600" h="21600" stroke="0">
                <a:moveTo>
                  <a:pt x="21600" y="21600"/>
                </a:moveTo>
                <a:cubicBezTo>
                  <a:pt x="21600" y="9671"/>
                  <a:pt x="26435" y="0"/>
                  <a:pt x="32400" y="0"/>
                </a:cubicBezTo>
                <a:cubicBezTo>
                  <a:pt x="38365" y="0"/>
                  <a:pt x="43200" y="9671"/>
                  <a:pt x="43200" y="21600"/>
                </a:cubicBezTo>
                <a:cubicBezTo>
                  <a:pt x="43200" y="23991"/>
                  <a:pt x="43006" y="26290"/>
                  <a:pt x="42648" y="28436"/>
                </a:cubicBez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" name="文本框 24"/>
          <p:cNvSpPr txBox="1"/>
          <p:nvPr/>
        </p:nvSpPr>
        <p:spPr>
          <a:xfrm>
            <a:off x="261939" y="475060"/>
            <a:ext cx="744537" cy="5232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例</a:t>
            </a:r>
            <a:r>
              <a:rPr lang="en-US" altLang="zh-CN" sz="2800" b="1" noProof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4</a:t>
            </a:r>
            <a:endParaRPr lang="en-US" sz="2800" b="1" noProof="1">
              <a:solidFill>
                <a:srgbClr val="0070C0"/>
              </a:solidFill>
              <a:latin typeface="Times New Roman" panose="02020603050405020304" pitchFamily="18" charset="0"/>
              <a:ea typeface="黑体" panose="02010609060101010101" pitchFamily="49" charset="-122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charRg st="1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charRg st="1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34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charRg st="34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charRg st="34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64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charRg st="64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charRg st="64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06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charRg st="106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charRg st="106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30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charRg st="130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charRg st="130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62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charRg st="162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charRg st="162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0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0" grpId="0" bldLvl="0"/>
      <p:bldP spid="10271" grpId="0" bldLvl="0"/>
      <p:bldP spid="10288" grpId="0"/>
      <p:bldP spid="10289" grpId="0"/>
      <p:bldP spid="10290" grpId="0"/>
      <p:bldP spid="10291" grpId="0"/>
      <p:bldP spid="10292" grpId="0"/>
      <p:bldP spid="10293" grpId="0"/>
      <p:bldP spid="10294" grpId="0"/>
      <p:bldP spid="10295" grpId="0"/>
      <p:bldP spid="10296" grpId="0"/>
      <p:bldP spid="10297" grpId="0"/>
      <p:bldP spid="10299" grpId="0" animBg="1"/>
      <p:bldP spid="10300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文本框 100"/>
          <p:cNvSpPr txBox="1">
            <a:spLocks noChangeArrowheads="1"/>
          </p:cNvSpPr>
          <p:nvPr/>
        </p:nvSpPr>
        <p:spPr bwMode="auto">
          <a:xfrm>
            <a:off x="406401" y="834628"/>
            <a:ext cx="7902575" cy="1083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latin typeface="Times New Roman" panose="02020603050405020304" pitchFamily="18" charset="0"/>
              </a:rPr>
              <a:t>1.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如图</a:t>
            </a:r>
            <a:r>
              <a:rPr lang="zh-CN" altLang="en-US" sz="2800" dirty="0">
                <a:latin typeface="Times New Roman" panose="02020603050405020304" pitchFamily="18" charset="0"/>
              </a:rPr>
              <a:t>，</a:t>
            </a:r>
            <a:r>
              <a:rPr lang="en-US" altLang="zh-CN" sz="2800" dirty="0">
                <a:latin typeface="Times New Roman" panose="02020603050405020304" pitchFamily="18" charset="0"/>
              </a:rPr>
              <a:t>∠</a:t>
            </a:r>
            <a:r>
              <a:rPr lang="en-US" altLang="zh-CN" sz="2800" i="1" dirty="0">
                <a:latin typeface="Times New Roman" panose="02020603050405020304" pitchFamily="18" charset="0"/>
              </a:rPr>
              <a:t>A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 dirty="0">
                <a:latin typeface="Times New Roman" panose="02020603050405020304" pitchFamily="18" charset="0"/>
              </a:rPr>
              <a:t>∠</a:t>
            </a:r>
            <a:r>
              <a:rPr lang="en-US" altLang="zh-CN" sz="2800" i="1" dirty="0">
                <a:latin typeface="Times New Roman" panose="02020603050405020304" pitchFamily="18" charset="0"/>
              </a:rPr>
              <a:t>D</a:t>
            </a:r>
            <a:r>
              <a:rPr lang="zh-CN" altLang="en-US" sz="2800" dirty="0">
                <a:latin typeface="Times New Roman" panose="02020603050405020304" pitchFamily="18" charset="0"/>
              </a:rPr>
              <a:t>，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如果</a:t>
            </a:r>
            <a:r>
              <a:rPr lang="en-US" altLang="zh-CN" sz="2800" dirty="0">
                <a:latin typeface="Times New Roman" panose="02020603050405020304" pitchFamily="18" charset="0"/>
              </a:rPr>
              <a:t>∠</a:t>
            </a:r>
            <a:r>
              <a:rPr lang="en-US" altLang="zh-CN" sz="2800" i="1" dirty="0">
                <a:latin typeface="Times New Roman" panose="02020603050405020304" pitchFamily="18" charset="0"/>
              </a:rPr>
              <a:t>B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 dirty="0">
                <a:latin typeface="Times New Roman" panose="02020603050405020304" pitchFamily="18" charset="0"/>
              </a:rPr>
              <a:t>20°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，那么</a:t>
            </a:r>
            <a:r>
              <a:rPr lang="en-US" altLang="zh-CN" sz="2800" dirty="0">
                <a:latin typeface="Times New Roman" panose="02020603050405020304" pitchFamily="18" charset="0"/>
              </a:rPr>
              <a:t>∠</a:t>
            </a:r>
            <a:r>
              <a:rPr lang="en-US" altLang="zh-CN" sz="2800" i="1" dirty="0">
                <a:latin typeface="Times New Roman" panose="02020603050405020304" pitchFamily="18" charset="0"/>
              </a:rPr>
              <a:t>C</a:t>
            </a:r>
          </a:p>
          <a:p>
            <a:pPr>
              <a:lnSpc>
                <a:spcPct val="130000"/>
              </a:lnSpc>
            </a:pPr>
            <a:r>
              <a:rPr lang="en-US" altLang="zh-CN" sz="2800" i="1" dirty="0">
                <a:latin typeface="Times New Roman" panose="02020603050405020304" pitchFamily="18" charset="0"/>
              </a:rPr>
              <a:t> 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为</a:t>
            </a:r>
            <a:r>
              <a:rPr lang="en-US" altLang="zh-CN" sz="2800" dirty="0">
                <a:latin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</a:rPr>
              <a:t>　　</a:t>
            </a:r>
            <a:r>
              <a:rPr lang="en-US" altLang="zh-CN" sz="2800" dirty="0">
                <a:latin typeface="Times New Roman" panose="02020603050405020304" pitchFamily="18" charset="0"/>
              </a:rPr>
              <a:t>)</a:t>
            </a:r>
            <a:endParaRPr lang="zh-CN" altLang="en-US" sz="2800" dirty="0">
              <a:latin typeface="Times New Roman" panose="02020603050405020304" pitchFamily="18" charset="0"/>
            </a:endParaRPr>
          </a:p>
        </p:txBody>
      </p:sp>
      <p:pic>
        <p:nvPicPr>
          <p:cNvPr id="10242" name="图片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6875" y="1566863"/>
            <a:ext cx="3079750" cy="1140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文本框 101"/>
          <p:cNvSpPr txBox="1">
            <a:spLocks noChangeArrowheads="1"/>
          </p:cNvSpPr>
          <p:nvPr/>
        </p:nvSpPr>
        <p:spPr bwMode="auto">
          <a:xfrm>
            <a:off x="668338" y="1685925"/>
            <a:ext cx="5053012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A</a:t>
            </a:r>
            <a:r>
              <a:rPr lang="zh-CN" altLang="en-US" sz="2800" dirty="0">
                <a:latin typeface="宋体" panose="02010600030101010101" pitchFamily="2" charset="-122"/>
              </a:rPr>
              <a:t>．</a:t>
            </a:r>
            <a:r>
              <a:rPr lang="en-US" altLang="zh-CN" sz="2800" dirty="0">
                <a:latin typeface="Times New Roman" panose="02020603050405020304" pitchFamily="18" charset="0"/>
              </a:rPr>
              <a:t>40</a:t>
            </a:r>
            <a:r>
              <a:rPr lang="en-US" altLang="zh-CN" sz="2800" dirty="0">
                <a:latin typeface="宋体" panose="02010600030101010101" pitchFamily="2" charset="-122"/>
              </a:rPr>
              <a:t>°      </a:t>
            </a:r>
            <a:r>
              <a:rPr lang="en-US" altLang="zh-CN" sz="2800" dirty="0">
                <a:latin typeface="Times New Roman" panose="02020603050405020304" pitchFamily="18" charset="0"/>
              </a:rPr>
              <a:t>B</a:t>
            </a:r>
            <a:r>
              <a:rPr lang="zh-CN" altLang="en-US" sz="2800" dirty="0">
                <a:latin typeface="宋体" panose="02010600030101010101" pitchFamily="2" charset="-122"/>
              </a:rPr>
              <a:t>．</a:t>
            </a:r>
            <a:r>
              <a:rPr lang="en-US" altLang="zh-CN" sz="2800" dirty="0">
                <a:latin typeface="Times New Roman" panose="02020603050405020304" pitchFamily="18" charset="0"/>
              </a:rPr>
              <a:t>20</a:t>
            </a:r>
            <a:r>
              <a:rPr lang="en-US" altLang="zh-CN" sz="2800" dirty="0">
                <a:latin typeface="宋体" panose="02010600030101010101" pitchFamily="2" charset="-122"/>
              </a:rPr>
              <a:t>° </a:t>
            </a: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C</a:t>
            </a:r>
            <a:r>
              <a:rPr lang="zh-CN" altLang="en-US" sz="2800" dirty="0">
                <a:latin typeface="宋体" panose="02010600030101010101" pitchFamily="2" charset="-122"/>
              </a:rPr>
              <a:t>．</a:t>
            </a:r>
            <a:r>
              <a:rPr lang="en-US" altLang="zh-CN" sz="2800" dirty="0">
                <a:latin typeface="Times New Roman" panose="02020603050405020304" pitchFamily="18" charset="0"/>
              </a:rPr>
              <a:t>60</a:t>
            </a:r>
            <a:r>
              <a:rPr lang="en-US" altLang="zh-CN" sz="2800" dirty="0">
                <a:latin typeface="宋体" panose="02010600030101010101" pitchFamily="2" charset="-122"/>
              </a:rPr>
              <a:t>°      </a:t>
            </a:r>
            <a:r>
              <a:rPr lang="en-US" altLang="zh-CN" sz="2800" dirty="0">
                <a:latin typeface="Times New Roman" panose="02020603050405020304" pitchFamily="18" charset="0"/>
              </a:rPr>
              <a:t>D</a:t>
            </a:r>
            <a:r>
              <a:rPr lang="zh-CN" altLang="en-US" sz="2800" dirty="0">
                <a:latin typeface="宋体" panose="02010600030101010101" pitchFamily="2" charset="-122"/>
              </a:rPr>
              <a:t>．</a:t>
            </a:r>
            <a:r>
              <a:rPr lang="en-US" altLang="zh-CN" sz="2800" dirty="0">
                <a:latin typeface="Times New Roman" panose="02020603050405020304" pitchFamily="18" charset="0"/>
              </a:rPr>
              <a:t>70</a:t>
            </a:r>
            <a:r>
              <a:rPr lang="en-US" altLang="zh-CN" sz="2800" dirty="0">
                <a:latin typeface="宋体" panose="02010600030101010101" pitchFamily="2" charset="-122"/>
              </a:rPr>
              <a:t>°</a:t>
            </a:r>
            <a:endParaRPr lang="zh-CN" altLang="en-US" sz="2800" dirty="0"/>
          </a:p>
        </p:txBody>
      </p:sp>
      <p:sp>
        <p:nvSpPr>
          <p:cNvPr id="10245" name="文本框 2"/>
          <p:cNvSpPr txBox="1">
            <a:spLocks noChangeArrowheads="1"/>
          </p:cNvSpPr>
          <p:nvPr/>
        </p:nvSpPr>
        <p:spPr bwMode="auto">
          <a:xfrm>
            <a:off x="793750" y="3003798"/>
            <a:ext cx="7127875" cy="100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解析：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因为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D,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AB∥CD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因为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AB∥CD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20°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20°.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677989" y="1250157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" grpId="0"/>
      <p:bldP spid="10243" grpId="0"/>
      <p:bldP spid="10245" grpId="0"/>
      <p:bldP spid="2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1538</Words>
  <Application>Microsoft Office PowerPoint</Application>
  <PresentationFormat>全屏显示(16:9)</PresentationFormat>
  <Paragraphs>258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SimSun-ExtB</vt:lpstr>
      <vt:lpstr>黑体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2017-01-09T00:38:00Z</dcterms:created>
  <dcterms:modified xsi:type="dcterms:W3CDTF">2023-01-16T22:20:04Z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E2A1A2E481F6437ABD31E47347A0242A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