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61" r:id="rId2"/>
    <p:sldId id="290" r:id="rId3"/>
    <p:sldId id="270" r:id="rId4"/>
    <p:sldId id="362" r:id="rId5"/>
    <p:sldId id="431" r:id="rId6"/>
    <p:sldId id="403" r:id="rId7"/>
    <p:sldId id="432" r:id="rId8"/>
    <p:sldId id="365" r:id="rId9"/>
    <p:sldId id="421" r:id="rId10"/>
    <p:sldId id="433" r:id="rId11"/>
    <p:sldId id="425" r:id="rId12"/>
    <p:sldId id="389" r:id="rId13"/>
    <p:sldId id="430" r:id="rId14"/>
    <p:sldId id="434" r:id="rId15"/>
    <p:sldId id="391" r:id="rId16"/>
    <p:sldId id="412" r:id="rId17"/>
    <p:sldId id="392" r:id="rId18"/>
    <p:sldId id="435" r:id="rId19"/>
    <p:sldId id="384" r:id="rId20"/>
    <p:sldId id="286" r:id="rId21"/>
  </p:sldIdLst>
  <p:sldSz cx="9144000" cy="6858000" type="screen4x3"/>
  <p:notesSz cx="6858000" cy="9144000"/>
  <p:defaultTextStyle>
    <a:defPPr>
      <a:defRPr lang="zh-CN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FFFF66"/>
    <a:srgbClr val="FF99FF"/>
    <a:srgbClr val="006600"/>
    <a:srgbClr val="6600CC"/>
    <a:srgbClr val="CC006A"/>
    <a:srgbClr val="644B7A"/>
    <a:srgbClr val="249F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7" autoAdjust="0"/>
    <p:restoredTop sz="94565" autoAdjust="0"/>
  </p:normalViewPr>
  <p:slideViewPr>
    <p:cSldViewPr snapToGrid="0" snapToObjects="1"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BD723E8-79E0-43A8-A79A-BE0B1898BEB3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FAA09D7D-1BD2-430E-A580-831DAC834C5C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68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CC037069-95B0-4232-B19F-8E63A7843AFE}" type="slidenum">
              <a:rPr lang="zh-CN" altLang="en-US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423D8-2C98-4F8B-9DAA-AAE4FA869959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2E4A6-F91E-4D34-964D-0CD8DBB72FA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BE382-7E06-4CD9-B8DF-87E58F9AB3CC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E798A-1C1F-4FBB-A8A9-5D443CAA01A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A7517-96A3-484C-82A7-0E30C4676FF1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89111-7881-4F1D-AE5F-EAD0457AE0E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E7701-0DDF-4E27-A355-F84A40DCBA0A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63080-E8A9-4F3A-8100-436A18A66C1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87434-553C-4410-9AC4-20497B6BA119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45240-6104-40B3-8251-9817E201A7E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272CA-5E7D-4F8A-B9BF-1134A2D9C717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CC91D-2AF5-4AD6-A5AA-9DB113CA747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FA354-D396-4271-BCFD-4D622D34F7B9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32C35-34A1-4300-867E-8D347899196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89D9A-5E18-41DD-9AE2-A7EEC90C63B5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F755A-EFDB-469E-96D4-BEE0A7CD917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6A110-2711-48CA-9A95-910959734B68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A314D-98C6-4824-89B1-E1FA9F3994C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4F875-3C01-4067-A6CD-330096C96CBB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FCB71-A212-495A-BBD2-8D2EAEDDE57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6C0F3-9619-490F-87BB-C60D36E09F28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B2242-92A7-471A-B6A7-AE46B5BA5D5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1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1AA4716-704D-4BF7-9955-47CDA582306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kumimoji="1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kumimoji="1"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EDB8314-256C-410B-AED2-A9C4545E38D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2.Let's%20sing.mp4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1.Do%20you%20remember.mp4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0" y="0"/>
            <a:ext cx="9144000" cy="5383213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B7E0EC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pic>
        <p:nvPicPr>
          <p:cNvPr id="14339" name="图片 23" descr="草地0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56163"/>
            <a:ext cx="9144000" cy="200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图片 24" descr="小花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53534">
            <a:off x="7740650" y="5367338"/>
            <a:ext cx="1009650" cy="98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" name="AutoShape 508"/>
          <p:cNvSpPr>
            <a:spLocks noChangeArrowheads="1"/>
          </p:cNvSpPr>
          <p:nvPr/>
        </p:nvSpPr>
        <p:spPr bwMode="auto">
          <a:xfrm>
            <a:off x="495876" y="1061061"/>
            <a:ext cx="8152248" cy="2165538"/>
          </a:xfrm>
          <a:prstGeom prst="roundRect">
            <a:avLst>
              <a:gd name="adj" fmla="val 5074"/>
            </a:avLst>
          </a:prstGeom>
          <a:solidFill>
            <a:srgbClr val="FFFFFF"/>
          </a:solidFill>
          <a:ln w="57150" cmpd="sng">
            <a:noFill/>
            <a:round/>
          </a:ln>
          <a:effectLst>
            <a:innerShdw blurRad="123825" dist="88900" dir="13500000">
              <a:srgbClr val="FFFF00">
                <a:alpha val="50000"/>
              </a:srgbClr>
            </a:inn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defRPr/>
            </a:pPr>
            <a:endParaRPr lang="ko-KR" altLang="en-US" smtClean="0">
              <a:solidFill>
                <a:srgbClr val="000000"/>
              </a:solidFill>
              <a:latin typeface="Calibri" panose="020F0502020204030204" pitchFamily="34" charset="0"/>
              <a:ea typeface="Malgun Gothic" panose="020B0503020000020004" pitchFamily="34" charset="-127"/>
            </a:endParaRPr>
          </a:p>
        </p:txBody>
      </p:sp>
      <p:sp>
        <p:nvSpPr>
          <p:cNvPr id="8" name="同侧圆角矩形 7"/>
          <p:cNvSpPr/>
          <p:nvPr/>
        </p:nvSpPr>
        <p:spPr>
          <a:xfrm flipV="1">
            <a:off x="495300" y="2468563"/>
            <a:ext cx="8153400" cy="758825"/>
          </a:xfrm>
          <a:prstGeom prst="round2Same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14345" name="Picture 39" descr="구름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838" y="179388"/>
            <a:ext cx="68262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40" descr="구름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42925"/>
            <a:ext cx="8953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7" name="TextBox 3"/>
          <p:cNvSpPr txBox="1">
            <a:spLocks noChangeArrowheads="1"/>
          </p:cNvSpPr>
          <p:nvPr/>
        </p:nvSpPr>
        <p:spPr bwMode="auto">
          <a:xfrm>
            <a:off x="465138" y="1528763"/>
            <a:ext cx="82677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466" tIns="48733" rIns="97466" bIns="48733">
            <a:spAutoFit/>
          </a:bodyPr>
          <a:lstStyle>
            <a:lvl1pPr defTabSz="9747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747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747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747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747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000" b="1">
                <a:latin typeface="Times New Roman" panose="02020603050405020304" pitchFamily="18" charset="0"/>
                <a:ea typeface="黑体" panose="02010609060101010101" pitchFamily="49" charset="-122"/>
              </a:rPr>
              <a:t>Unit 4 Li Ming Comes Home</a:t>
            </a:r>
            <a:endParaRPr lang="zh-CN" altLang="en-US" sz="4000" b="1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4348" name="TextBox 4"/>
          <p:cNvSpPr txBox="1">
            <a:spLocks noChangeArrowheads="1"/>
          </p:cNvSpPr>
          <p:nvPr/>
        </p:nvSpPr>
        <p:spPr bwMode="auto">
          <a:xfrm>
            <a:off x="3211513" y="2635250"/>
            <a:ext cx="2722562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466" tIns="48733" rIns="97466" bIns="48733">
            <a:spAutoFit/>
          </a:bodyPr>
          <a:lstStyle>
            <a:lvl1pPr defTabSz="9747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747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747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747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747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 b="1">
                <a:solidFill>
                  <a:srgbClr val="8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六年级下册 </a:t>
            </a:r>
          </a:p>
        </p:txBody>
      </p:sp>
      <p:pic>
        <p:nvPicPr>
          <p:cNvPr id="14349" name="图片 70" descr="蝴蝶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91536" flipH="1">
            <a:off x="7693819" y="3274219"/>
            <a:ext cx="1019175" cy="110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" name="AutoShape 508"/>
          <p:cNvSpPr>
            <a:spLocks noChangeArrowheads="1"/>
          </p:cNvSpPr>
          <p:nvPr/>
        </p:nvSpPr>
        <p:spPr bwMode="auto">
          <a:xfrm>
            <a:off x="495876" y="1061061"/>
            <a:ext cx="8152248" cy="2165538"/>
          </a:xfrm>
          <a:prstGeom prst="roundRect">
            <a:avLst>
              <a:gd name="adj" fmla="val 5074"/>
            </a:avLst>
          </a:prstGeom>
          <a:noFill/>
          <a:ln w="76200" cmpd="sng">
            <a:solidFill>
              <a:srgbClr val="99CC00"/>
            </a:solidFill>
            <a:round/>
          </a:ln>
          <a:effectLst>
            <a:innerShdw blurRad="123825" dist="88900" dir="13500000">
              <a:srgbClr val="FFFF00">
                <a:alpha val="50000"/>
              </a:srgbClr>
            </a:inn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defRPr/>
            </a:pPr>
            <a:endParaRPr lang="ko-KR" altLang="en-US" smtClean="0">
              <a:solidFill>
                <a:srgbClr val="000000"/>
              </a:solidFill>
              <a:latin typeface="Calibri" panose="020F0502020204030204" pitchFamily="34" charset="0"/>
              <a:ea typeface="Malgun Gothic" panose="020B0503020000020004" pitchFamily="34" charset="-127"/>
            </a:endParaRPr>
          </a:p>
        </p:txBody>
      </p:sp>
      <p:pic>
        <p:nvPicPr>
          <p:cNvPr id="14353" name="Picture 50" descr="나뭇잎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71175">
            <a:off x="2063750" y="3001963"/>
            <a:ext cx="12827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椭圆 8"/>
          <p:cNvSpPr/>
          <p:nvPr/>
        </p:nvSpPr>
        <p:spPr>
          <a:xfrm>
            <a:off x="328488" y="1335352"/>
            <a:ext cx="334776" cy="33477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3" name="椭圆 82"/>
          <p:cNvSpPr/>
          <p:nvPr/>
        </p:nvSpPr>
        <p:spPr>
          <a:xfrm>
            <a:off x="328488" y="1976443"/>
            <a:ext cx="334776" cy="33477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6" name="椭圆 85"/>
          <p:cNvSpPr/>
          <p:nvPr/>
        </p:nvSpPr>
        <p:spPr>
          <a:xfrm>
            <a:off x="328488" y="2617533"/>
            <a:ext cx="334776" cy="33477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9" name="椭圆 88"/>
          <p:cNvSpPr/>
          <p:nvPr/>
        </p:nvSpPr>
        <p:spPr>
          <a:xfrm>
            <a:off x="8480736" y="1335352"/>
            <a:ext cx="334776" cy="33477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7" name="椭圆 96"/>
          <p:cNvSpPr/>
          <p:nvPr/>
        </p:nvSpPr>
        <p:spPr>
          <a:xfrm>
            <a:off x="8480736" y="1976443"/>
            <a:ext cx="334776" cy="33477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8" name="椭圆 97"/>
          <p:cNvSpPr/>
          <p:nvPr/>
        </p:nvSpPr>
        <p:spPr>
          <a:xfrm>
            <a:off x="8480736" y="2617533"/>
            <a:ext cx="334776" cy="33477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4267" y="3712618"/>
            <a:ext cx="9139734" cy="79765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  <a:sp3d extrusionH="57150">
              <a:bevelT w="0" h="0"/>
            </a:sp3d>
          </a:bodyPr>
          <a:lstStyle/>
          <a:p>
            <a:pPr algn="ctr" eaLnBrk="1" fontAlgn="auto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b="1" dirty="0">
                <a:ln w="10541" cmpd="sng">
                  <a:noFill/>
                  <a:prstDash val="solid"/>
                </a:ln>
                <a:gradFill>
                  <a:gsLst>
                    <a:gs pos="0">
                      <a:srgbClr val="D74184"/>
                    </a:gs>
                    <a:gs pos="50000">
                      <a:srgbClr val="D74184"/>
                    </a:gs>
                    <a:gs pos="100000">
                      <a:srgbClr val="D74184"/>
                    </a:gs>
                  </a:gsLst>
                  <a:lin ang="5400000"/>
                </a:gradFill>
                <a:effectLst>
                  <a:outerShdw blurRad="38100" dist="12700" algn="tl" rotWithShape="0">
                    <a:srgbClr val="000000">
                      <a:alpha val="40000"/>
                    </a:srgbClr>
                  </a:outerShdw>
                </a:effectLst>
                <a:latin typeface="Kozuka Gothic Pro H" pitchFamily="34" charset="-128"/>
                <a:ea typeface="Kozuka Gothic Pro H" pitchFamily="34" charset="-128"/>
                <a:cs typeface="方正大黑简体"/>
              </a:rPr>
              <a:t>Lesson 20 Looking at Photos</a:t>
            </a:r>
            <a:endParaRPr lang="zh-CN" altLang="en-US" sz="4000" b="1" dirty="0">
              <a:ln w="10541" cmpd="sng">
                <a:noFill/>
                <a:prstDash val="solid"/>
              </a:ln>
              <a:gradFill>
                <a:gsLst>
                  <a:gs pos="0">
                    <a:srgbClr val="D74184"/>
                  </a:gs>
                  <a:gs pos="50000">
                    <a:srgbClr val="D74184"/>
                  </a:gs>
                  <a:gs pos="100000">
                    <a:srgbClr val="D74184"/>
                  </a:gs>
                </a:gsLst>
                <a:lin ang="5400000"/>
              </a:gradFill>
              <a:effectLst>
                <a:outerShdw blurRad="38100" dist="12700" algn="tl" rotWithShape="0">
                  <a:srgbClr val="000000">
                    <a:alpha val="40000"/>
                  </a:srgbClr>
                </a:outerShdw>
              </a:effectLst>
              <a:latin typeface="Kozuka Gothic Pro H" pitchFamily="34" charset="-128"/>
              <a:ea typeface="Kozuka Gothic Pro H" pitchFamily="34" charset="-128"/>
              <a:cs typeface="方正大黑简体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951742" y="5870575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55" name="组合 26"/>
          <p:cNvGrpSpPr/>
          <p:nvPr/>
        </p:nvGrpSpPr>
        <p:grpSpPr bwMode="auto">
          <a:xfrm>
            <a:off x="644525" y="2217738"/>
            <a:ext cx="1179513" cy="461962"/>
            <a:chOff x="1235491" y="4806950"/>
            <a:chExt cx="1178333" cy="461895"/>
          </a:xfrm>
        </p:grpSpPr>
        <p:sp>
          <p:nvSpPr>
            <p:cNvPr id="23558" name="TextBox 3"/>
            <p:cNvSpPr txBox="1">
              <a:spLocks noChangeArrowheads="1"/>
            </p:cNvSpPr>
            <p:nvPr/>
          </p:nvSpPr>
          <p:spPr bwMode="auto">
            <a:xfrm>
              <a:off x="1488249" y="4806950"/>
              <a:ext cx="925575" cy="4618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b="1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典例</a:t>
              </a:r>
            </a:p>
          </p:txBody>
        </p:sp>
        <p:pic>
          <p:nvPicPr>
            <p:cNvPr id="23559" name="图片 29" descr="花盆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5491" y="4867038"/>
              <a:ext cx="32385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" name="矩形 2"/>
          <p:cNvSpPr>
            <a:spLocks noChangeArrowheads="1"/>
          </p:cNvSpPr>
          <p:nvPr/>
        </p:nvSpPr>
        <p:spPr bwMode="auto">
          <a:xfrm>
            <a:off x="1800225" y="2009775"/>
            <a:ext cx="6089650" cy="293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200000"/>
              </a:lnSpc>
            </a:pP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单项选择。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—May I ________ your bike? 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—Sorry.</a:t>
            </a:r>
          </a:p>
          <a:p>
            <a:pPr eaLnBrk="1" hangingPunct="1">
              <a:lnSpc>
                <a:spcPct val="200000"/>
              </a:lnSpc>
            </a:pP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　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．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ride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　　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．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riding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　　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．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rides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494088" y="3014663"/>
            <a:ext cx="3968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文本框 17"/>
          <p:cNvSpPr txBox="1">
            <a:spLocks noChangeArrowheads="1"/>
          </p:cNvSpPr>
          <p:nvPr/>
        </p:nvSpPr>
        <p:spPr bwMode="auto">
          <a:xfrm>
            <a:off x="2836863" y="1606550"/>
            <a:ext cx="57372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remember/ rɪ'membə/ 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v. 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记得，回想起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1036638" y="1708150"/>
            <a:ext cx="1778000" cy="449263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3C7D4"/>
              </a:gs>
              <a:gs pos="100000">
                <a:schemeClr val="bg1"/>
              </a:gs>
            </a:gsLst>
          </a:gradFill>
          <a:ln>
            <a:solidFill>
              <a:srgbClr val="ECADC4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24581" name="文本框 19"/>
          <p:cNvSpPr txBox="1">
            <a:spLocks noChangeArrowheads="1"/>
          </p:cNvSpPr>
          <p:nvPr/>
        </p:nvSpPr>
        <p:spPr bwMode="auto">
          <a:xfrm>
            <a:off x="1366838" y="1722438"/>
            <a:ext cx="1663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2400" b="1">
                <a:latin typeface="黑体" panose="02010609060101010101" pitchFamily="49" charset="-122"/>
                <a:ea typeface="黑体" panose="02010609060101010101" pitchFamily="49" charset="-122"/>
                <a:cs typeface="Hei"/>
              </a:rPr>
              <a:t>知识点</a:t>
            </a:r>
            <a:r>
              <a:rPr kumimoji="1" lang="en-US" altLang="zh-CN" sz="2400" b="1">
                <a:latin typeface="黑体" panose="02010609060101010101" pitchFamily="49" charset="-122"/>
                <a:ea typeface="黑体" panose="02010609060101010101" pitchFamily="49" charset="-122"/>
                <a:cs typeface="Hei"/>
              </a:rPr>
              <a:t> 4</a:t>
            </a:r>
            <a:endParaRPr kumimoji="1" lang="zh-CN" altLang="en-US" sz="2400" b="1">
              <a:latin typeface="黑体" panose="02010609060101010101" pitchFamily="49" charset="-122"/>
              <a:ea typeface="黑体" panose="02010609060101010101" pitchFamily="49" charset="-122"/>
              <a:cs typeface="Hei"/>
            </a:endParaRPr>
          </a:p>
        </p:txBody>
      </p:sp>
      <p:pic>
        <p:nvPicPr>
          <p:cNvPr id="24582" name="图片 9" descr="book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3" y="1589088"/>
            <a:ext cx="1087437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3" name="矩形 1"/>
          <p:cNvSpPr>
            <a:spLocks noChangeArrowheads="1"/>
          </p:cNvSpPr>
          <p:nvPr/>
        </p:nvSpPr>
        <p:spPr bwMode="auto">
          <a:xfrm>
            <a:off x="1250950" y="2736850"/>
            <a:ext cx="8747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短语：</a:t>
            </a:r>
            <a:endParaRPr lang="zh-CN" altLang="en-US" b="1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0" name="矩形 39"/>
          <p:cNvSpPr>
            <a:spLocks noChangeArrowheads="1"/>
          </p:cNvSpPr>
          <p:nvPr/>
        </p:nvSpPr>
        <p:spPr bwMode="auto">
          <a:xfrm>
            <a:off x="2166938" y="2492375"/>
            <a:ext cx="6573837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200000"/>
              </a:lnSpc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remember to do sth.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记得去做某事（事情还没做）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remember doing sth.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记得做过某事（事情已做）</a:t>
            </a:r>
          </a:p>
        </p:txBody>
      </p:sp>
      <p:sp>
        <p:nvSpPr>
          <p:cNvPr id="24585" name="矩形 1"/>
          <p:cNvSpPr>
            <a:spLocks noChangeArrowheads="1"/>
          </p:cNvSpPr>
          <p:nvPr/>
        </p:nvSpPr>
        <p:spPr bwMode="auto">
          <a:xfrm>
            <a:off x="1225550" y="4219575"/>
            <a:ext cx="8747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例句：</a:t>
            </a:r>
            <a:endParaRPr lang="zh-CN" altLang="en-US" b="1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2141538" y="3987800"/>
            <a:ext cx="6599237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200000"/>
              </a:lnSpc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Remember to close the window.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记得关窗户。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 remember turning off the light.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我记得关灯了。</a:t>
            </a:r>
          </a:p>
        </p:txBody>
      </p:sp>
      <p:sp>
        <p:nvSpPr>
          <p:cNvPr id="24587" name="矩形 1"/>
          <p:cNvSpPr>
            <a:spLocks noChangeArrowheads="1"/>
          </p:cNvSpPr>
          <p:nvPr/>
        </p:nvSpPr>
        <p:spPr bwMode="auto">
          <a:xfrm>
            <a:off x="1244600" y="5684838"/>
            <a:ext cx="2349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400" b="1">
                <a:solidFill>
                  <a:srgbClr val="3333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反义词</a:t>
            </a:r>
            <a:r>
              <a:rPr lang="zh-CN" altLang="zh-CN" sz="2400" b="1">
                <a:solidFill>
                  <a:srgbClr val="3333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记忆法：</a:t>
            </a:r>
            <a:endParaRPr lang="zh-CN" altLang="en-US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1" name="矩形 1"/>
          <p:cNvSpPr>
            <a:spLocks noChangeArrowheads="1"/>
          </p:cNvSpPr>
          <p:nvPr/>
        </p:nvSpPr>
        <p:spPr bwMode="auto">
          <a:xfrm>
            <a:off x="3336925" y="5589588"/>
            <a:ext cx="20066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forget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忘记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18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文本框 8"/>
          <p:cNvSpPr txBox="1"/>
          <p:nvPr/>
        </p:nvSpPr>
        <p:spPr>
          <a:xfrm>
            <a:off x="2617873" y="104868"/>
            <a:ext cx="4498481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381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zh-CN" sz="4800" spc="-300" dirty="0">
                <a:ln w="11430"/>
                <a:solidFill>
                  <a:srgbClr val="CD3F4D"/>
                </a:solidFill>
                <a:effectLst>
                  <a:outerShdw blurRad="76200" dist="63500" dir="10800000" algn="tl" rotWithShape="0">
                    <a:schemeClr val="bg1">
                      <a:alpha val="65000"/>
                    </a:schemeClr>
                  </a:outerShdw>
                </a:effectLst>
                <a:latin typeface="Arial Black" panose="020B0A04020102020204"/>
                <a:ea typeface="+mn-ea"/>
                <a:cs typeface="Arial Black" panose="020B0A04020102020204"/>
              </a:rPr>
              <a:t>2. Let's sing! </a:t>
            </a:r>
            <a:endParaRPr kumimoji="1" lang="zh-CN" altLang="en-US" sz="4800" spc="-300" dirty="0">
              <a:ln w="11430"/>
              <a:solidFill>
                <a:srgbClr val="CD3F4D"/>
              </a:solidFill>
              <a:effectLst>
                <a:outerShdw blurRad="76200" dist="63500" dir="10800000" algn="tl" rotWithShape="0">
                  <a:schemeClr val="bg1">
                    <a:alpha val="65000"/>
                  </a:schemeClr>
                </a:outerShdw>
              </a:effectLst>
              <a:latin typeface="Arial Black" panose="020B0A04020102020204"/>
              <a:ea typeface="+mn-ea"/>
              <a:cs typeface="Arial Black" panose="020B0A04020102020204"/>
            </a:endParaRPr>
          </a:p>
        </p:txBody>
      </p:sp>
      <p:sp>
        <p:nvSpPr>
          <p:cNvPr id="25603" name="矩形 1"/>
          <p:cNvSpPr>
            <a:spLocks noChangeArrowheads="1"/>
          </p:cNvSpPr>
          <p:nvPr/>
        </p:nvSpPr>
        <p:spPr bwMode="auto">
          <a:xfrm>
            <a:off x="552450" y="1408113"/>
            <a:ext cx="5991225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200000"/>
              </a:lnSpc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Come and sit down beside me, my friend.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Do you know that we all miss you?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We feel happy to see your bright smile, dear.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We feel happy that you will miss us, too.</a:t>
            </a:r>
          </a:p>
        </p:txBody>
      </p:sp>
      <p:sp>
        <p:nvSpPr>
          <p:cNvPr id="15" name="矩形 14"/>
          <p:cNvSpPr/>
          <p:nvPr/>
        </p:nvSpPr>
        <p:spPr>
          <a:xfrm>
            <a:off x="6650038" y="1700213"/>
            <a:ext cx="2017712" cy="200342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dirty="0"/>
          </a:p>
        </p:txBody>
      </p:sp>
      <p:pic>
        <p:nvPicPr>
          <p:cNvPr id="25605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513" y="1793875"/>
            <a:ext cx="1782762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6" name="Picture 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663" y="3979863"/>
            <a:ext cx="1989137" cy="617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文本框 8"/>
          <p:cNvSpPr txBox="1"/>
          <p:nvPr/>
        </p:nvSpPr>
        <p:spPr>
          <a:xfrm>
            <a:off x="2617873" y="104868"/>
            <a:ext cx="4498481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381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zh-CN" sz="4800" spc="-300" dirty="0">
                <a:ln w="11430"/>
                <a:solidFill>
                  <a:srgbClr val="CD3F4D"/>
                </a:solidFill>
                <a:effectLst>
                  <a:outerShdw blurRad="76200" dist="63500" dir="10800000" algn="tl" rotWithShape="0">
                    <a:schemeClr val="bg1">
                      <a:alpha val="65000"/>
                    </a:schemeClr>
                  </a:outerShdw>
                </a:effectLst>
                <a:latin typeface="Arial Black" panose="020B0A04020102020204"/>
                <a:ea typeface="+mn-ea"/>
                <a:cs typeface="Arial Black" panose="020B0A04020102020204"/>
              </a:rPr>
              <a:t>3. Let's do it! </a:t>
            </a:r>
            <a:endParaRPr kumimoji="1" lang="zh-CN" altLang="en-US" sz="4800" spc="-300" dirty="0">
              <a:ln w="11430"/>
              <a:solidFill>
                <a:srgbClr val="CD3F4D"/>
              </a:solidFill>
              <a:effectLst>
                <a:outerShdw blurRad="76200" dist="63500" dir="10800000" algn="tl" rotWithShape="0">
                  <a:schemeClr val="bg1">
                    <a:alpha val="65000"/>
                  </a:schemeClr>
                </a:outerShdw>
              </a:effectLst>
              <a:latin typeface="Arial Black" panose="020B0A04020102020204"/>
              <a:ea typeface="+mn-ea"/>
              <a:cs typeface="Arial Black" panose="020B0A04020102020204"/>
            </a:endParaRPr>
          </a:p>
        </p:txBody>
      </p:sp>
      <p:sp>
        <p:nvSpPr>
          <p:cNvPr id="26627" name="矩形 3"/>
          <p:cNvSpPr>
            <a:spLocks noChangeArrowheads="1"/>
          </p:cNvSpPr>
          <p:nvPr/>
        </p:nvSpPr>
        <p:spPr bwMode="auto">
          <a:xfrm>
            <a:off x="579438" y="754063"/>
            <a:ext cx="7543800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20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Pair work. Talk about the photos. Then write. </a:t>
            </a:r>
            <a:endParaRPr lang="zh-CN" altLang="zh-CN" sz="2400" b="1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26628" name="Picture 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638" y="1439863"/>
            <a:ext cx="6731000" cy="1281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9" name="图片 1"/>
          <p:cNvPicPr>
            <a:picLocks noChangeAspect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8" y="2681288"/>
            <a:ext cx="7581900" cy="184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矩形 2"/>
          <p:cNvSpPr>
            <a:spLocks noChangeArrowheads="1"/>
          </p:cNvSpPr>
          <p:nvPr/>
        </p:nvSpPr>
        <p:spPr bwMode="auto">
          <a:xfrm>
            <a:off x="873125" y="2854325"/>
            <a:ext cx="27019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zh-CN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Where was Bob last Sunday? </a:t>
            </a:r>
            <a:endParaRPr lang="zh-CN" alt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31" name="矩形 3"/>
          <p:cNvSpPr>
            <a:spLocks noChangeArrowheads="1"/>
          </p:cNvSpPr>
          <p:nvPr/>
        </p:nvSpPr>
        <p:spPr bwMode="auto">
          <a:xfrm>
            <a:off x="5516563" y="2689225"/>
            <a:ext cx="28384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zh-CN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He was on the playground. </a:t>
            </a:r>
            <a:endParaRPr lang="zh-CN" alt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32" name="矩形 4"/>
          <p:cNvSpPr>
            <a:spLocks noChangeArrowheads="1"/>
          </p:cNvSpPr>
          <p:nvPr/>
        </p:nvSpPr>
        <p:spPr bwMode="auto">
          <a:xfrm>
            <a:off x="1638300" y="3746500"/>
            <a:ext cx="17303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zh-CN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What did he do? </a:t>
            </a:r>
            <a:endParaRPr lang="zh-CN" alt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33" name="矩形 5"/>
          <p:cNvSpPr>
            <a:spLocks noChangeArrowheads="1"/>
          </p:cNvSpPr>
          <p:nvPr/>
        </p:nvSpPr>
        <p:spPr bwMode="auto">
          <a:xfrm>
            <a:off x="5861050" y="3660775"/>
            <a:ext cx="24590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zh-CN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He played basketball with his friends. </a:t>
            </a:r>
            <a:endParaRPr lang="zh-CN" alt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34" name="矩形 6"/>
          <p:cNvSpPr>
            <a:spLocks noChangeArrowheads="1"/>
          </p:cNvSpPr>
          <p:nvPr/>
        </p:nvSpPr>
        <p:spPr bwMode="auto">
          <a:xfrm>
            <a:off x="890588" y="4660900"/>
            <a:ext cx="7410450" cy="164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zh-CN" altLang="zh-CN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1．Bob played basketball with his friends last Sunday. </a:t>
            </a:r>
          </a:p>
          <a:p>
            <a:pPr eaLnBrk="1" hangingPunct="1">
              <a:lnSpc>
                <a:spcPct val="130000"/>
              </a:lnSpc>
            </a:pPr>
            <a:r>
              <a:rPr lang="zh-CN" altLang="zh-CN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2．_____________________________________________________</a:t>
            </a:r>
          </a:p>
          <a:p>
            <a:pPr eaLnBrk="1" hangingPunct="1">
              <a:lnSpc>
                <a:spcPct val="130000"/>
              </a:lnSpc>
            </a:pPr>
            <a:r>
              <a:rPr lang="zh-CN" altLang="zh-CN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3．____________________________________________________</a:t>
            </a:r>
          </a:p>
          <a:p>
            <a:pPr eaLnBrk="1" hangingPunct="1">
              <a:lnSpc>
                <a:spcPct val="130000"/>
              </a:lnSpc>
            </a:pPr>
            <a:r>
              <a:rPr lang="zh-CN" altLang="zh-CN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4．___________________________________________________</a:t>
            </a:r>
          </a:p>
        </p:txBody>
      </p:sp>
      <p:sp>
        <p:nvSpPr>
          <p:cNvPr id="16" name="TextBox 2"/>
          <p:cNvSpPr txBox="1">
            <a:spLocks noChangeArrowheads="1"/>
          </p:cNvSpPr>
          <p:nvPr/>
        </p:nvSpPr>
        <p:spPr bwMode="auto">
          <a:xfrm>
            <a:off x="1331913" y="5121275"/>
            <a:ext cx="40655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Jenny flew a kite last Sunday.</a:t>
            </a: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</a:p>
        </p:txBody>
      </p:sp>
      <p:sp>
        <p:nvSpPr>
          <p:cNvPr id="17" name="TextBox 2"/>
          <p:cNvSpPr txBox="1">
            <a:spLocks noChangeArrowheads="1"/>
          </p:cNvSpPr>
          <p:nvPr/>
        </p:nvSpPr>
        <p:spPr bwMode="auto">
          <a:xfrm>
            <a:off x="1308100" y="5508625"/>
            <a:ext cx="40655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Danny saw pandas last Sunday.</a:t>
            </a:r>
            <a:endParaRPr lang="zh-CN" altLang="en-US" sz="2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2"/>
          <p:cNvSpPr txBox="1">
            <a:spLocks noChangeArrowheads="1"/>
          </p:cNvSpPr>
          <p:nvPr/>
        </p:nvSpPr>
        <p:spPr bwMode="auto">
          <a:xfrm>
            <a:off x="1327150" y="5919788"/>
            <a:ext cx="4835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Steven bought some fruit last Sunday.</a:t>
            </a: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TextBox 8"/>
          <p:cNvSpPr txBox="1">
            <a:spLocks noChangeArrowheads="1"/>
          </p:cNvSpPr>
          <p:nvPr/>
        </p:nvSpPr>
        <p:spPr bwMode="auto">
          <a:xfrm>
            <a:off x="788988" y="1250950"/>
            <a:ext cx="7642225" cy="439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713105" algn="ctr" eaLnBrk="1" hangingPunct="1">
              <a:lnSpc>
                <a:spcPct val="170000"/>
              </a:lnSpc>
              <a:defRPr/>
            </a:pP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照片秀。</a:t>
            </a:r>
          </a:p>
          <a:p>
            <a:pPr indent="628650" eaLnBrk="1" hangingPunct="1">
              <a:lnSpc>
                <a:spcPct val="170000"/>
              </a:lnSpc>
              <a:defRPr/>
            </a:pPr>
            <a:r>
              <a:rPr lang="zh-CN" altLang="en-US" sz="24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三四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名同学一组，每人准备一张自己的照片。首先，由小组内一名同学展示自己的照片并简单介绍照片上的人物身份。然后，其他组员开始针对照片进行询问，用上句型 “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Where was/were+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主语？”以及“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What did +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主语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+do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？”。 问答结束后，由另一名同学继续展示，以此类推。 </a:t>
            </a:r>
            <a:endParaRPr lang="en-US" altLang="zh-CN" sz="2400" b="1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27651" name="图片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12" descr="C:\Users\Administrator\Desktop\枫叶副本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6488" y="6257925"/>
            <a:ext cx="439737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Box 1"/>
          <p:cNvSpPr txBox="1">
            <a:spLocks noChangeArrowheads="1"/>
          </p:cNvSpPr>
          <p:nvPr/>
        </p:nvSpPr>
        <p:spPr bwMode="auto">
          <a:xfrm>
            <a:off x="603250" y="1184275"/>
            <a:ext cx="8296275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331279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tabLst>
                <a:tab pos="331279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tabLst>
                <a:tab pos="331279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tabLst>
                <a:tab pos="331279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tabLst>
                <a:tab pos="331279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31279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31279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31279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31279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  <a:defRPr/>
            </a:pPr>
            <a:r>
              <a:rPr lang="zh-CN" altLang="en-US" sz="24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一、单项选择。</a:t>
            </a:r>
          </a:p>
          <a:p>
            <a:pPr eaLnBrk="1" hangingPunct="1">
              <a:lnSpc>
                <a:spcPct val="200000"/>
              </a:lnSpc>
              <a:defRPr/>
            </a:pP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CN" altLang="en-US" sz="24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　　</a:t>
            </a: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lang="zh-CN" altLang="en-US" sz="24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4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I'm ________ready to go home next week.</a:t>
            </a:r>
          </a:p>
          <a:p>
            <a:pPr indent="986155" eaLnBrk="1" hangingPunct="1">
              <a:lnSpc>
                <a:spcPct val="200000"/>
              </a:lnSpc>
              <a:defRPr/>
            </a:pP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A. get  	B. getting  	C. </a:t>
            </a:r>
            <a:r>
              <a:rPr lang="en-US" altLang="zh-CN" sz="2400" b="1" dirty="0" err="1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geting</a:t>
            </a:r>
            <a:endParaRPr lang="en-US" altLang="zh-CN" sz="2400" b="1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200000"/>
              </a:lnSpc>
              <a:defRPr/>
            </a:pP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CN" altLang="en-US" sz="24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　　</a:t>
            </a: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) </a:t>
            </a:r>
            <a:r>
              <a:rPr lang="zh-CN" altLang="en-US" sz="24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4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We are getting ready ________ swim in the sea.</a:t>
            </a:r>
          </a:p>
          <a:p>
            <a:pPr eaLnBrk="1" hangingPunct="1">
              <a:lnSpc>
                <a:spcPct val="200000"/>
              </a:lnSpc>
              <a:defRPr/>
            </a:pPr>
            <a:r>
              <a:rPr lang="zh-CN" altLang="en-US" sz="24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　          </a:t>
            </a: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24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．</a:t>
            </a: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to</a:t>
            </a:r>
            <a:r>
              <a:rPr lang="zh-CN" altLang="en-US" sz="24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　　　　</a:t>
            </a: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	B</a:t>
            </a:r>
            <a:r>
              <a:rPr lang="zh-CN" altLang="en-US" sz="24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．</a:t>
            </a: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for</a:t>
            </a:r>
            <a:r>
              <a:rPr lang="zh-CN" altLang="en-US" sz="24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　　　　</a:t>
            </a: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	C</a:t>
            </a:r>
            <a:r>
              <a:rPr lang="zh-CN" altLang="en-US" sz="24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．</a:t>
            </a: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at</a:t>
            </a:r>
          </a:p>
        </p:txBody>
      </p:sp>
      <p:sp>
        <p:nvSpPr>
          <p:cNvPr id="20" name="TextBox 2"/>
          <p:cNvSpPr txBox="1">
            <a:spLocks noChangeArrowheads="1"/>
          </p:cNvSpPr>
          <p:nvPr/>
        </p:nvSpPr>
        <p:spPr bwMode="auto">
          <a:xfrm>
            <a:off x="896938" y="2190750"/>
            <a:ext cx="5127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"/>
          <p:cNvSpPr txBox="1">
            <a:spLocks noChangeArrowheads="1"/>
          </p:cNvSpPr>
          <p:nvPr/>
        </p:nvSpPr>
        <p:spPr bwMode="auto">
          <a:xfrm flipH="1">
            <a:off x="935038" y="3652838"/>
            <a:ext cx="5095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4"/>
          <p:cNvSpPr txBox="1">
            <a:spLocks noChangeArrowheads="1"/>
          </p:cNvSpPr>
          <p:nvPr/>
        </p:nvSpPr>
        <p:spPr bwMode="auto">
          <a:xfrm>
            <a:off x="1187450" y="4948238"/>
            <a:ext cx="7493000" cy="11128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zh-CN" altLang="en-US" sz="24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dobe 黑体 Std R"/>
              </a:rPr>
              <a:t>点拨</a:t>
            </a:r>
            <a:r>
              <a:rPr lang="zh-CN" altLang="en-US" sz="2400" b="1" dirty="0" smtClean="0">
                <a:solidFill>
                  <a:srgbClr val="FF0000"/>
                </a:solidFill>
                <a:latin typeface="Adobe 黑体 Std R"/>
                <a:ea typeface="黑体" panose="02010609060101010101" pitchFamily="49" charset="-122"/>
                <a:cs typeface="Adobe 黑体 Std R"/>
              </a:rPr>
              <a:t>：</a:t>
            </a:r>
            <a:endParaRPr lang="en-US" altLang="zh-CN" sz="2400" b="1" dirty="0" smtClean="0">
              <a:solidFill>
                <a:srgbClr val="FF0000"/>
              </a:solidFill>
              <a:latin typeface="Adobe 黑体 Std R"/>
              <a:ea typeface="黑体" panose="02010609060101010101" pitchFamily="49" charset="-122"/>
              <a:cs typeface="Adobe 黑体 Std R"/>
            </a:endParaRPr>
          </a:p>
          <a:p>
            <a:pPr eaLnBrk="1" hangingPunct="1">
              <a:lnSpc>
                <a:spcPct val="150000"/>
              </a:lnSpc>
              <a:defRPr/>
            </a:pPr>
            <a:endParaRPr lang="en-US" altLang="zh-CN" sz="2400" b="1" dirty="0" smtClean="0">
              <a:solidFill>
                <a:srgbClr val="FF0000"/>
              </a:solidFill>
              <a:latin typeface="Adobe 黑体 Std R"/>
              <a:ea typeface="黑体" panose="02010609060101010101" pitchFamily="49" charset="-122"/>
              <a:cs typeface="Adobe 黑体 Std R"/>
            </a:endParaRPr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2052638" y="4949825"/>
            <a:ext cx="65452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sz="2400" b="1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根据</a:t>
            </a:r>
            <a:r>
              <a:rPr lang="en-US" altLang="zh-CN" sz="2400" b="1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swim</a:t>
            </a:r>
            <a:r>
              <a:rPr lang="zh-CN" altLang="en-US" sz="2400" b="1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是动词可知要用短语“</a:t>
            </a:r>
            <a:r>
              <a:rPr lang="en-US" altLang="zh-CN" sz="2400" b="1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get ready to do sth.”</a:t>
            </a:r>
            <a:r>
              <a:rPr lang="zh-CN" altLang="en-US" sz="2400" b="1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，所以选</a:t>
            </a:r>
            <a:r>
              <a:rPr lang="en-US" altLang="zh-CN" sz="2400" b="1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2400" b="1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extBox 1"/>
          <p:cNvSpPr txBox="1">
            <a:spLocks noChangeArrowheads="1"/>
          </p:cNvSpPr>
          <p:nvPr/>
        </p:nvSpPr>
        <p:spPr bwMode="auto">
          <a:xfrm>
            <a:off x="460375" y="1439863"/>
            <a:ext cx="817245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CN" altLang="en-US" sz="24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　　</a:t>
            </a: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lang="zh-CN" altLang="en-US" sz="24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24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） </a:t>
            </a: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What can you________ in the picture?</a:t>
            </a:r>
          </a:p>
          <a:p>
            <a:pPr marL="1614805" eaLnBrk="1" hangingPunct="1">
              <a:lnSpc>
                <a:spcPct val="150000"/>
              </a:lnSpc>
              <a:defRPr/>
            </a:pP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—I ________ at it, but I can't ________anything.</a:t>
            </a:r>
          </a:p>
          <a:p>
            <a:pPr indent="1614805" eaLnBrk="1" hangingPunct="1">
              <a:lnSpc>
                <a:spcPct val="150000"/>
              </a:lnSpc>
              <a:defRPr/>
            </a:pP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A</a:t>
            </a:r>
            <a:r>
              <a:rPr lang="zh-CN" altLang="en-US" sz="24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．</a:t>
            </a: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look; look; look for        B</a:t>
            </a:r>
            <a:r>
              <a:rPr lang="zh-CN" altLang="en-US" sz="24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．</a:t>
            </a: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see; see; look for</a:t>
            </a:r>
          </a:p>
          <a:p>
            <a:pPr indent="1614805" eaLnBrk="1" hangingPunct="1">
              <a:lnSpc>
                <a:spcPct val="150000"/>
              </a:lnSpc>
              <a:defRPr/>
            </a:pP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C</a:t>
            </a:r>
            <a:r>
              <a:rPr lang="zh-CN" altLang="en-US" sz="24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．</a:t>
            </a: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see; look; find</a:t>
            </a:r>
          </a:p>
        </p:txBody>
      </p:sp>
      <p:sp>
        <p:nvSpPr>
          <p:cNvPr id="16" name="TextBox 4"/>
          <p:cNvSpPr txBox="1">
            <a:spLocks noChangeArrowheads="1"/>
          </p:cNvSpPr>
          <p:nvPr/>
        </p:nvSpPr>
        <p:spPr bwMode="auto">
          <a:xfrm>
            <a:off x="1019175" y="3760788"/>
            <a:ext cx="7880350" cy="24923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defRPr/>
            </a:pPr>
            <a:r>
              <a:rPr lang="zh-CN" altLang="en-US" sz="24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dobe 黑体 Std R"/>
              </a:rPr>
              <a:t>点拨</a:t>
            </a:r>
            <a:r>
              <a:rPr lang="zh-CN" altLang="en-US" sz="2400" b="1" dirty="0" smtClean="0">
                <a:solidFill>
                  <a:srgbClr val="FF0000"/>
                </a:solidFill>
                <a:latin typeface="Adobe 黑体 Std R"/>
                <a:ea typeface="黑体" panose="02010609060101010101" pitchFamily="49" charset="-122"/>
                <a:cs typeface="Adobe 黑体 Std R"/>
              </a:rPr>
              <a:t>：</a:t>
            </a:r>
            <a:endParaRPr lang="en-US" altLang="zh-CN" sz="2400" b="1" dirty="0" smtClean="0">
              <a:solidFill>
                <a:srgbClr val="FF0000"/>
              </a:solidFill>
              <a:latin typeface="Adobe 黑体 Std R"/>
              <a:ea typeface="黑体" panose="02010609060101010101" pitchFamily="49" charset="-122"/>
              <a:cs typeface="Adobe 黑体 Std R"/>
            </a:endParaRPr>
          </a:p>
          <a:p>
            <a:pPr eaLnBrk="1" hangingPunct="1">
              <a:lnSpc>
                <a:spcPct val="130000"/>
              </a:lnSpc>
              <a:defRPr/>
            </a:pPr>
            <a:endParaRPr lang="en-US" altLang="zh-CN" sz="2400" b="1" dirty="0">
              <a:solidFill>
                <a:srgbClr val="FF0000"/>
              </a:solidFill>
              <a:latin typeface="Adobe 黑体 Std R"/>
              <a:ea typeface="黑体" panose="02010609060101010101" pitchFamily="49" charset="-122"/>
              <a:cs typeface="Adobe 黑体 Std R"/>
            </a:endParaRPr>
          </a:p>
          <a:p>
            <a:pPr eaLnBrk="1" hangingPunct="1">
              <a:lnSpc>
                <a:spcPct val="130000"/>
              </a:lnSpc>
              <a:defRPr/>
            </a:pPr>
            <a:endParaRPr lang="en-US" altLang="zh-CN" sz="2400" b="1" dirty="0" smtClean="0">
              <a:solidFill>
                <a:srgbClr val="FF0000"/>
              </a:solidFill>
              <a:latin typeface="Adobe 黑体 Std R"/>
              <a:ea typeface="黑体" panose="02010609060101010101" pitchFamily="49" charset="-122"/>
              <a:cs typeface="Adobe 黑体 Std R"/>
            </a:endParaRPr>
          </a:p>
          <a:p>
            <a:pPr eaLnBrk="1" hangingPunct="1">
              <a:lnSpc>
                <a:spcPct val="130000"/>
              </a:lnSpc>
              <a:defRPr/>
            </a:pPr>
            <a:endParaRPr lang="en-US" altLang="zh-CN" sz="2400" b="1" dirty="0" smtClean="0">
              <a:solidFill>
                <a:srgbClr val="FF0000"/>
              </a:solidFill>
              <a:latin typeface="Adobe 黑体 Std R"/>
              <a:ea typeface="黑体" panose="02010609060101010101" pitchFamily="49" charset="-122"/>
              <a:cs typeface="Adobe 黑体 Std R"/>
            </a:endParaRPr>
          </a:p>
          <a:p>
            <a:pPr eaLnBrk="1" hangingPunct="1">
              <a:lnSpc>
                <a:spcPct val="130000"/>
              </a:lnSpc>
              <a:defRPr/>
            </a:pPr>
            <a:endParaRPr lang="en-US" altLang="zh-CN" sz="2400" b="1" dirty="0" smtClean="0">
              <a:solidFill>
                <a:srgbClr val="FF0000"/>
              </a:solidFill>
              <a:latin typeface="Adobe 黑体 Std R"/>
              <a:ea typeface="黑体" panose="02010609060101010101" pitchFamily="49" charset="-122"/>
              <a:cs typeface="Adobe 黑体 Std R"/>
            </a:endParaRP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1905000" y="3762375"/>
            <a:ext cx="6883400" cy="244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zh-CN" altLang="en-US" sz="2400" b="1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本题考查同义词语的辨析。</a:t>
            </a:r>
            <a:r>
              <a:rPr lang="en-US" altLang="zh-CN" sz="2400" b="1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see </a:t>
            </a:r>
            <a:r>
              <a:rPr lang="zh-CN" altLang="en-US" sz="2400" b="1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看见</a:t>
            </a:r>
            <a:r>
              <a:rPr lang="en-US" altLang="zh-CN" sz="2400" b="1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CN" altLang="en-US" sz="2400" b="1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强调看的结果</a:t>
            </a:r>
            <a:r>
              <a:rPr lang="en-US" altLang="zh-CN" sz="2400" b="1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lang="zh-CN" altLang="en-US" sz="2400" b="1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；</a:t>
            </a:r>
            <a:r>
              <a:rPr lang="en-US" altLang="zh-CN" sz="2400" b="1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look at </a:t>
            </a:r>
            <a:r>
              <a:rPr lang="zh-CN" altLang="en-US" sz="2400" b="1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看</a:t>
            </a:r>
            <a:r>
              <a:rPr lang="en-US" altLang="zh-CN" sz="2400" b="1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……(</a:t>
            </a:r>
            <a:r>
              <a:rPr lang="zh-CN" altLang="en-US" sz="2400" b="1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强调看的过程</a:t>
            </a:r>
            <a:r>
              <a:rPr lang="en-US" altLang="zh-CN" sz="2400" b="1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lang="zh-CN" altLang="en-US" sz="2400" b="1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；</a:t>
            </a:r>
            <a:r>
              <a:rPr lang="en-US" altLang="zh-CN" sz="2400" b="1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find </a:t>
            </a:r>
            <a:r>
              <a:rPr lang="zh-CN" altLang="en-US" sz="2400" b="1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发现，找到</a:t>
            </a:r>
            <a:r>
              <a:rPr lang="en-US" altLang="zh-CN" sz="2400" b="1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CN" altLang="en-US" sz="2400" b="1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强调寻找的结果</a:t>
            </a:r>
            <a:r>
              <a:rPr lang="en-US" altLang="zh-CN" sz="2400" b="1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lang="zh-CN" altLang="en-US" sz="2400" b="1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。根据句意“</a:t>
            </a:r>
            <a:r>
              <a:rPr lang="en-US" altLang="zh-CN" sz="2400" b="1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——</a:t>
            </a:r>
            <a:r>
              <a:rPr lang="zh-CN" altLang="en-US" sz="2400" b="1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在图画里你能看见什么？</a:t>
            </a:r>
            <a:r>
              <a:rPr lang="en-US" altLang="zh-CN" sz="2400" b="1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——</a:t>
            </a:r>
            <a:r>
              <a:rPr lang="zh-CN" altLang="en-US" sz="2400" b="1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我看了，但是我什么也没有发现。”可知选</a:t>
            </a:r>
            <a:r>
              <a:rPr lang="en-US" altLang="zh-CN" sz="2400" b="1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</a:t>
            </a:r>
            <a:r>
              <a:rPr lang="zh-CN" altLang="en-US" sz="2400" b="1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18" name="TextBox 2"/>
          <p:cNvSpPr txBox="1">
            <a:spLocks noChangeArrowheads="1"/>
          </p:cNvSpPr>
          <p:nvPr/>
        </p:nvSpPr>
        <p:spPr bwMode="auto">
          <a:xfrm flipH="1">
            <a:off x="754063" y="1585913"/>
            <a:ext cx="5095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extBox 1"/>
          <p:cNvSpPr txBox="1">
            <a:spLocks noChangeArrowheads="1"/>
          </p:cNvSpPr>
          <p:nvPr/>
        </p:nvSpPr>
        <p:spPr bwMode="auto">
          <a:xfrm>
            <a:off x="528638" y="1565275"/>
            <a:ext cx="8370887" cy="390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163955" indent="-116395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</a:rPr>
              <a:t>二、判断下列句子与图片是（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T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</a:rPr>
              <a:t>）否（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F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</a:rPr>
              <a:t>）相符。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</a:rPr>
              <a:t>（      ）（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</a:rPr>
              <a:t>）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Here is a photo of the girl.</a:t>
            </a:r>
          </a:p>
          <a:p>
            <a:pPr eaLnBrk="1" hangingPunct="1">
              <a:lnSpc>
                <a:spcPct val="150000"/>
              </a:lnSpc>
            </a:pPr>
            <a:endParaRPr lang="en-US" altLang="zh-CN" sz="2400" b="1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</a:rPr>
              <a:t>（      ）（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</a:rPr>
              <a:t>）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The basketball is heavy.</a:t>
            </a:r>
          </a:p>
          <a:p>
            <a:pPr eaLnBrk="1" hangingPunct="1">
              <a:lnSpc>
                <a:spcPct val="150000"/>
              </a:lnSpc>
            </a:pPr>
            <a:endParaRPr lang="en-US" altLang="zh-CN" sz="2400" b="1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</a:rPr>
              <a:t>（      ）（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</a:rPr>
              <a:t>）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—May I play football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</a:rPr>
              <a:t>？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</a:rPr>
              <a:t>                        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—Sure!</a:t>
            </a:r>
          </a:p>
        </p:txBody>
      </p:sp>
      <p:sp>
        <p:nvSpPr>
          <p:cNvPr id="22" name="TextBox 2"/>
          <p:cNvSpPr txBox="1">
            <a:spLocks noChangeArrowheads="1"/>
          </p:cNvSpPr>
          <p:nvPr/>
        </p:nvSpPr>
        <p:spPr bwMode="auto">
          <a:xfrm>
            <a:off x="998538" y="2193925"/>
            <a:ext cx="549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25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513" y="2222500"/>
            <a:ext cx="1238250" cy="973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6" name="Picture 1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675" y="3454400"/>
            <a:ext cx="92392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7" name="Picture 1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518025"/>
            <a:ext cx="1066800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2"/>
          <p:cNvSpPr txBox="1">
            <a:spLocks noChangeArrowheads="1"/>
          </p:cNvSpPr>
          <p:nvPr/>
        </p:nvSpPr>
        <p:spPr bwMode="auto">
          <a:xfrm>
            <a:off x="989013" y="3297238"/>
            <a:ext cx="5492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2"/>
          <p:cNvSpPr txBox="1">
            <a:spLocks noChangeArrowheads="1"/>
          </p:cNvSpPr>
          <p:nvPr/>
        </p:nvSpPr>
        <p:spPr bwMode="auto">
          <a:xfrm>
            <a:off x="976313" y="4403725"/>
            <a:ext cx="549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8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Box 1"/>
          <p:cNvSpPr txBox="1">
            <a:spLocks noChangeArrowheads="1"/>
          </p:cNvSpPr>
          <p:nvPr/>
        </p:nvSpPr>
        <p:spPr bwMode="auto">
          <a:xfrm>
            <a:off x="528638" y="1565275"/>
            <a:ext cx="7997825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163955" indent="-116395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  <a:defRPr/>
            </a:pP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三</a:t>
            </a:r>
            <a:r>
              <a:rPr lang="zh-CN" altLang="en-US" sz="24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、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用所给单词的反义词填空，完成句子。</a:t>
            </a:r>
          </a:p>
          <a:p>
            <a:pPr marL="903605" indent="-903605" eaLnBrk="1" hangingPunct="1">
              <a:lnSpc>
                <a:spcPct val="200000"/>
              </a:lnSpc>
              <a:defRPr/>
            </a:pP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）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I don’t want to play basketball. </a:t>
            </a: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The basketball is_______ (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light). </a:t>
            </a:r>
          </a:p>
          <a:p>
            <a:pPr marL="903605" indent="-903605" eaLnBrk="1" hangingPunct="1">
              <a:lnSpc>
                <a:spcPct val="200000"/>
              </a:lnSpc>
              <a:defRPr/>
            </a:pP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 ( 2 ) Please __________ (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forget) to close the door when you leave the room.</a:t>
            </a:r>
          </a:p>
        </p:txBody>
      </p:sp>
      <p:sp>
        <p:nvSpPr>
          <p:cNvPr id="22" name="TextBox 2"/>
          <p:cNvSpPr txBox="1">
            <a:spLocks noChangeArrowheads="1"/>
          </p:cNvSpPr>
          <p:nvPr/>
        </p:nvSpPr>
        <p:spPr bwMode="auto">
          <a:xfrm>
            <a:off x="1776413" y="3308350"/>
            <a:ext cx="11445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heavy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2"/>
          <p:cNvSpPr txBox="1">
            <a:spLocks noChangeArrowheads="1"/>
          </p:cNvSpPr>
          <p:nvPr/>
        </p:nvSpPr>
        <p:spPr bwMode="auto">
          <a:xfrm>
            <a:off x="2106613" y="4037013"/>
            <a:ext cx="16287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remember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817563" y="1358900"/>
            <a:ext cx="7131050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 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本节课我们学习了以下知识，请同学们一定加强巩固，以便能和同学们进行灵活交流哦！</a:t>
            </a:r>
            <a:endParaRPr lang="zh-CN" altLang="en-US" sz="2800" b="1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719138" y="2998788"/>
            <a:ext cx="8164512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609725" indent="-16097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重点词汇： 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find , remember</a:t>
            </a:r>
          </a:p>
          <a:p>
            <a:pPr eaLnBrk="1" hangingPunct="1">
              <a:lnSpc>
                <a:spcPct val="200000"/>
              </a:lnSpc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重点短语：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get ready to do sth.</a:t>
            </a:r>
          </a:p>
          <a:p>
            <a:pPr eaLnBrk="1" hangingPunct="1">
              <a:lnSpc>
                <a:spcPct val="200000"/>
              </a:lnSpc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重点句式：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May I see them?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文本框 2"/>
          <p:cNvSpPr txBox="1">
            <a:spLocks noChangeArrowheads="1"/>
          </p:cNvSpPr>
          <p:nvPr/>
        </p:nvSpPr>
        <p:spPr bwMode="auto">
          <a:xfrm>
            <a:off x="-1898650" y="192563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kumimoji="1" lang="zh-CN" altLang="en-US">
              <a:latin typeface="Calibri" panose="020F0502020204030204" pitchFamily="34" charset="0"/>
            </a:endParaRPr>
          </a:p>
        </p:txBody>
      </p:sp>
      <p:pic>
        <p:nvPicPr>
          <p:cNvPr id="15363" name="Picture 12" descr="E:\QQ文件\小学点拨课件副本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538" y="190500"/>
            <a:ext cx="27241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Box 1"/>
          <p:cNvSpPr txBox="1">
            <a:spLocks noChangeArrowheads="1"/>
          </p:cNvSpPr>
          <p:nvPr/>
        </p:nvSpPr>
        <p:spPr bwMode="auto">
          <a:xfrm>
            <a:off x="2281238" y="5237163"/>
            <a:ext cx="47609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Thoese photos are funny!</a:t>
            </a:r>
            <a:endParaRPr lang="zh-C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5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38" y="2155825"/>
            <a:ext cx="3609975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6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088" y="1841500"/>
            <a:ext cx="2370137" cy="309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矩形 23"/>
          <p:cNvSpPr/>
          <p:nvPr/>
        </p:nvSpPr>
        <p:spPr>
          <a:xfrm>
            <a:off x="796925" y="1884363"/>
            <a:ext cx="446088" cy="446087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782638" y="3576638"/>
            <a:ext cx="446087" cy="446087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785813" y="4418013"/>
            <a:ext cx="446087" cy="446087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39946" name="TextBox 2"/>
          <p:cNvSpPr txBox="1">
            <a:spLocks noChangeArrowheads="1"/>
          </p:cNvSpPr>
          <p:nvPr/>
        </p:nvSpPr>
        <p:spPr bwMode="auto">
          <a:xfrm>
            <a:off x="812800" y="1520825"/>
            <a:ext cx="7939088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355600" indent="-355600" eaLnBrk="1" hangingPunct="1">
              <a:lnSpc>
                <a:spcPct val="200000"/>
              </a:lnSpc>
              <a:defRPr/>
            </a:pPr>
            <a:r>
              <a:rPr lang="en-US" altLang="zh-CN" sz="28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  </a:t>
            </a:r>
            <a:r>
              <a:rPr lang="zh-CN" altLang="en-US" sz="28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熟记本节课所学的句型、短语，必须会听、说、读、写。</a:t>
            </a:r>
            <a:endParaRPr lang="en-US" altLang="zh-CN" sz="2800" b="1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355600" indent="-355600" eaLnBrk="1" hangingPunct="1">
              <a:lnSpc>
                <a:spcPct val="200000"/>
              </a:lnSpc>
              <a:defRPr/>
            </a:pPr>
            <a:r>
              <a:rPr lang="en-US" altLang="zh-CN" sz="28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  </a:t>
            </a:r>
            <a:r>
              <a:rPr lang="zh-CN" altLang="en-US" sz="28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将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Do you remember</a:t>
            </a:r>
            <a:r>
              <a:rPr lang="zh-CN" altLang="en-US" sz="28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的对话朗读流利。</a:t>
            </a:r>
            <a:endParaRPr lang="en-US" altLang="zh-CN" sz="2800" b="1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200000"/>
              </a:lnSpc>
              <a:defRPr/>
            </a:pPr>
            <a:r>
              <a:rPr lang="en-US" altLang="zh-CN" sz="28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  </a:t>
            </a:r>
            <a:r>
              <a:rPr lang="zh-CN" altLang="en-US" sz="28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完成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配套的课后</a:t>
            </a:r>
            <a:r>
              <a:rPr lang="zh-CN" altLang="en-US" sz="28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作业。 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8"/>
          <p:cNvSpPr txBox="1"/>
          <p:nvPr/>
        </p:nvSpPr>
        <p:spPr>
          <a:xfrm>
            <a:off x="2149419" y="220764"/>
            <a:ext cx="5854549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381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zh-CN" sz="4000" spc="-300" dirty="0">
                <a:ln w="11430"/>
                <a:solidFill>
                  <a:srgbClr val="CD3F4D"/>
                </a:solidFill>
                <a:effectLst>
                  <a:outerShdw blurRad="76200" dist="63500" dir="10800000" algn="tl" rotWithShape="0">
                    <a:schemeClr val="bg1">
                      <a:alpha val="65000"/>
                    </a:schemeClr>
                  </a:outerShdw>
                </a:effectLst>
                <a:latin typeface="Arial Black" panose="020B0A04020102020204"/>
                <a:ea typeface="+mn-ea"/>
                <a:cs typeface="Arial Black" panose="020B0A04020102020204"/>
              </a:rPr>
              <a:t>1.	  Do you remember?</a:t>
            </a:r>
            <a:endParaRPr kumimoji="1" lang="zh-CN" altLang="en-US" sz="4000" spc="-300" dirty="0">
              <a:ln w="11430"/>
              <a:solidFill>
                <a:srgbClr val="CD3F4D"/>
              </a:solidFill>
              <a:effectLst>
                <a:outerShdw blurRad="76200" dist="63500" dir="10800000" algn="tl" rotWithShape="0">
                  <a:schemeClr val="bg1">
                    <a:alpha val="65000"/>
                  </a:schemeClr>
                </a:outerShdw>
              </a:effectLst>
              <a:latin typeface="Arial Black" panose="020B0A04020102020204"/>
              <a:ea typeface="+mn-ea"/>
              <a:cs typeface="Arial Black" panose="020B0A04020102020204"/>
            </a:endParaRPr>
          </a:p>
        </p:txBody>
      </p:sp>
      <p:sp>
        <p:nvSpPr>
          <p:cNvPr id="4106" name="矩形 3"/>
          <p:cNvSpPr>
            <a:spLocks noChangeArrowheads="1"/>
          </p:cNvSpPr>
          <p:nvPr/>
        </p:nvSpPr>
        <p:spPr bwMode="auto">
          <a:xfrm>
            <a:off x="465138" y="876300"/>
            <a:ext cx="6291262" cy="560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Jenny: 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are you doing, Li Ming? </a:t>
            </a:r>
          </a:p>
          <a:p>
            <a:pPr marL="903605" indent="-903605" eaLnBrk="1" hangingPunct="1">
              <a:lnSpc>
                <a:spcPct val="120000"/>
              </a:lnSpc>
              <a:defRPr/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Liming: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I'm getting ready to go home next week. Look! I found these photos!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Jenny: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 I see them? 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Liming: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Sure.</a:t>
            </a:r>
          </a:p>
          <a:p>
            <a:pPr marL="808355" indent="-808355" eaLnBrk="1" hangingPunct="1">
              <a:lnSpc>
                <a:spcPct val="120000"/>
              </a:lnSpc>
              <a:defRPr/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Jenny: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Look at this photo. Danny wanted to play basketball with a ping­  pong ball!  </a:t>
            </a:r>
          </a:p>
          <a:p>
            <a:pPr marL="903605" indent="-903605" eaLnBrk="1" hangingPunct="1">
              <a:lnSpc>
                <a:spcPct val="120000"/>
              </a:lnSpc>
              <a:defRPr/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Liming: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Danny said the basketball was heavy. Then I taught him to play ping-­pong, but he hit his h and. Poor Danny! </a:t>
            </a:r>
          </a:p>
          <a:p>
            <a:pPr marL="808355" indent="-808355" eaLnBrk="1" hangingPunct="1">
              <a:lnSpc>
                <a:spcPct val="120000"/>
              </a:lnSpc>
              <a:defRPr/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Jenny: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Look, Li Ming! Here's a photo of you, Danny and Santa. Do you remember?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903605" indent="-903605" eaLnBrk="1" hangingPunct="1">
              <a:lnSpc>
                <a:spcPct val="120000"/>
              </a:lnSpc>
              <a:defRPr/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Liming: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Oh, yes! I went to the shop with Danny. We bought Christmas gifts. Then we saw Santa. We talked to Santa.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8" name="Picture 21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138" y="3533775"/>
            <a:ext cx="1868487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矩形 12"/>
          <p:cNvSpPr/>
          <p:nvPr/>
        </p:nvSpPr>
        <p:spPr>
          <a:xfrm>
            <a:off x="6756400" y="1662113"/>
            <a:ext cx="2316163" cy="164782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dirty="0"/>
          </a:p>
        </p:txBody>
      </p:sp>
      <p:pic>
        <p:nvPicPr>
          <p:cNvPr id="16390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238" y="1768475"/>
            <a:ext cx="2132012" cy="148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文本框 17"/>
          <p:cNvSpPr txBox="1">
            <a:spLocks noChangeArrowheads="1"/>
          </p:cNvSpPr>
          <p:nvPr/>
        </p:nvSpPr>
        <p:spPr bwMode="auto">
          <a:xfrm>
            <a:off x="2601913" y="1700213"/>
            <a:ext cx="60325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get ready to do sth.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get ready for sth.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为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……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做好准备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757238" y="1857375"/>
            <a:ext cx="1778000" cy="449263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3C7D4"/>
              </a:gs>
              <a:gs pos="100000">
                <a:schemeClr val="bg1"/>
              </a:gs>
            </a:gsLst>
          </a:gradFill>
          <a:ln>
            <a:solidFill>
              <a:srgbClr val="ECADC4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7413" name="文本框 19"/>
          <p:cNvSpPr txBox="1">
            <a:spLocks noChangeArrowheads="1"/>
          </p:cNvSpPr>
          <p:nvPr/>
        </p:nvSpPr>
        <p:spPr bwMode="auto">
          <a:xfrm>
            <a:off x="1243013" y="1835150"/>
            <a:ext cx="1416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2400" b="1">
                <a:latin typeface="黑体" panose="02010609060101010101" pitchFamily="49" charset="-122"/>
                <a:ea typeface="黑体" panose="02010609060101010101" pitchFamily="49" charset="-122"/>
                <a:cs typeface="Hei"/>
              </a:rPr>
              <a:t>知识点</a:t>
            </a:r>
            <a:r>
              <a:rPr kumimoji="1" lang="en-US" altLang="zh-CN" sz="2400" b="1">
                <a:latin typeface="黑体" panose="02010609060101010101" pitchFamily="49" charset="-122"/>
                <a:ea typeface="黑体" panose="02010609060101010101" pitchFamily="49" charset="-122"/>
                <a:cs typeface="Hei"/>
              </a:rPr>
              <a:t>1</a:t>
            </a:r>
            <a:endParaRPr kumimoji="1" lang="zh-CN" altLang="en-US" sz="2400" b="1">
              <a:latin typeface="黑体" panose="02010609060101010101" pitchFamily="49" charset="-122"/>
              <a:ea typeface="黑体" panose="02010609060101010101" pitchFamily="49" charset="-122"/>
              <a:cs typeface="Hei"/>
            </a:endParaRPr>
          </a:p>
        </p:txBody>
      </p:sp>
      <p:pic>
        <p:nvPicPr>
          <p:cNvPr id="17414" name="图片 9" descr="book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1749425"/>
            <a:ext cx="1087438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矩形 1"/>
          <p:cNvSpPr>
            <a:spLocks noChangeArrowheads="1"/>
          </p:cNvSpPr>
          <p:nvPr/>
        </p:nvSpPr>
        <p:spPr bwMode="auto">
          <a:xfrm>
            <a:off x="1339850" y="3195638"/>
            <a:ext cx="10715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例句：</a:t>
            </a:r>
            <a:endParaRPr lang="zh-CN" altLang="en-US" b="1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8" name="矩形 37"/>
          <p:cNvSpPr>
            <a:spLocks noChangeArrowheads="1"/>
          </p:cNvSpPr>
          <p:nvPr/>
        </p:nvSpPr>
        <p:spPr bwMode="auto">
          <a:xfrm>
            <a:off x="2244725" y="2976563"/>
            <a:ext cx="6164263" cy="293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200000"/>
              </a:lnSpc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We are getting ready to play football.</a:t>
            </a:r>
          </a:p>
          <a:p>
            <a:pPr eaLnBrk="1" hangingPunct="1">
              <a:lnSpc>
                <a:spcPct val="200000"/>
              </a:lnSpc>
            </a:pP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我们正在为踢足球做好准备。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They are getting ready for the football game.</a:t>
            </a:r>
          </a:p>
          <a:p>
            <a:pPr eaLnBrk="1" hangingPunct="1">
              <a:lnSpc>
                <a:spcPct val="200000"/>
              </a:lnSpc>
            </a:pP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他们正在为足球比赛做好准备。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图片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38" y="1785938"/>
            <a:ext cx="3238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矩形 16"/>
          <p:cNvSpPr>
            <a:spLocks noChangeArrowheads="1"/>
          </p:cNvSpPr>
          <p:nvPr/>
        </p:nvSpPr>
        <p:spPr bwMode="auto">
          <a:xfrm>
            <a:off x="1076325" y="1635125"/>
            <a:ext cx="8032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</a:rPr>
              <a:t>拓展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8437" name="矩形 2"/>
          <p:cNvSpPr>
            <a:spLocks noChangeArrowheads="1"/>
          </p:cNvSpPr>
          <p:nvPr/>
        </p:nvSpPr>
        <p:spPr bwMode="auto">
          <a:xfrm>
            <a:off x="1927225" y="1493838"/>
            <a:ext cx="66516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200000"/>
              </a:lnSpc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get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的一词多义：</a:t>
            </a: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1106488" y="2468563"/>
          <a:ext cx="7645400" cy="2947987"/>
        </p:xfrm>
        <a:graphic>
          <a:graphicData uri="http://schemas.openxmlformats.org/drawingml/2006/table">
            <a:tbl>
              <a:tblPr firstRow="1" firstCol="1" bandRow="1"/>
              <a:tblGrid>
                <a:gridCol w="7606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39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407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00308">
                <a:tc rowSpan="3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2400" b="1" kern="100" dirty="0"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2400" b="1" kern="100" dirty="0"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400" b="1" kern="100" dirty="0" smtClean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get</a:t>
                      </a:r>
                      <a:endParaRPr lang="zh-CN" sz="2400" b="1" kern="100" dirty="0"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2400" b="1" kern="100" dirty="0"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400" b="1" kern="100" dirty="0" smtClean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lang="zh-CN" sz="2400" b="1" kern="100" dirty="0" smtClean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收到，</a:t>
                      </a:r>
                      <a:endParaRPr lang="en-US" altLang="zh-CN" sz="2400" b="1" kern="100" dirty="0" smtClean="0"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400" b="1" kern="100" dirty="0" smtClean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lang="zh-CN" sz="2400" b="1" kern="100" dirty="0" smtClean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得到</a:t>
                      </a:r>
                      <a:endParaRPr lang="zh-CN" sz="2400" b="1" kern="100" dirty="0"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I get many presents on my birthday.</a:t>
                      </a:r>
                      <a:endParaRPr lang="zh-CN" sz="2400" b="1" kern="100" dirty="0"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b="1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我生日那天收到很多礼物。</a:t>
                      </a: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7269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b="1" kern="100" dirty="0" smtClean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到达</a:t>
                      </a:r>
                      <a:endParaRPr lang="zh-CN" sz="2400" b="1" kern="100" dirty="0"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I always get to school on time</a:t>
                      </a:r>
                      <a:r>
                        <a:rPr lang="en-US" sz="2400" b="1" kern="100" dirty="0" smtClean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b="1" kern="100" dirty="0" smtClean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我</a:t>
                      </a:r>
                      <a:r>
                        <a:rPr lang="zh-CN" sz="2400" b="1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总是按时到校。</a:t>
                      </a: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041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b="1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变得</a:t>
                      </a: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The weather gets cold.</a:t>
                      </a:r>
                      <a:r>
                        <a:rPr lang="zh-CN" sz="2400" b="1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天气变冷了。</a:t>
                      </a: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文本框 17"/>
          <p:cNvSpPr txBox="1">
            <a:spLocks noChangeArrowheads="1"/>
          </p:cNvSpPr>
          <p:nvPr/>
        </p:nvSpPr>
        <p:spPr bwMode="auto">
          <a:xfrm>
            <a:off x="2862263" y="1527175"/>
            <a:ext cx="58435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find /faɪnd/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v.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发现；找到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过去式为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found)</a:t>
            </a:r>
          </a:p>
        </p:txBody>
      </p:sp>
      <p:sp>
        <p:nvSpPr>
          <p:cNvPr id="19" name="圆角矩形 18"/>
          <p:cNvSpPr/>
          <p:nvPr/>
        </p:nvSpPr>
        <p:spPr>
          <a:xfrm>
            <a:off x="1012825" y="1611313"/>
            <a:ext cx="1778000" cy="449262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3C7D4"/>
              </a:gs>
              <a:gs pos="100000">
                <a:schemeClr val="bg1"/>
              </a:gs>
            </a:gsLst>
          </a:gradFill>
          <a:ln>
            <a:solidFill>
              <a:srgbClr val="ECADC4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9461" name="文本框 19"/>
          <p:cNvSpPr txBox="1">
            <a:spLocks noChangeArrowheads="1"/>
          </p:cNvSpPr>
          <p:nvPr/>
        </p:nvSpPr>
        <p:spPr bwMode="auto">
          <a:xfrm>
            <a:off x="1379538" y="1601788"/>
            <a:ext cx="14700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2400" b="1">
                <a:latin typeface="黑体" panose="02010609060101010101" pitchFamily="49" charset="-122"/>
                <a:ea typeface="黑体" panose="02010609060101010101" pitchFamily="49" charset="-122"/>
                <a:cs typeface="Hei"/>
              </a:rPr>
              <a:t>知识点</a:t>
            </a:r>
            <a:r>
              <a:rPr kumimoji="1" lang="en-US" altLang="zh-CN" sz="2400" b="1">
                <a:latin typeface="黑体" panose="02010609060101010101" pitchFamily="49" charset="-122"/>
                <a:ea typeface="黑体" panose="02010609060101010101" pitchFamily="49" charset="-122"/>
                <a:cs typeface="Hei"/>
              </a:rPr>
              <a:t> 2</a:t>
            </a:r>
            <a:endParaRPr kumimoji="1" lang="zh-CN" altLang="en-US" sz="2400" b="1">
              <a:latin typeface="黑体" panose="02010609060101010101" pitchFamily="49" charset="-122"/>
              <a:ea typeface="黑体" panose="02010609060101010101" pitchFamily="49" charset="-122"/>
              <a:cs typeface="Hei"/>
            </a:endParaRPr>
          </a:p>
        </p:txBody>
      </p:sp>
      <p:pic>
        <p:nvPicPr>
          <p:cNvPr id="19462" name="图片 9" descr="book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1492250"/>
            <a:ext cx="1087437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矩形 1"/>
          <p:cNvSpPr>
            <a:spLocks noChangeArrowheads="1"/>
          </p:cNvSpPr>
          <p:nvPr/>
        </p:nvSpPr>
        <p:spPr bwMode="auto">
          <a:xfrm>
            <a:off x="1060450" y="2532063"/>
            <a:ext cx="10541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例句：</a:t>
            </a:r>
            <a:endParaRPr lang="zh-CN" altLang="en-US" b="1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9" name="矩形 28"/>
          <p:cNvSpPr>
            <a:spLocks noChangeArrowheads="1"/>
          </p:cNvSpPr>
          <p:nvPr/>
        </p:nvSpPr>
        <p:spPr bwMode="auto">
          <a:xfrm>
            <a:off x="1947863" y="2311400"/>
            <a:ext cx="62103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200000"/>
              </a:lnSpc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Did you find your pen? 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你找到你的钢笔了吗？</a:t>
            </a:r>
            <a:endParaRPr lang="en-US" altLang="zh-CN" sz="24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9465" name="矩形 1"/>
          <p:cNvSpPr>
            <a:spLocks noChangeArrowheads="1"/>
          </p:cNvSpPr>
          <p:nvPr/>
        </p:nvSpPr>
        <p:spPr bwMode="auto">
          <a:xfrm>
            <a:off x="1073150" y="3233738"/>
            <a:ext cx="8747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发音：</a:t>
            </a:r>
            <a:endParaRPr lang="zh-CN" altLang="en-US" b="1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0" name="矩形 39"/>
          <p:cNvSpPr>
            <a:spLocks noChangeArrowheads="1"/>
          </p:cNvSpPr>
          <p:nvPr/>
        </p:nvSpPr>
        <p:spPr bwMode="auto">
          <a:xfrm>
            <a:off x="1941513" y="3001963"/>
            <a:ext cx="60737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200000"/>
              </a:lnSpc>
            </a:pP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字母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的发音是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/aɪ /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19467" name="矩形 1"/>
          <p:cNvSpPr>
            <a:spLocks noChangeArrowheads="1"/>
          </p:cNvSpPr>
          <p:nvPr/>
        </p:nvSpPr>
        <p:spPr bwMode="auto">
          <a:xfrm>
            <a:off x="1060450" y="4211638"/>
            <a:ext cx="20415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400" b="1">
                <a:solidFill>
                  <a:srgbClr val="3333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谱系</a:t>
            </a:r>
            <a:r>
              <a:rPr lang="zh-CN" altLang="zh-CN" sz="2400" b="1">
                <a:solidFill>
                  <a:srgbClr val="3333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记忆法：</a:t>
            </a:r>
            <a:endParaRPr lang="zh-CN" altLang="en-US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4" name="矩形 1"/>
          <p:cNvSpPr>
            <a:spLocks noChangeArrowheads="1"/>
          </p:cNvSpPr>
          <p:nvPr/>
        </p:nvSpPr>
        <p:spPr bwMode="auto">
          <a:xfrm>
            <a:off x="2892425" y="4081463"/>
            <a:ext cx="584835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ind</a:t>
            </a:r>
          </a:p>
          <a:p>
            <a:pPr eaLnBrk="1" hangingPunct="1">
              <a:lnSpc>
                <a:spcPct val="150000"/>
              </a:lnSpc>
            </a:pPr>
            <a:endParaRPr lang="en-US" altLang="zh-CN" sz="24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wind </a:t>
            </a:r>
            <a:r>
              <a:rPr lang="en-US" altLang="zh-CN" sz="2400" b="1" i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． 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kind </a:t>
            </a:r>
            <a:r>
              <a:rPr lang="en-US" altLang="zh-CN" sz="2400" b="1" i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adj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.       mind </a:t>
            </a:r>
            <a:r>
              <a:rPr lang="en-US" altLang="zh-CN" sz="2400" b="1" i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v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．    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find </a:t>
            </a:r>
            <a:r>
              <a:rPr lang="en-US" altLang="zh-CN" sz="2400" b="1" i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风          和蔼的           介意     找到，发现</a:t>
            </a:r>
          </a:p>
        </p:txBody>
      </p:sp>
      <p:cxnSp>
        <p:nvCxnSpPr>
          <p:cNvPr id="3" name="直接连接符 2"/>
          <p:cNvCxnSpPr/>
          <p:nvPr/>
        </p:nvCxnSpPr>
        <p:spPr>
          <a:xfrm flipH="1">
            <a:off x="3443288" y="4622800"/>
            <a:ext cx="2220912" cy="7810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flipH="1">
            <a:off x="4833938" y="4627563"/>
            <a:ext cx="982662" cy="7810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5876925" y="4627563"/>
            <a:ext cx="404813" cy="7810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6019800" y="4652963"/>
            <a:ext cx="1663700" cy="7810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40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矩形 1"/>
          <p:cNvSpPr>
            <a:spLocks noChangeArrowheads="1"/>
          </p:cNvSpPr>
          <p:nvPr/>
        </p:nvSpPr>
        <p:spPr bwMode="auto">
          <a:xfrm>
            <a:off x="827088" y="1712913"/>
            <a:ext cx="36052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zh-CN" altLang="zh-CN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词语辨析：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find</a:t>
            </a:r>
            <a:r>
              <a:rPr lang="zh-CN" altLang="zh-CN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与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look for</a:t>
            </a:r>
            <a:endParaRPr lang="zh-CN" altLang="zh-CN" sz="2400" b="1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985838" y="2498725"/>
          <a:ext cx="7461250" cy="2905125"/>
        </p:xfrm>
        <a:graphic>
          <a:graphicData uri="http://schemas.openxmlformats.org/drawingml/2006/table">
            <a:tbl>
              <a:tblPr/>
              <a:tblGrid>
                <a:gridCol w="14460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62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33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257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2761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look for</a:t>
                      </a:r>
                      <a:endParaRPr lang="zh-CN" sz="2400" b="1" kern="100" dirty="0"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b="1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寻找</a:t>
                      </a:r>
                    </a:p>
                  </a:txBody>
                  <a:tcPr marL="68574" marR="685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b="1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强调找的过程</a:t>
                      </a:r>
                    </a:p>
                  </a:txBody>
                  <a:tcPr marL="68574" marR="685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I'm looking for my ruler.</a:t>
                      </a:r>
                      <a:endParaRPr lang="zh-CN" sz="2400" b="1" kern="100" dirty="0"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b="1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我正在寻找我的尺子。</a:t>
                      </a:r>
                    </a:p>
                  </a:txBody>
                  <a:tcPr marL="68574" marR="685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750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find</a:t>
                      </a:r>
                      <a:endParaRPr lang="zh-CN" sz="2400" b="1" kern="100"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b="1" kern="1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找到</a:t>
                      </a:r>
                    </a:p>
                  </a:txBody>
                  <a:tcPr marL="68574" marR="685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b="1" kern="1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强调找的结果</a:t>
                      </a:r>
                    </a:p>
                  </a:txBody>
                  <a:tcPr marL="68574" marR="685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I didn't find my ruler.</a:t>
                      </a:r>
                      <a:endParaRPr lang="zh-CN" sz="2400" b="1" kern="100" dirty="0"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b="1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我没找到我的尺子。</a:t>
                      </a:r>
                    </a:p>
                  </a:txBody>
                  <a:tcPr marL="68574" marR="685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文本框 17"/>
          <p:cNvSpPr txBox="1">
            <a:spLocks noChangeArrowheads="1"/>
          </p:cNvSpPr>
          <p:nvPr/>
        </p:nvSpPr>
        <p:spPr bwMode="auto">
          <a:xfrm>
            <a:off x="2901950" y="1497013"/>
            <a:ext cx="51323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May I see them? 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我可以看看它们吗？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1033463" y="1590675"/>
            <a:ext cx="1778000" cy="449263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3C7D4"/>
              </a:gs>
              <a:gs pos="100000">
                <a:schemeClr val="bg1"/>
              </a:gs>
            </a:gsLst>
          </a:gradFill>
          <a:ln>
            <a:solidFill>
              <a:srgbClr val="ECADC4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21509" name="文本框 19"/>
          <p:cNvSpPr txBox="1">
            <a:spLocks noChangeArrowheads="1"/>
          </p:cNvSpPr>
          <p:nvPr/>
        </p:nvSpPr>
        <p:spPr bwMode="auto">
          <a:xfrm>
            <a:off x="1314450" y="1584325"/>
            <a:ext cx="1508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2400" b="1">
                <a:latin typeface="黑体" panose="02010609060101010101" pitchFamily="49" charset="-122"/>
                <a:ea typeface="黑体" panose="02010609060101010101" pitchFamily="49" charset="-122"/>
                <a:cs typeface="Hei"/>
              </a:rPr>
              <a:t>知识点</a:t>
            </a:r>
            <a:r>
              <a:rPr kumimoji="1" lang="en-US" altLang="zh-CN" sz="2400" b="1">
                <a:latin typeface="黑体" panose="02010609060101010101" pitchFamily="49" charset="-122"/>
                <a:ea typeface="黑体" panose="02010609060101010101" pitchFamily="49" charset="-122"/>
                <a:cs typeface="Hei"/>
              </a:rPr>
              <a:t> 3</a:t>
            </a:r>
            <a:endParaRPr kumimoji="1" lang="zh-CN" altLang="en-US" sz="2400" b="1">
              <a:latin typeface="黑体" panose="02010609060101010101" pitchFamily="49" charset="-122"/>
              <a:ea typeface="黑体" panose="02010609060101010101" pitchFamily="49" charset="-122"/>
              <a:cs typeface="Hei"/>
            </a:endParaRPr>
          </a:p>
        </p:txBody>
      </p:sp>
      <p:pic>
        <p:nvPicPr>
          <p:cNvPr id="21510" name="图片 9" descr="book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1492250"/>
            <a:ext cx="1087437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1" name="矩形 1"/>
          <p:cNvSpPr>
            <a:spLocks noChangeArrowheads="1"/>
          </p:cNvSpPr>
          <p:nvPr/>
        </p:nvSpPr>
        <p:spPr bwMode="auto">
          <a:xfrm>
            <a:off x="1254125" y="2389188"/>
            <a:ext cx="990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用法：</a:t>
            </a:r>
            <a:endParaRPr lang="zh-CN" altLang="en-US" b="1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2138363" y="2219325"/>
            <a:ext cx="6530975" cy="198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80000"/>
              </a:lnSpc>
            </a:pP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这是以情态动词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may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引导的一般疑问句，意思是“我可以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……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吗？” 用来征求对方的意见，询问对方是否同意自己做某事。</a:t>
            </a:r>
          </a:p>
        </p:txBody>
      </p:sp>
      <p:sp>
        <p:nvSpPr>
          <p:cNvPr id="21513" name="矩形 1"/>
          <p:cNvSpPr>
            <a:spLocks noChangeArrowheads="1"/>
          </p:cNvSpPr>
          <p:nvPr/>
        </p:nvSpPr>
        <p:spPr bwMode="auto">
          <a:xfrm>
            <a:off x="1239838" y="4311650"/>
            <a:ext cx="16335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句型结构：</a:t>
            </a:r>
            <a:endParaRPr lang="zh-CN" altLang="en-US" b="1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2705100" y="4092575"/>
            <a:ext cx="4711700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200000"/>
              </a:lnSpc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May I 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＋动词原形＋其他？</a:t>
            </a:r>
          </a:p>
        </p:txBody>
      </p:sp>
      <p:sp>
        <p:nvSpPr>
          <p:cNvPr id="21515" name="矩形 1"/>
          <p:cNvSpPr>
            <a:spLocks noChangeArrowheads="1"/>
          </p:cNvSpPr>
          <p:nvPr/>
        </p:nvSpPr>
        <p:spPr bwMode="auto">
          <a:xfrm>
            <a:off x="1184275" y="5000625"/>
            <a:ext cx="16335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肯定回答：</a:t>
            </a:r>
            <a:endParaRPr lang="zh-CN" altLang="en-US" b="1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2649538" y="4781550"/>
            <a:ext cx="47117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200000"/>
              </a:lnSpc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Sure./Yes, you can.</a:t>
            </a:r>
            <a:endParaRPr lang="zh-CN" altLang="en-US" sz="24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1517" name="矩形 1"/>
          <p:cNvSpPr>
            <a:spLocks noChangeArrowheads="1"/>
          </p:cNvSpPr>
          <p:nvPr/>
        </p:nvSpPr>
        <p:spPr bwMode="auto">
          <a:xfrm>
            <a:off x="1184275" y="5724525"/>
            <a:ext cx="16335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否定回答：</a:t>
            </a:r>
            <a:endParaRPr lang="zh-CN" altLang="en-US" b="1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4" name="矩形 23"/>
          <p:cNvSpPr>
            <a:spLocks noChangeArrowheads="1"/>
          </p:cNvSpPr>
          <p:nvPr/>
        </p:nvSpPr>
        <p:spPr bwMode="auto">
          <a:xfrm>
            <a:off x="2649538" y="5507038"/>
            <a:ext cx="4711700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200000"/>
              </a:lnSpc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Sorry./No, you can't.</a:t>
            </a:r>
            <a:endParaRPr lang="zh-CN" altLang="en-US" sz="24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8" grpId="0"/>
      <p:bldP spid="22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矩形 1"/>
          <p:cNvSpPr>
            <a:spLocks noChangeArrowheads="1"/>
          </p:cNvSpPr>
          <p:nvPr/>
        </p:nvSpPr>
        <p:spPr bwMode="auto">
          <a:xfrm>
            <a:off x="669925" y="3533775"/>
            <a:ext cx="11128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例句：</a:t>
            </a:r>
            <a:endParaRPr lang="zh-CN" altLang="en-US" b="1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573213" y="3302000"/>
            <a:ext cx="719137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200000"/>
              </a:lnSpc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—May I watch TV now? 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现在我可以看电视吗？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—No, you can't. You must finish your homework first.</a:t>
            </a:r>
          </a:p>
          <a:p>
            <a:pPr eaLnBrk="1" hangingPunct="1">
              <a:lnSpc>
                <a:spcPct val="200000"/>
              </a:lnSpc>
            </a:pP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不，你不能。你必须首先完成你的作业。</a:t>
            </a:r>
          </a:p>
        </p:txBody>
      </p:sp>
      <p:grpSp>
        <p:nvGrpSpPr>
          <p:cNvPr id="22533" name="组合 1"/>
          <p:cNvGrpSpPr/>
          <p:nvPr/>
        </p:nvGrpSpPr>
        <p:grpSpPr bwMode="auto">
          <a:xfrm>
            <a:off x="457200" y="1303338"/>
            <a:ext cx="1806575" cy="1514475"/>
            <a:chOff x="603250" y="3113088"/>
            <a:chExt cx="1917700" cy="1485900"/>
          </a:xfrm>
        </p:grpSpPr>
        <p:pic>
          <p:nvPicPr>
            <p:cNvPr id="22535" name="图片 3" descr="泡泡1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250" y="3113088"/>
              <a:ext cx="1917700" cy="148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36" name="文本框 2"/>
            <p:cNvSpPr txBox="1">
              <a:spLocks noChangeArrowheads="1"/>
            </p:cNvSpPr>
            <p:nvPr/>
          </p:nvSpPr>
          <p:spPr bwMode="auto">
            <a:xfrm>
              <a:off x="856000" y="3428818"/>
              <a:ext cx="1344268" cy="918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400" b="1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Hei"/>
                  <a:sym typeface="Calibri" panose="020F0502020204030204" pitchFamily="34" charset="0"/>
                </a:rPr>
                <a:t>易错点</a:t>
              </a:r>
              <a:endParaRPr lang="en-US" altLang="zh-CN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Hei"/>
                <a:sym typeface="Calibri" panose="020F0502020204030204" pitchFamily="34" charset="0"/>
              </a:endParaRPr>
            </a:p>
            <a:p>
              <a:pPr algn="ctr" eaLnBrk="1" hangingPunct="1"/>
              <a:r>
                <a:rPr lang="zh-CN" altLang="en-US" sz="2400" b="1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Hei"/>
                  <a:sym typeface="Calibri" panose="020F0502020204030204" pitchFamily="34" charset="0"/>
                </a:rPr>
                <a:t>提示</a:t>
              </a:r>
              <a:endParaRPr lang="en-US" altLang="zh-CN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Hei"/>
                <a:sym typeface="Calibri" panose="020F0502020204030204" pitchFamily="34" charset="0"/>
              </a:endParaRPr>
            </a:p>
          </p:txBody>
        </p:sp>
      </p:grpSp>
      <p:sp>
        <p:nvSpPr>
          <p:cNvPr id="19" name="TextBox 2"/>
          <p:cNvSpPr txBox="1">
            <a:spLocks noChangeArrowheads="1"/>
          </p:cNvSpPr>
          <p:nvPr/>
        </p:nvSpPr>
        <p:spPr bwMode="auto">
          <a:xfrm>
            <a:off x="2111375" y="2468563"/>
            <a:ext cx="646271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该句型的否定回答要用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can't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/>
    </p:bldLst>
  </p:timing>
</p:sld>
</file>

<file path=ppt/theme/theme1.xml><?xml version="1.0" encoding="utf-8"?>
<a:theme xmlns:a="http://schemas.openxmlformats.org/drawingml/2006/main" name="WWW.2PPT.COM&#10;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1114</Words>
  <Application>Microsoft Office PowerPoint</Application>
  <PresentationFormat>全屏显示(4:3)</PresentationFormat>
  <Paragraphs>152</Paragraphs>
  <Slides>20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3" baseType="lpstr">
      <vt:lpstr>Adobe 黑体 Std R</vt:lpstr>
      <vt:lpstr>Hei</vt:lpstr>
      <vt:lpstr>Kozuka Gothic Pro H</vt:lpstr>
      <vt:lpstr>Malgun Gothic</vt:lpstr>
      <vt:lpstr>方正大黑简体</vt:lpstr>
      <vt:lpstr>黑体</vt:lpstr>
      <vt:lpstr>宋体</vt:lpstr>
      <vt:lpstr>微软雅黑</vt:lpstr>
      <vt:lpstr>Arial</vt:lpstr>
      <vt:lpstr>Arial Black</vt:lpstr>
      <vt:lpstr>Calibri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2016-01-15T00:46:00Z</dcterms:created>
  <dcterms:modified xsi:type="dcterms:W3CDTF">2023-01-16T22:20:09Z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5BF4B9D868334663B2DCACA9B5EF32E6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