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50" r:id="rId2"/>
    <p:sldId id="433" r:id="rId3"/>
    <p:sldId id="434" r:id="rId4"/>
    <p:sldId id="435" r:id="rId5"/>
    <p:sldId id="436" r:id="rId6"/>
    <p:sldId id="437" r:id="rId7"/>
    <p:sldId id="438" r:id="rId8"/>
    <p:sldId id="439" r:id="rId9"/>
    <p:sldId id="440" r:id="rId10"/>
    <p:sldId id="441" r:id="rId11"/>
    <p:sldId id="442" r:id="rId12"/>
    <p:sldId id="443" r:id="rId13"/>
    <p:sldId id="444" r:id="rId14"/>
    <p:sldId id="445" r:id="rId15"/>
    <p:sldId id="446" r:id="rId16"/>
    <p:sldId id="447" r:id="rId17"/>
    <p:sldId id="448" r:id="rId18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 autoAdjust="0"/>
  </p:normalViewPr>
  <p:slideViewPr>
    <p:cSldViewPr snapToObjects="1">
      <p:cViewPr>
        <p:scale>
          <a:sx n="100" d="100"/>
          <a:sy n="100" d="100"/>
        </p:scale>
        <p:origin x="-126" y="-8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216026" cy="21602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F725AEDA-E179-4278-998D-D9EC8DB06D5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5C33A66-05A9-4A46-A784-9A018C5E086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D2A48B96-639E-45A3-A0BA-2464DFDB1FA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9220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F30F1CB3-2566-4AB8-A687-0900076C0AA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126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12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AB0443B-8676-469A-A83A-1BDAAFB4F885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969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969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158162F-3E83-4B8E-AB4A-2F817803476D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174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174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A5A9960-3A73-44F0-85D6-452235909AC6}" type="slidenum">
              <a:rPr lang="zh-CN" altLang="en-US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379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379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5DB3090-E322-487B-85BD-352D26049D77}" type="slidenum">
              <a:rPr lang="zh-CN" altLang="en-US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584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584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18ABDEA-63E1-4B22-B599-70E9BF64D313}" type="slidenum">
              <a:rPr lang="zh-CN" altLang="en-US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789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EDA6893-2EDA-48C9-BBAA-71AC6A59C31A}" type="slidenum">
              <a:rPr lang="zh-CN" altLang="en-US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993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993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AD3598C-B769-45B4-B948-E86D058ED1B1}" type="slidenum">
              <a:rPr lang="zh-CN" altLang="en-US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198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198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BBA15FC-CDF7-4394-BB6A-29431DEB1BF1}" type="slidenum">
              <a:rPr lang="zh-CN" altLang="en-US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331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331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F4814D2-CE6E-42D3-8EC3-7600CAE8A084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536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536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1BC15A1-0C24-4089-9B63-D26471F51D53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741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741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6CD751C-B9E3-4E54-AA17-C548FA29C853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945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945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C623AD5-7007-4197-BEDE-761026FDE4EE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150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15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63D2294-8498-463D-BC7D-E575BCD5CE31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355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355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691D611-FDE6-4050-AD7A-3BC0F0754ACC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560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560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BED1B05-564B-4850-94B7-C214FB285B7E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765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765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BEEE65B-1DC0-4552-AEDC-C4E814790523}" type="slidenum">
              <a:rPr lang="zh-CN" altLang="en-US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515377" flipH="1" flipV="1">
            <a:off x="-834628" y="-261938"/>
            <a:ext cx="339566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0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16585734" flipH="1" flipV="1">
            <a:off x="8024218" y="4030861"/>
            <a:ext cx="111561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动作按钮: 后退或前一项 12">
            <a:hlinkClick r:id="" action="ppaction://hlinkshowjump?jump=previousslide"/>
          </p:cNvPr>
          <p:cNvSpPr/>
          <p:nvPr userDrawn="1"/>
        </p:nvSpPr>
        <p:spPr>
          <a:xfrm>
            <a:off x="8242697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4" name="动作按钮: 前进或下一项 13">
            <a:hlinkClick r:id="" action="ppaction://hlinkshowjump?jump=nextslide"/>
          </p:cNvPr>
          <p:cNvSpPr/>
          <p:nvPr userDrawn="1"/>
        </p:nvSpPr>
        <p:spPr>
          <a:xfrm>
            <a:off x="8515351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5" name="动作按钮: 结束 14">
            <a:hlinkClick r:id="" action="ppaction://hlinkshowjump?jump=endshow"/>
          </p:cNvPr>
          <p:cNvSpPr/>
          <p:nvPr userDrawn="1"/>
        </p:nvSpPr>
        <p:spPr>
          <a:xfrm>
            <a:off x="878086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auto">
          <a:xfrm>
            <a:off x="616744" y="946548"/>
            <a:ext cx="2226469" cy="2178844"/>
            <a:chOff x="-949635" y="0"/>
            <a:chExt cx="7009631" cy="6858000"/>
          </a:xfrm>
        </p:grpSpPr>
        <p:sp>
          <p:nvSpPr>
            <p:cNvPr id="3" name="Diamond 3"/>
            <p:cNvSpPr>
              <a:spLocks noChangeArrowheads="1"/>
            </p:cNvSpPr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rgbClr val="D6DCE5">
                <a:alpha val="34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sp>
          <p:nvSpPr>
            <p:cNvPr id="4" name="Diamond 4"/>
            <p:cNvSpPr>
              <a:spLocks noChangeArrowheads="1"/>
            </p:cNvSpPr>
            <p:nvPr/>
          </p:nvSpPr>
          <p:spPr bwMode="auto">
            <a:xfrm>
              <a:off x="-176517" y="653134"/>
              <a:ext cx="5647878" cy="5525706"/>
            </a:xfrm>
            <a:prstGeom prst="diamond">
              <a:avLst/>
            </a:prstGeom>
            <a:solidFill>
              <a:srgbClr val="D6D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</p:grpSp>
      <p:grpSp>
        <p:nvGrpSpPr>
          <p:cNvPr id="5" name="Group 2"/>
          <p:cNvGrpSpPr/>
          <p:nvPr userDrawn="1"/>
        </p:nvGrpSpPr>
        <p:grpSpPr bwMode="auto">
          <a:xfrm>
            <a:off x="573881" y="1369219"/>
            <a:ext cx="1333500" cy="1333500"/>
            <a:chOff x="990600" y="2044717"/>
            <a:chExt cx="2768566" cy="2768566"/>
          </a:xfrm>
        </p:grpSpPr>
        <p:sp>
          <p:nvSpPr>
            <p:cNvPr id="6" name="Diamond 5"/>
            <p:cNvSpPr>
              <a:spLocks noChangeArrowheads="1"/>
            </p:cNvSpPr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grpSp>
          <p:nvGrpSpPr>
            <p:cNvPr id="7" name="Group 9"/>
            <p:cNvGrpSpPr/>
            <p:nvPr/>
          </p:nvGrpSpPr>
          <p:grpSpPr bwMode="auto"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344176" y="2365264"/>
                <a:ext cx="1802039" cy="677310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fontAlgn="auto"/>
                <a:r>
                  <a:rPr lang="zh-CN" altLang="en-US" sz="3300" noProof="1">
                    <a:solidFill>
                      <a:schemeClr val="bg1"/>
                    </a:solidFill>
                    <a:latin typeface="+mn-lt"/>
                    <a:ea typeface="+mn-ea"/>
                  </a:rPr>
                  <a:t>目录</a:t>
                </a:r>
                <a:endParaRPr lang="zh-CN" altLang="en-US" sz="3300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44176" y="3143924"/>
                <a:ext cx="1802039" cy="215058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0000" lnSpcReduction="20000"/>
              </a:bodyPr>
              <a:lstStyle/>
              <a:p>
                <a:pPr algn="ctr" fontAlgn="auto"/>
                <a:r>
                  <a:rPr lang="en-US" altLang="zh-CN" sz="1100" noProof="1">
                    <a:solidFill>
                      <a:schemeClr val="bg1"/>
                    </a:solidFill>
                    <a:latin typeface="+mn-lt"/>
                    <a:ea typeface="+mn-ea"/>
                  </a:rPr>
                  <a:t>CONTENTS</a:t>
                </a:r>
                <a:endParaRPr lang="en-US" altLang="zh-CN" sz="1100" noProof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" name="Diamond 11"/>
          <p:cNvSpPr/>
          <p:nvPr userDrawn="1"/>
        </p:nvSpPr>
        <p:spPr bwMode="auto">
          <a:xfrm>
            <a:off x="1409701" y="713185"/>
            <a:ext cx="554831" cy="554831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01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1" name="Diamond 12"/>
          <p:cNvSpPr/>
          <p:nvPr userDrawn="1"/>
        </p:nvSpPr>
        <p:spPr bwMode="auto">
          <a:xfrm>
            <a:off x="2030017" y="1321594"/>
            <a:ext cx="554831" cy="554831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02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2" name="Diamond 13"/>
          <p:cNvSpPr/>
          <p:nvPr userDrawn="1"/>
        </p:nvSpPr>
        <p:spPr bwMode="auto">
          <a:xfrm>
            <a:off x="2030017" y="2181226"/>
            <a:ext cx="554831" cy="554831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03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3" name="Diamond 14"/>
          <p:cNvSpPr/>
          <p:nvPr userDrawn="1"/>
        </p:nvSpPr>
        <p:spPr bwMode="auto">
          <a:xfrm>
            <a:off x="1409701" y="2826544"/>
            <a:ext cx="554831" cy="554831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04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4" name="Group 21"/>
          <p:cNvGrpSpPr/>
          <p:nvPr userDrawn="1"/>
        </p:nvGrpSpPr>
        <p:grpSpPr bwMode="auto">
          <a:xfrm>
            <a:off x="1964532" y="851297"/>
            <a:ext cx="1908572" cy="271463"/>
            <a:chOff x="3943834" y="704409"/>
            <a:chExt cx="3962574" cy="563232"/>
          </a:xfrm>
        </p:grpSpPr>
        <p:sp>
          <p:nvSpPr>
            <p:cNvPr id="15" name="TextBox 14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7" name="Group 22"/>
          <p:cNvGrpSpPr/>
          <p:nvPr userDrawn="1"/>
        </p:nvGrpSpPr>
        <p:grpSpPr bwMode="auto">
          <a:xfrm>
            <a:off x="2584847" y="1447800"/>
            <a:ext cx="1909763" cy="271463"/>
            <a:chOff x="3943834" y="704409"/>
            <a:chExt cx="3962574" cy="563232"/>
          </a:xfrm>
        </p:grpSpPr>
        <p:sp>
          <p:nvSpPr>
            <p:cNvPr id="18" name="TextBox 23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0" name="Group 25"/>
          <p:cNvGrpSpPr/>
          <p:nvPr userDrawn="1"/>
        </p:nvGrpSpPr>
        <p:grpSpPr bwMode="auto">
          <a:xfrm>
            <a:off x="2584847" y="2362200"/>
            <a:ext cx="1909763" cy="271463"/>
            <a:chOff x="3943834" y="704409"/>
            <a:chExt cx="3962574" cy="563232"/>
          </a:xfrm>
        </p:grpSpPr>
        <p:sp>
          <p:nvSpPr>
            <p:cNvPr id="21" name="TextBox 26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22" name="TextBox 27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" name="Group 28"/>
          <p:cNvGrpSpPr/>
          <p:nvPr userDrawn="1"/>
        </p:nvGrpSpPr>
        <p:grpSpPr bwMode="auto">
          <a:xfrm>
            <a:off x="1964532" y="3018235"/>
            <a:ext cx="1908572" cy="271463"/>
            <a:chOff x="3943834" y="704409"/>
            <a:chExt cx="3962574" cy="563232"/>
          </a:xfrm>
        </p:grpSpPr>
        <p:sp>
          <p:nvSpPr>
            <p:cNvPr id="24" name="TextBox 29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25" name="TextBox 30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26" name="动作按钮: 后退或前一项 25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后退或前一项 2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4" name="动作按钮: 前进或下一项 3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结束 4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104775" y="4719638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>
            <a:off x="104775" y="594122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2347913" y="916782"/>
            <a:ext cx="0" cy="3480197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42"/>
          <p:cNvGrpSpPr/>
          <p:nvPr userDrawn="1"/>
        </p:nvGrpSpPr>
        <p:grpSpPr bwMode="auto">
          <a:xfrm>
            <a:off x="80963" y="1579960"/>
            <a:ext cx="2270522" cy="2178844"/>
            <a:chOff x="755951" y="2210607"/>
            <a:chExt cx="3026493" cy="2905010"/>
          </a:xfrm>
        </p:grpSpPr>
        <p:grpSp>
          <p:nvGrpSpPr>
            <p:cNvPr id="10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6" name="Diamond 3"/>
              <p:cNvSpPr>
                <a:spLocks noChangeArrowheads="1"/>
              </p:cNvSpPr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rgbClr val="D6DCE5">
                  <a:alpha val="34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sp>
            <p:nvSpPr>
              <p:cNvPr id="17" name="Diamond 4"/>
              <p:cNvSpPr>
                <a:spLocks noChangeArrowheads="1"/>
              </p:cNvSpPr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rgbClr val="D6D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</p:grpSp>
        <p:grpSp>
          <p:nvGrpSpPr>
            <p:cNvPr id="11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2" name="Diamond 5"/>
              <p:cNvSpPr>
                <a:spLocks noChangeArrowheads="1"/>
              </p:cNvSpPr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grpSp>
            <p:nvGrpSpPr>
              <p:cNvPr id="13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4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fontAlgn="auto"/>
                  <a:r>
                    <a:rPr lang="zh-CN" altLang="en-US" sz="33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  <a:endParaRPr lang="zh-CN" altLang="en-US" sz="3300" noProof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0000" lnSpcReduction="20000"/>
                </a:bodyPr>
                <a:lstStyle/>
                <a:p>
                  <a:pPr algn="ctr" fontAlgn="auto"/>
                  <a:r>
                    <a:rPr lang="en-US" altLang="zh-CN" sz="11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  <a:endParaRPr lang="en-US" altLang="zh-CN" sz="1100" noProof="1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1167" y="60343"/>
            <a:ext cx="8929483" cy="483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 smtClean="0"/>
              <a:t>课时标题</a:t>
            </a:r>
            <a:endParaRPr lang="zh-CN" altLang="en-US" noProof="1"/>
          </a:p>
        </p:txBody>
      </p:sp>
      <p:sp>
        <p:nvSpPr>
          <p:cNvPr id="18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6713" y="4823223"/>
            <a:ext cx="279797" cy="273844"/>
          </a:xfrm>
        </p:spPr>
        <p:txBody>
          <a:bodyPr/>
          <a:lstStyle>
            <a:lvl1pPr>
              <a:defRPr/>
            </a:lvl1pPr>
          </a:lstStyle>
          <a:p>
            <a:fld id="{B166EF41-A8CB-4F4B-82E7-AA46528C533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前进或下一项 8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6" name="动作按钮: 结束 9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80976" y="304800"/>
            <a:ext cx="877609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81155" y="401129"/>
            <a:ext cx="8775808" cy="4433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主文档内容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1866901"/>
            <a:ext cx="9144000" cy="62269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225" noProof="1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defRPr sz="9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82C8E961-0A61-4EB6-98E7-EFE1458794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46C4956A-57BB-4D60-9AA2-99FF3122E879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82" y="0"/>
            <a:ext cx="914161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文本框 7"/>
          <p:cNvSpPr txBox="1">
            <a:spLocks noChangeArrowheads="1"/>
          </p:cNvSpPr>
          <p:nvPr userDrawn="1"/>
        </p:nvSpPr>
        <p:spPr bwMode="auto">
          <a:xfrm>
            <a:off x="325041" y="4875610"/>
            <a:ext cx="320278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/>
            <a:fld id="{EE9D8DEA-BC4B-4348-B778-D1CB50B4BBC7}" type="slidenum">
              <a:rPr lang="zh-CN" altLang="en-US" sz="1100">
                <a:latin typeface="Times New Roman" panose="02020603050405020304" pitchFamily="18" charset="0"/>
              </a:rPr>
              <a:t>‹#›</a:t>
            </a:fld>
            <a:endParaRPr lang="zh-CN" altLang="en-US" sz="1100">
              <a:latin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626269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遗产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4104" y="2139698"/>
            <a:ext cx="1913334" cy="2235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986745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 anchor="ctr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4100" b="1" kern="100" dirty="0">
                <a:latin typeface="Times New Roman" panose="02020603050405020304"/>
                <a:cs typeface="Courier New" panose="02070309020205020404"/>
              </a:rPr>
              <a:t>Unit 1</a:t>
            </a:r>
            <a:r>
              <a:rPr lang="zh-CN" altLang="zh-CN" sz="4100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sz="4100" b="1" kern="100" dirty="0">
                <a:latin typeface="Times New Roman" panose="02020603050405020304"/>
                <a:cs typeface="Courier New" panose="02070309020205020404"/>
              </a:rPr>
              <a:t>Cultural Heritage</a:t>
            </a:r>
            <a:endParaRPr lang="zh-CN" altLang="zh-CN" sz="36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9" name="矩形 11"/>
          <p:cNvSpPr>
            <a:spLocks noChangeArrowheads="1"/>
          </p:cNvSpPr>
          <p:nvPr/>
        </p:nvSpPr>
        <p:spPr bwMode="auto">
          <a:xfrm>
            <a:off x="2357439" y="2571750"/>
            <a:ext cx="5670978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Section </a:t>
            </a:r>
            <a:r>
              <a:rPr lang="zh-CN" altLang="zh-CN" sz="2400" kern="100" dirty="0" smtClean="0">
                <a:latin typeface="宋体" panose="02010600030101010101" pitchFamily="2" charset="-122"/>
                <a:cs typeface="Times New Roman" panose="02020603050405020304"/>
              </a:rPr>
              <a:t>Ⅱ</a:t>
            </a:r>
            <a:r>
              <a:rPr lang="en-US" altLang="zh-CN" sz="2400" kern="100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2400" b="1" kern="100" dirty="0" smtClean="0">
                <a:latin typeface="Times New Roman" panose="02020603050405020304"/>
                <a:cs typeface="Courier New" panose="02070309020205020404"/>
              </a:rPr>
              <a:t>Reading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and Thinking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1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02963" y="3885428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1"/>
          <p:cNvSpPr>
            <a:spLocks noChangeArrowheads="1"/>
          </p:cNvSpPr>
          <p:nvPr/>
        </p:nvSpPr>
        <p:spPr bwMode="auto">
          <a:xfrm>
            <a:off x="251222" y="897732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1.Why does the author use so many numbers in the text?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4339" name="矩形 11"/>
          <p:cNvSpPr>
            <a:spLocks noChangeArrowheads="1"/>
          </p:cNvSpPr>
          <p:nvPr/>
        </p:nvSpPr>
        <p:spPr bwMode="auto">
          <a:xfrm>
            <a:off x="454819" y="1329929"/>
            <a:ext cx="8428435" cy="17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________________________________________________________________________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________________________________________________________________________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________________________________________________________________________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26627" name="Picture 5" descr="2Step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9569" y="529829"/>
            <a:ext cx="567094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11"/>
          <p:cNvSpPr>
            <a:spLocks noChangeArrowheads="1"/>
          </p:cNvSpPr>
          <p:nvPr/>
        </p:nvSpPr>
        <p:spPr bwMode="auto">
          <a:xfrm>
            <a:off x="517922" y="1263254"/>
            <a:ext cx="8161734" cy="17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To tell the readers the protection of cultural heritage sites was very difficult./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To describe the project of the Aswan Dam in a vivid and clear way./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To show the greatness of the spirit of the Aswan Dam project./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To make the text more persuasive.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11"/>
          <p:cNvSpPr>
            <a:spLocks noChangeArrowheads="1"/>
          </p:cNvSpPr>
          <p:nvPr/>
        </p:nvSpPr>
        <p:spPr bwMode="auto">
          <a:xfrm>
            <a:off x="251222" y="932260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2.What’s the spirit of the Aswan Dam project? Do you need it in your study? Why?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15363" name="矩形 11"/>
          <p:cNvSpPr>
            <a:spLocks noChangeArrowheads="1"/>
          </p:cNvSpPr>
          <p:nvPr/>
        </p:nvSpPr>
        <p:spPr bwMode="auto">
          <a:xfrm>
            <a:off x="454819" y="1364456"/>
            <a:ext cx="8428435" cy="172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________________________________________________________________________</a:t>
            </a:r>
          </a:p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________________________________________________________________________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11"/>
          <p:cNvSpPr>
            <a:spLocks noChangeArrowheads="1"/>
          </p:cNvSpPr>
          <p:nvPr/>
        </p:nvSpPr>
        <p:spPr bwMode="auto">
          <a:xfrm>
            <a:off x="456010" y="1318023"/>
            <a:ext cx="8428434" cy="17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The spirit of the Aswan Dam project is cooperative, creative, determined as well as persistent.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Yes.I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need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it.Because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we will meet with unexpected problems in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study.If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one cannot work it out by himself, he can turn to teachers or other students for help.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矩形 11"/>
          <p:cNvSpPr>
            <a:spLocks noChangeArrowheads="1"/>
          </p:cNvSpPr>
          <p:nvPr/>
        </p:nvSpPr>
        <p:spPr bwMode="auto">
          <a:xfrm>
            <a:off x="251222" y="681038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  <a:ea typeface="黑体" panose="02010609060101010101" charset="-122"/>
              </a:rPr>
              <a:t>阅读技巧点拨</a:t>
            </a:r>
            <a:endParaRPr lang="zh-CN" altLang="zh-CN">
              <a:latin typeface="宋体" panose="02010600030101010101" pitchFamily="2" charset="-122"/>
              <a:ea typeface="黑体" panose="02010609060101010101" charset="-122"/>
            </a:endParaRPr>
          </a:p>
        </p:txBody>
      </p:sp>
      <p:sp>
        <p:nvSpPr>
          <p:cNvPr id="16387" name="矩形 11"/>
          <p:cNvSpPr>
            <a:spLocks noChangeArrowheads="1"/>
          </p:cNvSpPr>
          <p:nvPr/>
        </p:nvSpPr>
        <p:spPr bwMode="auto">
          <a:xfrm>
            <a:off x="454819" y="1113235"/>
            <a:ext cx="8428435" cy="17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如何预测课文内容？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1.By looking at the pictures.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2.By reading the title.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3.By what you’ve known.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11"/>
          <p:cNvSpPr>
            <a:spLocks noChangeArrowheads="1"/>
          </p:cNvSpPr>
          <p:nvPr/>
        </p:nvSpPr>
        <p:spPr bwMode="auto">
          <a:xfrm>
            <a:off x="197644" y="735807"/>
            <a:ext cx="8428435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语言现象感知</a:t>
            </a:r>
            <a:endParaRPr lang="en-US" altLang="zh-CN" kern="100" dirty="0">
              <a:latin typeface="Times New Roman" panose="02020603050405020304"/>
              <a:ea typeface="黑体" panose="02010609060101010101" charset="-122"/>
              <a:cs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Ⅰ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单词理解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17411" name="矩形 11"/>
          <p:cNvSpPr>
            <a:spLocks noChangeArrowheads="1"/>
          </p:cNvSpPr>
          <p:nvPr/>
        </p:nvSpPr>
        <p:spPr bwMode="auto">
          <a:xfrm>
            <a:off x="464344" y="1537097"/>
            <a:ext cx="8428435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体会句中加黑单词的词性和词义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1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But the proposal led to </a:t>
            </a:r>
            <a:r>
              <a:rPr lang="en-US" altLang="zh-CN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protests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.____________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2.Water from the dam would </a:t>
            </a:r>
            <a:r>
              <a:rPr lang="en-US" altLang="zh-CN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likely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damage a number of temples.____________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3.Experts investigated the </a:t>
            </a:r>
            <a:r>
              <a:rPr lang="en-US" altLang="zh-CN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issue, 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conducted several tests...____________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4.The spirit of Aswan Dam Project is still </a:t>
            </a:r>
            <a:r>
              <a:rPr lang="en-US" altLang="zh-CN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alive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today.____________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5.Perhaps the best example is shown by UNESCO, which </a:t>
            </a:r>
            <a:r>
              <a:rPr lang="en-US" altLang="zh-CN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runs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a </a:t>
            </a:r>
            <a:r>
              <a:rPr lang="en-US" altLang="zh-CN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programme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...</a:t>
            </a:r>
          </a:p>
          <a:p>
            <a:pPr algn="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89785" y="1977629"/>
            <a:ext cx="77328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抗议</a:t>
            </a:r>
            <a:endParaRPr lang="zh-CN" altLang="en-US" dirty="0"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612731" y="2399110"/>
            <a:ext cx="12221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adv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可能地</a:t>
            </a:r>
            <a:endParaRPr lang="zh-CN" altLang="en-US" dirty="0"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25766" y="2819401"/>
            <a:ext cx="77328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问题</a:t>
            </a:r>
            <a:endParaRPr lang="zh-CN" altLang="en-US" dirty="0"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603081" y="3221832"/>
            <a:ext cx="118365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adj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活着的</a:t>
            </a:r>
            <a:endParaRPr lang="zh-CN" altLang="en-US" dirty="0"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686675" y="4030267"/>
            <a:ext cx="76046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管理</a:t>
            </a:r>
            <a:endParaRPr lang="zh-CN" altLang="en-US" dirty="0"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11"/>
          <p:cNvSpPr>
            <a:spLocks noChangeArrowheads="1"/>
          </p:cNvSpPr>
          <p:nvPr/>
        </p:nvSpPr>
        <p:spPr bwMode="auto">
          <a:xfrm>
            <a:off x="355997" y="681038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Ⅱ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词块积累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18435" name="矩形 11"/>
          <p:cNvSpPr>
            <a:spLocks noChangeArrowheads="1"/>
          </p:cNvSpPr>
          <p:nvPr/>
        </p:nvSpPr>
        <p:spPr bwMode="auto">
          <a:xfrm>
            <a:off x="409575" y="1059656"/>
            <a:ext cx="8428435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写出下列词块的含义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1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the protection of cultural sites________________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2.a number of temples________________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3.turn to the United Nations for help________________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4.within the international community________________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5.make a proposal for...________________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6.environmentalists from around the world 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76638" y="1503760"/>
            <a:ext cx="152349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文化遗址保护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55119" y="1932385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许多庙宇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67163" y="2333626"/>
            <a:ext cx="152349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向联合国求助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35003" y="2765823"/>
            <a:ext cx="198515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在国际社会范围内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724151" y="3155157"/>
            <a:ext cx="175432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对</a:t>
            </a:r>
            <a:r>
              <a:rPr lang="en-US" altLang="zh-CN" kern="1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提出建议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414838" y="3598069"/>
            <a:ext cx="198515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全世界的环境学家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矩形 11"/>
          <p:cNvSpPr>
            <a:spLocks noChangeArrowheads="1"/>
          </p:cNvSpPr>
          <p:nvPr/>
        </p:nvSpPr>
        <p:spPr bwMode="auto">
          <a:xfrm>
            <a:off x="454819" y="1113235"/>
            <a:ext cx="8428435" cy="17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楷体_GB2312"/>
                <a:cs typeface="楷体_GB2312"/>
              </a:rPr>
              <a:t>7.be taken down piece by piece____________________</a:t>
            </a:r>
            <a:endParaRPr lang="zh-CN" altLang="zh-CN" dirty="0">
              <a:solidFill>
                <a:srgbClr val="000000"/>
              </a:solidFill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楷体_GB2312"/>
                <a:cs typeface="楷体_GB2312"/>
              </a:rPr>
              <a:t>8.over the next 20 years__________________</a:t>
            </a:r>
            <a:endParaRPr lang="zh-CN" altLang="zh-CN" dirty="0">
              <a:solidFill>
                <a:srgbClr val="000000"/>
              </a:solidFill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楷体_GB2312"/>
                <a:cs typeface="楷体_GB2312"/>
              </a:rPr>
              <a:t>9.a path to the future________________</a:t>
            </a:r>
            <a:endParaRPr lang="zh-CN" altLang="zh-CN" dirty="0">
              <a:solidFill>
                <a:srgbClr val="000000"/>
              </a:solidFill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楷体_GB2312"/>
                <a:cs typeface="楷体_GB2312"/>
              </a:rPr>
              <a:t>10.work together to build a better tomorrow_________________________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405188" y="1145382"/>
            <a:ext cx="221599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被一块一块地拆下来</a:t>
            </a:r>
            <a:endParaRPr lang="zh-CN" altLang="en-US" dirty="0"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89635" y="1577579"/>
            <a:ext cx="198515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在接下来的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20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年里</a:t>
            </a:r>
            <a:endParaRPr lang="zh-CN" altLang="en-US" dirty="0"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97944" y="1985963"/>
            <a:ext cx="152349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通向未来之路</a:t>
            </a:r>
            <a:endParaRPr lang="zh-CN" altLang="en-US" dirty="0"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591051" y="2375298"/>
            <a:ext cx="267765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一起建设更加美好的明天</a:t>
            </a:r>
            <a:endParaRPr lang="zh-CN" altLang="en-US" dirty="0"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11"/>
          <p:cNvSpPr>
            <a:spLocks noChangeArrowheads="1"/>
          </p:cNvSpPr>
          <p:nvPr/>
        </p:nvSpPr>
        <p:spPr bwMode="auto">
          <a:xfrm>
            <a:off x="344091" y="573882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Ⅲ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句式欣赏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1507" name="矩形 11"/>
          <p:cNvSpPr>
            <a:spLocks noChangeArrowheads="1"/>
          </p:cNvSpPr>
          <p:nvPr/>
        </p:nvSpPr>
        <p:spPr bwMode="auto">
          <a:xfrm>
            <a:off x="379810" y="1006079"/>
            <a:ext cx="8428434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动名词结构作主语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	Finding and keeping the right balance between progress and the protection of cultural sites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can be a big challenge.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倒装句式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	①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There comes a time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when the old must give way to the new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...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	②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Not only had the countries found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 path to the future that did not run over the relics of the past, but they had also learnt that it was possible for countries to work together to build a better tomorrow.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11"/>
          <p:cNvSpPr>
            <a:spLocks noChangeArrowheads="1"/>
          </p:cNvSpPr>
          <p:nvPr/>
        </p:nvSpPr>
        <p:spPr bwMode="auto">
          <a:xfrm>
            <a:off x="251222" y="806054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3.where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引导的定语从句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22531" name="矩形 11"/>
          <p:cNvSpPr>
            <a:spLocks noChangeArrowheads="1"/>
          </p:cNvSpPr>
          <p:nvPr/>
        </p:nvSpPr>
        <p:spPr bwMode="auto">
          <a:xfrm>
            <a:off x="454819" y="1238251"/>
            <a:ext cx="8428435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Temples and other cultural sites were taken down piece by piece, and then moved and put back together again in a place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where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they were safe from the water.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矩形 11"/>
          <p:cNvSpPr>
            <a:spLocks noChangeArrowheads="1"/>
          </p:cNvSpPr>
          <p:nvPr/>
        </p:nvSpPr>
        <p:spPr bwMode="auto">
          <a:xfrm>
            <a:off x="282179" y="2274094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1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Discussing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—Look at the following pictures and answer the questions.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0243" name="Picture 6" descr="课文语篇研读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6466" y="843542"/>
            <a:ext cx="8616554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7" descr="2Step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6466" y="1919288"/>
            <a:ext cx="567094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Y1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83606" y="3161110"/>
            <a:ext cx="4873229" cy="103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11"/>
          <p:cNvSpPr>
            <a:spLocks noChangeArrowheads="1"/>
          </p:cNvSpPr>
          <p:nvPr/>
        </p:nvSpPr>
        <p:spPr bwMode="auto">
          <a:xfrm>
            <a:off x="454819" y="2639617"/>
            <a:ext cx="8428435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(1)What do the places in the pictures have in common?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endParaRPr lang="en-US" altLang="zh-CN" kern="100" dirty="0">
              <a:latin typeface="Times New Roman" panose="02020603050405020304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endParaRPr lang="en-US" altLang="zh-CN" kern="100" dirty="0">
              <a:latin typeface="Times New Roman" panose="02020603050405020304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endParaRPr lang="en-US" altLang="zh-CN" kern="100" dirty="0">
              <a:latin typeface="Times New Roman" panose="02020603050405020304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11"/>
          <p:cNvSpPr>
            <a:spLocks noChangeArrowheads="1"/>
          </p:cNvSpPr>
          <p:nvPr/>
        </p:nvSpPr>
        <p:spPr bwMode="auto">
          <a:xfrm>
            <a:off x="575072" y="4193382"/>
            <a:ext cx="63329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They are famous cultural heritage sites or cultural relics.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矩形 11"/>
          <p:cNvSpPr>
            <a:spLocks noChangeArrowheads="1"/>
          </p:cNvSpPr>
          <p:nvPr/>
        </p:nvSpPr>
        <p:spPr bwMode="auto">
          <a:xfrm>
            <a:off x="413147" y="728662"/>
            <a:ext cx="8428434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(2)What organization are the following pictures about?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endParaRPr lang="en-US" altLang="zh-CN" kern="100" dirty="0">
              <a:latin typeface="Times New Roman" panose="02020603050405020304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endParaRPr lang="en-US" altLang="zh-CN" kern="100" dirty="0">
              <a:latin typeface="Times New Roman" panose="02020603050405020304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endParaRPr lang="en-US" altLang="zh-CN" kern="100" dirty="0">
              <a:latin typeface="Times New Roman" panose="02020603050405020304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endParaRPr lang="en-US" altLang="zh-CN" kern="100" dirty="0">
              <a:latin typeface="Times New Roman" panose="02020603050405020304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endParaRPr lang="en-US" altLang="zh-CN" kern="100" dirty="0">
              <a:latin typeface="Times New Roman" panose="02020603050405020304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2290" name="Picture 4" descr="Y1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99060" y="1301353"/>
            <a:ext cx="5111353" cy="161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11"/>
          <p:cNvSpPr>
            <a:spLocks noChangeArrowheads="1"/>
          </p:cNvSpPr>
          <p:nvPr/>
        </p:nvSpPr>
        <p:spPr bwMode="auto">
          <a:xfrm>
            <a:off x="575072" y="3111104"/>
            <a:ext cx="63329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The organization is UNESCO, that is</a:t>
            </a:r>
            <a:r>
              <a:rPr lang="en-US" altLang="zh-CN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联合国教科文组织</a:t>
            </a:r>
            <a:r>
              <a:rPr lang="en-US" altLang="zh-CN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11"/>
          <p:cNvSpPr>
            <a:spLocks noChangeArrowheads="1"/>
          </p:cNvSpPr>
          <p:nvPr/>
        </p:nvSpPr>
        <p:spPr bwMode="auto">
          <a:xfrm>
            <a:off x="251222" y="842963"/>
            <a:ext cx="8428434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Predicting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—Look at the pictures and the title on Page 4 and predict what the text is probably about.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0243" name="矩形 11"/>
          <p:cNvSpPr>
            <a:spLocks noChangeArrowheads="1"/>
          </p:cNvSpPr>
          <p:nvPr/>
        </p:nvSpPr>
        <p:spPr bwMode="auto">
          <a:xfrm>
            <a:off x="454819" y="1760935"/>
            <a:ext cx="842843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________________________________________________________________________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4" name="矩形 11"/>
          <p:cNvSpPr>
            <a:spLocks noChangeArrowheads="1"/>
          </p:cNvSpPr>
          <p:nvPr/>
        </p:nvSpPr>
        <p:spPr bwMode="auto">
          <a:xfrm>
            <a:off x="627460" y="1629966"/>
            <a:ext cx="63329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The text is probably about the protection of cultural heritage sites.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1"/>
          <p:cNvSpPr>
            <a:spLocks noChangeArrowheads="1"/>
          </p:cNvSpPr>
          <p:nvPr/>
        </p:nvSpPr>
        <p:spPr bwMode="auto">
          <a:xfrm>
            <a:off x="251222" y="951310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1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First reading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—Read the text and fill in the blanks.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2291" name="矩形 11"/>
          <p:cNvSpPr>
            <a:spLocks noChangeArrowheads="1"/>
          </p:cNvSpPr>
          <p:nvPr/>
        </p:nvSpPr>
        <p:spPr bwMode="auto">
          <a:xfrm>
            <a:off x="454819" y="1383506"/>
            <a:ext cx="842843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text is mainly about how the Egyptian government found ____________ to the problem of keeping ____________ between building the Aswan Dam and protecting ________________________________.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pic>
        <p:nvPicPr>
          <p:cNvPr id="16387" name="Picture 5" descr="2Step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92" y="519113"/>
            <a:ext cx="5669756" cy="32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11"/>
          <p:cNvSpPr>
            <a:spLocks noChangeArrowheads="1"/>
          </p:cNvSpPr>
          <p:nvPr/>
        </p:nvSpPr>
        <p:spPr bwMode="auto">
          <a:xfrm>
            <a:off x="7050881" y="1329929"/>
            <a:ext cx="1252538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solutions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11"/>
          <p:cNvSpPr>
            <a:spLocks noChangeArrowheads="1"/>
          </p:cNvSpPr>
          <p:nvPr/>
        </p:nvSpPr>
        <p:spPr bwMode="auto">
          <a:xfrm>
            <a:off x="2790825" y="1750219"/>
            <a:ext cx="1252538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balance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11"/>
          <p:cNvSpPr>
            <a:spLocks noChangeArrowheads="1"/>
          </p:cNvSpPr>
          <p:nvPr/>
        </p:nvSpPr>
        <p:spPr bwMode="auto">
          <a:xfrm>
            <a:off x="673894" y="2144316"/>
            <a:ext cx="3574256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the temples and other cultural relics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11"/>
          <p:cNvSpPr>
            <a:spLocks noChangeArrowheads="1"/>
          </p:cNvSpPr>
          <p:nvPr/>
        </p:nvSpPr>
        <p:spPr bwMode="auto">
          <a:xfrm>
            <a:off x="251222" y="681038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Second reading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—Choose the best answer according to the text.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13315" name="矩形 11"/>
          <p:cNvSpPr>
            <a:spLocks noChangeArrowheads="1"/>
          </p:cNvSpPr>
          <p:nvPr/>
        </p:nvSpPr>
        <p:spPr bwMode="auto">
          <a:xfrm>
            <a:off x="454819" y="1113235"/>
            <a:ext cx="8428435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(1)Which is NOT the reason why the government wanted to build a new dam across the Nile?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A.Because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old one must give way to the new.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B.Because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there were always floods in the Nile area.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C.Because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farmers were in need of water.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D.Because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electricity was short in Egypt.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11"/>
          <p:cNvSpPr>
            <a:spLocks noChangeArrowheads="1"/>
          </p:cNvSpPr>
          <p:nvPr/>
        </p:nvSpPr>
        <p:spPr bwMode="auto">
          <a:xfrm>
            <a:off x="521494" y="465535"/>
            <a:ext cx="7662863" cy="422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(2)Why did the government turn to the UN for help?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A.Because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government met big challenges.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B.Because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some citizens protested building the dam.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C.Because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scientists had studied the problem.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D.Because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there were many farmers in the area of Nile.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(3)What can be inferred from the last two paragraphs?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A.Easier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said than done.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B.More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haste, less speed.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C.Action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speaks louder than words.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D.Many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hands make light work.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11"/>
          <p:cNvSpPr>
            <a:spLocks noChangeArrowheads="1"/>
          </p:cNvSpPr>
          <p:nvPr/>
        </p:nvSpPr>
        <p:spPr bwMode="auto">
          <a:xfrm>
            <a:off x="521494" y="681038"/>
            <a:ext cx="7662863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(4)Which of the following shows the structure of the whole text?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22530" name="Picture 2" descr="Y1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91854" y="1279923"/>
            <a:ext cx="6374606" cy="129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483394" y="2681288"/>
            <a:ext cx="3224213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答案　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(1)A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　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(2)A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　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(3)D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　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(4)B</a:t>
            </a:r>
            <a:endParaRPr lang="zh-CN" altLang="zh-CN">
              <a:solidFill>
                <a:srgbClr val="000000"/>
              </a:solidFill>
              <a:latin typeface="宋体" panose="02010600030101010101" pitchFamily="2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11"/>
          <p:cNvSpPr>
            <a:spLocks noChangeArrowheads="1"/>
          </p:cNvSpPr>
          <p:nvPr/>
        </p:nvSpPr>
        <p:spPr bwMode="auto">
          <a:xfrm>
            <a:off x="251222" y="465535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3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Third reading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—Read the text again and order the following events.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5363" name="矩形 11"/>
          <p:cNvSpPr>
            <a:spLocks noChangeArrowheads="1"/>
          </p:cNvSpPr>
          <p:nvPr/>
        </p:nvSpPr>
        <p:spPr bwMode="auto">
          <a:xfrm>
            <a:off x="454819" y="897731"/>
            <a:ext cx="8428435" cy="339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 document was signed and the work began.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government turned to the United Nations for help.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scientists studied the problem of building the new dam.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government needed to build a new dam across the Nile.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⑤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Some citizens who lived near the dam protested the proposal.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22 temples and countless cultural relics were rescued.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⑦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government established a committee.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⑧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Experts investigated the issue, conducted several tests and made a proposal.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544146" y="4127898"/>
            <a:ext cx="2677656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答案　</a:t>
            </a:r>
            <a:r>
              <a:rPr lang="en-US" altLang="zh-CN">
                <a:solidFill>
                  <a:srgbClr val="FF0000"/>
                </a:solidFill>
                <a:latin typeface="宋体" panose="02010600030101010101" pitchFamily="2" charset="-122"/>
                <a:ea typeface="黑体" panose="02010609060101010101" charset="-122"/>
              </a:rPr>
              <a:t>④③⑤②⑦⑧①⑥</a:t>
            </a:r>
            <a:endParaRPr lang="zh-CN" altLang="zh-CN">
              <a:solidFill>
                <a:srgbClr val="000000"/>
              </a:solidFill>
              <a:latin typeface="宋体" panose="02010600030101010101" pitchFamily="2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825</Words>
  <Application>Microsoft Office PowerPoint</Application>
  <PresentationFormat>全屏显示(16:9)</PresentationFormat>
  <Paragraphs>135</Paragraphs>
  <Slides>17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黑体</vt:lpstr>
      <vt:lpstr>华文中宋</vt:lpstr>
      <vt:lpstr>楷体_GB2312</vt:lpstr>
      <vt:lpstr>宋体</vt:lpstr>
      <vt:lpstr>微软雅黑</vt:lpstr>
      <vt:lpstr>Arial</vt:lpstr>
      <vt:lpstr>Calibri</vt:lpstr>
      <vt:lpstr>Calibri Light</vt:lpstr>
      <vt:lpstr>Courier New</vt:lpstr>
      <vt:lpstr>Impact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2018-01-02T04:06:00Z</dcterms:created>
  <dcterms:modified xsi:type="dcterms:W3CDTF">2023-01-16T22:20:24Z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1090D52DB3464FBCA5F09A21ECC02D3F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