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269" r:id="rId3"/>
    <p:sldId id="292" r:id="rId4"/>
    <p:sldId id="295" r:id="rId5"/>
    <p:sldId id="355" r:id="rId6"/>
    <p:sldId id="271" r:id="rId7"/>
    <p:sldId id="343" r:id="rId8"/>
    <p:sldId id="302" r:id="rId9"/>
    <p:sldId id="277" r:id="rId10"/>
    <p:sldId id="357" r:id="rId11"/>
    <p:sldId id="358" r:id="rId12"/>
    <p:sldId id="364" r:id="rId13"/>
    <p:sldId id="359" r:id="rId14"/>
    <p:sldId id="360" r:id="rId15"/>
    <p:sldId id="315" r:id="rId16"/>
    <p:sldId id="365" r:id="rId17"/>
    <p:sldId id="341" r:id="rId18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90" d="100"/>
          <a:sy n="90" d="100"/>
        </p:scale>
        <p:origin x="-1338" y="-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0" y="1299985"/>
            <a:ext cx="12192000" cy="2550983"/>
            <a:chOff x="3956" y="1622"/>
            <a:chExt cx="11117" cy="3711"/>
          </a:xfrm>
        </p:grpSpPr>
        <p:sp>
          <p:nvSpPr>
            <p:cNvPr id="3" name="Rectangle 5"/>
            <p:cNvSpPr/>
            <p:nvPr/>
          </p:nvSpPr>
          <p:spPr>
            <a:xfrm>
              <a:off x="3956" y="4393"/>
              <a:ext cx="11117" cy="9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36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Integrated skills &amp; Study skills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63" y="1622"/>
              <a:ext cx="11101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6</a:t>
              </a:r>
              <a:r>
                <a:rPr lang="zh-CN" altLang="en-US" sz="6600" b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zh-CN" altLang="en-US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 </a:t>
              </a:r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Outdoor fun</a:t>
              </a:r>
              <a:endParaRPr lang="zh-CN" altLang="en-US" sz="66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5" name="矩形 4"/>
          <p:cNvSpPr/>
          <p:nvPr/>
        </p:nvSpPr>
        <p:spPr>
          <a:xfrm>
            <a:off x="0" y="5585996"/>
            <a:ext cx="1218213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85680" y="1142827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excited  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激动的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98060" y="1955635"/>
            <a:ext cx="10206502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I'm so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excited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我太激动了。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little boy is too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excited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fall asleep.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这个小男孩太激动而不能入睡。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07645" y="4145803"/>
            <a:ext cx="10938361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excited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作形容词，意为“激动的”，主语常常是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10193151" y="4333519"/>
            <a:ext cx="4940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人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11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755507" cy="493981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excited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exciting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两词都是形容词，均由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excite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变化而来，在句子中都可作定语或表语，但它们的词义和用法有区别。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excited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意为“激动的”，一般修饰人；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exciting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意为“令人兴奋的”，一般修饰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you excited about going to Beijing?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关于去北京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这件事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你激动吗？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film is exciting.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那部电影令人兴奋。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28"/>
          <p:cNvSpPr>
            <a:spLocks noChangeArrowheads="1"/>
          </p:cNvSpPr>
          <p:nvPr/>
        </p:nvSpPr>
        <p:spPr bwMode="auto">
          <a:xfrm>
            <a:off x="10206799" y="3432767"/>
            <a:ext cx="49404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物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755507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结尾的单词出现的频率很高。若修饰人，用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形式的词；若修饰物，用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形式的词。类似的词：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interest→interested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/interesting(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感兴趣的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有趣的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surprise→surprised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/surprising(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感到惊奇的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令人惊奇的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tire→tired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/tiring(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疲倦的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令人疲倦的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amaze→amazed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/amazing(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感到惊奇的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令人惊奇的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1722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5184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65529" y="1441500"/>
            <a:ext cx="11398841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单项选择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乌鲁木齐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—Did you watch the first match of the Russian World Cup?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—Of course! We were so ________ to watch the ________  match.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exciting; excited		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excited; excited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exciting; exciting	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excited; exciting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047042" y="3682207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20469" y="5428858"/>
            <a:ext cx="11454530" cy="12926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 exciting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意为“令人激动的”，表示事物本身的性质；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excited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意为“感到激动的，兴奋的”，强调一个人的主观感受。故选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33768" y="1632251"/>
            <a:ext cx="11153182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用所给单词的适当形式填空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①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were all ________ to hear the________ news. (amaze)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② The old woman was very ________ at the ________ news.  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(surprise)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③We are all __________ in the __________ storybook. (interest)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3343217" y="2494531"/>
            <a:ext cx="11929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amazed</a:t>
            </a: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6778032" y="2514028"/>
            <a:ext cx="129554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amazing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481500" y="3202263"/>
            <a:ext cx="143340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surprised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8072790" y="3194995"/>
            <a:ext cx="153599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surprising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3107308" y="4567394"/>
            <a:ext cx="147752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interested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28"/>
          <p:cNvSpPr>
            <a:spLocks noChangeArrowheads="1"/>
          </p:cNvSpPr>
          <p:nvPr/>
        </p:nvSpPr>
        <p:spPr bwMode="auto">
          <a:xfrm>
            <a:off x="6125735" y="4556021"/>
            <a:ext cx="15801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interesting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  <p:bldP spid="7" grpId="0"/>
      <p:bldP spid="11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86226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580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76497" y="1620499"/>
            <a:ext cx="11110452" cy="13896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It's dangerous to swim in the lake.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在湖里游泳是危险的。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96249" y="2941936"/>
            <a:ext cx="10443017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(1)“It is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adj.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(for sb.) to do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对某人来说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做某事是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的”，其中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为形式主语，动词不定式为真正的主语。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(2)dangerous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作形容词，意为“危险的”，其名词形式为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danger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danger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意为“处于危险中”。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01722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5184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20120" y="1700808"/>
            <a:ext cx="11398841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(1)2018·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河池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—Could I go swimming with my friend, Dad?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—No, it's very dangerous for you kids ________ swimming without adults(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成年人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going		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go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 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went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7271627" y="2563092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34117" y="4664583"/>
            <a:ext cx="11454530" cy="18928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考查非谓语动词的用法。“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It's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＋形容词＋ 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for sb. to do </a:t>
            </a:r>
            <a:r>
              <a:rPr lang="en-US" altLang="zh-CN" sz="2600" b="1" dirty="0" err="1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.”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意为“对某人来说做某事是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的”，其中动词不定式．作句子真正的主语。故选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761314" y="1364249"/>
            <a:ext cx="10755507" cy="4159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(2)Tigers are ________ animals and they are also animals in ________.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danger; danger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dangerous; danger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danger; dangerous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dangerous; dangerous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3834732" y="1540320"/>
            <a:ext cx="81915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1864443"/>
          <a:ext cx="9962339" cy="3198387"/>
        </p:xfrm>
        <a:graphic>
          <a:graphicData uri="http://schemas.openxmlformats.org/drawingml/2006/table">
            <a:tbl>
              <a:tblPr/>
              <a:tblGrid>
                <a:gridCol w="1719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43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  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木头，木材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wʊd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．一段时间，时期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/ˈ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pɪərɪəd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3.  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世纪，百年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/ˈ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sentʃərɪ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．激动的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ɪkˈsaɪtɪd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 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944277" y="2110884"/>
            <a:ext cx="9637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wood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8152370" y="2892880"/>
            <a:ext cx="103906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period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7422656" y="3651131"/>
            <a:ext cx="119295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century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6718291" y="4489491"/>
            <a:ext cx="11063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excited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160586" y="1248260"/>
          <a:ext cx="9962339" cy="4663440"/>
        </p:xfrm>
        <a:graphic>
          <a:graphicData uri="http://schemas.openxmlformats.org/drawingml/2006/table">
            <a:tbl>
              <a:tblPr/>
              <a:tblGrid>
                <a:gridCol w="1418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43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470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从那时起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．一个做某事的新方法 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make…out of 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4.   in history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in the 13th century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use </a:t>
                      </a:r>
                      <a:r>
                        <a:rPr kumimoji="0" lang="en-US" altLang="zh-CN" sz="3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sth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. to do </a:t>
                      </a:r>
                      <a:r>
                        <a:rPr kumimoji="0" lang="en-US" altLang="zh-CN" sz="3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sth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. 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035539" y="1389062"/>
            <a:ext cx="188949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from then on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6859919" y="2172834"/>
            <a:ext cx="283763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 new way to do </a:t>
            </a: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sth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5754455" y="2956603"/>
            <a:ext cx="23439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用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制作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……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5356885" y="3740906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历史上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6846794" y="4512803"/>
            <a:ext cx="142058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在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13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世纪</a:t>
            </a:r>
          </a:p>
        </p:txBody>
      </p:sp>
      <p:sp>
        <p:nvSpPr>
          <p:cNvPr id="15" name="矩形 28"/>
          <p:cNvSpPr>
            <a:spLocks noChangeArrowheads="1"/>
          </p:cNvSpPr>
          <p:nvPr/>
        </p:nvSpPr>
        <p:spPr bwMode="auto">
          <a:xfrm>
            <a:off x="6221270" y="5279352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用某物做某事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" grpId="0"/>
      <p:bldP spid="11" grpId="0"/>
      <p:bldP spid="12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505495" y="1498123"/>
          <a:ext cx="11436296" cy="4663440"/>
        </p:xfrm>
        <a:graphic>
          <a:graphicData uri="http://schemas.openxmlformats.org/drawingml/2006/table">
            <a:tbl>
              <a:tblPr/>
              <a:tblGrid>
                <a:gridCol w="741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9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1.   In the Warring States period, a famous man, </a:t>
                      </a:r>
                      <a:r>
                        <a:rPr kumimoji="0" lang="en-US" altLang="zh-CN" sz="3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Mozi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 ________ a bird ________ ________ wood.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 战国时期，一个著名的人物，墨子，用木头做了一只鸟。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Weifang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, a city in Shandong Province, ______ ______ 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making kites ________ ________ ________.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潍坊，山东省的一个城市，从那时起就因制作风筝而出名。</a:t>
                      </a:r>
                      <a:endParaRPr kumimoji="0" lang="en-US" altLang="zh-CN" sz="3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2360578" y="2480883"/>
            <a:ext cx="9028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made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5208540" y="2473084"/>
            <a:ext cx="20233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out               of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28"/>
          <p:cNvSpPr>
            <a:spLocks noChangeArrowheads="1"/>
          </p:cNvSpPr>
          <p:nvPr/>
        </p:nvSpPr>
        <p:spPr bwMode="auto">
          <a:xfrm>
            <a:off x="8197399" y="4034777"/>
            <a:ext cx="32191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became    famous     for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4473836" y="4787679"/>
            <a:ext cx="389003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from               then             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601029" y="1525419"/>
          <a:ext cx="10931329" cy="4663440"/>
        </p:xfrm>
        <a:graphic>
          <a:graphicData uri="http://schemas.openxmlformats.org/drawingml/2006/table">
            <a:tbl>
              <a:tblPr/>
              <a:tblGrid>
                <a:gridCol w="1118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2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It's ___________ ________ ________ in the lake.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在湖里游泳是危险的。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 ______ ________ your mobile phone, Amy.    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埃米，记得带上你的手机。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Now __________ ________ ________.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     现在一切准备就绪。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3520636" y="1702961"/>
            <a:ext cx="464345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dangerous            to                swim</a:t>
            </a:r>
          </a:p>
        </p:txBody>
      </p:sp>
      <p:sp>
        <p:nvSpPr>
          <p:cNvPr id="15" name="矩形 28"/>
          <p:cNvSpPr>
            <a:spLocks noChangeArrowheads="1"/>
          </p:cNvSpPr>
          <p:nvPr/>
        </p:nvSpPr>
        <p:spPr bwMode="auto">
          <a:xfrm>
            <a:off x="2615463" y="3270502"/>
            <a:ext cx="422186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Remember           to            take</a:t>
            </a:r>
          </a:p>
        </p:txBody>
      </p:sp>
      <p:sp>
        <p:nvSpPr>
          <p:cNvPr id="12" name="矩形 28"/>
          <p:cNvSpPr>
            <a:spLocks noChangeArrowheads="1"/>
          </p:cNvSpPr>
          <p:nvPr/>
        </p:nvSpPr>
        <p:spPr bwMode="auto">
          <a:xfrm>
            <a:off x="3477550" y="4774031"/>
            <a:ext cx="453765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everything            is              ready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234648"/>
            <a:ext cx="8713787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make…out of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制作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684411" y="2965568"/>
            <a:ext cx="10820651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Warring States period, a famous man,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Mozi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bird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 of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wood.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战国时期，一个著名的人物，墨子，用木头做了一只鸟。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07644" y="5046556"/>
            <a:ext cx="10755507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make…out of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制作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755507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 made of, be made from, be made in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made up of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941696" y="2524836"/>
          <a:ext cx="10413241" cy="2879676"/>
        </p:xfrm>
        <a:graphic>
          <a:graphicData uri="http://schemas.openxmlformats.org/drawingml/2006/table">
            <a:tbl>
              <a:tblPr/>
              <a:tblGrid>
                <a:gridCol w="2661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519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9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be made of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由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制成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从成品中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________________)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be made from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由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制成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从成品中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________________)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be made in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在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生产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/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制造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后接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________)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99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000" b="1" kern="100">
                          <a:latin typeface="Times New Roman" panose="02020603050405020304"/>
                          <a:cs typeface="Courier New" panose="02070309020205020404"/>
                        </a:rPr>
                        <a:t>be made up of 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由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组成；由</a:t>
                      </a:r>
                      <a:r>
                        <a:rPr lang="en-US" sz="3000" b="1" kern="100" dirty="0"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构成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矩形 28"/>
          <p:cNvSpPr>
            <a:spLocks noChangeArrowheads="1"/>
          </p:cNvSpPr>
          <p:nvPr/>
        </p:nvSpPr>
        <p:spPr bwMode="auto">
          <a:xfrm>
            <a:off x="7476540" y="2656794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看得出原材料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7688346" y="3370551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看不出原材料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7627372" y="4046916"/>
            <a:ext cx="80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地点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623765" y="1764104"/>
            <a:ext cx="11214337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table is made of wood.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这张桌子是由木头制成的。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Paper is made from wood.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纸是由木材制成的。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glasses are made in Japan.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这些玻璃杯是在日本生产的。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necklace is made up of gold and diamond.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这条项链是由金子和钻石组成的。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481252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615872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11188" y="2178490"/>
            <a:ext cx="10755507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Books ________ paper, and paper ________ wood.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made of; is made from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made from; is made of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made from; is made from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made of; is made of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2303841" y="2344728"/>
            <a:ext cx="4074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1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1122</Words>
  <Application>Microsoft Office PowerPoint</Application>
  <PresentationFormat>宽屏</PresentationFormat>
  <Paragraphs>162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2023-01-16T22:20:29Z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A19CC373D5954A1595DFFFE23D8BB8B7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