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3"/>
  </p:notesMasterIdLst>
  <p:sldIdLst>
    <p:sldId id="354" r:id="rId2"/>
    <p:sldId id="268" r:id="rId3"/>
    <p:sldId id="307" r:id="rId4"/>
    <p:sldId id="334" r:id="rId5"/>
    <p:sldId id="308" r:id="rId6"/>
    <p:sldId id="330" r:id="rId7"/>
    <p:sldId id="357" r:id="rId8"/>
    <p:sldId id="336" r:id="rId9"/>
    <p:sldId id="306" r:id="rId10"/>
    <p:sldId id="309" r:id="rId11"/>
    <p:sldId id="310" r:id="rId12"/>
    <p:sldId id="315" r:id="rId13"/>
    <p:sldId id="313" r:id="rId14"/>
    <p:sldId id="311" r:id="rId15"/>
    <p:sldId id="312" r:id="rId16"/>
    <p:sldId id="317" r:id="rId17"/>
    <p:sldId id="331" r:id="rId18"/>
    <p:sldId id="333" r:id="rId19"/>
    <p:sldId id="337" r:id="rId20"/>
    <p:sldId id="338" r:id="rId21"/>
    <p:sldId id="332" r:id="rId22"/>
  </p:sldIdLst>
  <p:sldSz cx="9144000" cy="5143500" type="screen16x9"/>
  <p:notesSz cx="7104063" cy="10234613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楷体" panose="02010609060101010101" pitchFamily="49" charset="-122"/>
      <p:regular r:id="rId28"/>
    </p:embeddedFont>
    <p:embeddedFont>
      <p:font typeface="微软雅黑" panose="020B0503020204020204" pitchFamily="34" charset="-122"/>
      <p:regular r:id="rId29"/>
      <p:bold r:id="rId30"/>
    </p:embeddedFont>
  </p:embeddedFontLst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83">
          <p15:clr>
            <a:srgbClr val="A4A3A4"/>
          </p15:clr>
        </p15:guide>
        <p15:guide id="2" pos="2955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新课标第一网" initials="新" lastIdx="8" clrIdx="0"/>
  <p:cmAuthor id="2" name="Administrator" initials="A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F0DF"/>
    <a:srgbClr val="007CC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-102" y="-702"/>
      </p:cViewPr>
      <p:guideLst>
        <p:guide orient="horz" pos="1483"/>
        <p:guide pos="295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121" y="1279287"/>
            <a:ext cx="6139504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9575" y="754063"/>
            <a:ext cx="5854700" cy="3294062"/>
          </a:xfrm>
        </p:spPr>
      </p:sp>
      <p:sp>
        <p:nvSpPr>
          <p:cNvPr id="40962" name="备注占位符 2"/>
          <p:cNvSpPr>
            <a:spLocks noGrp="1"/>
          </p:cNvSpPr>
          <p:nvPr>
            <p:ph type="body"/>
          </p:nvPr>
        </p:nvSpPr>
        <p:spPr>
          <a:xfrm>
            <a:off x="538163" y="4387850"/>
            <a:ext cx="5780087" cy="3952875"/>
          </a:xfrm>
        </p:spPr>
        <p:txBody>
          <a:bodyPr wrap="square" lIns="91440" tIns="45720" rIns="91440" bIns="45720" anchor="t"/>
          <a:lstStyle/>
          <a:p>
            <a:pPr lvl="0"/>
            <a:endParaRPr lang="zh-CN" altLang="en-US" dirty="0"/>
          </a:p>
        </p:txBody>
      </p:sp>
      <p:sp>
        <p:nvSpPr>
          <p:cNvPr id="40963" name="页眉占位符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3388" cy="4572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/>
          <a:p>
            <a:pPr lvl="0" indent="0">
              <a:buChar char="•"/>
            </a:pPr>
            <a:r>
              <a:rPr lang="en-US" altLang="en-US" sz="1200" dirty="0"/>
              <a:t>绿色圃中小学教育网http://www.lspjy.com</a:t>
            </a:r>
          </a:p>
        </p:txBody>
      </p:sp>
      <p:sp>
        <p:nvSpPr>
          <p:cNvPr id="40964" name="页脚占位符 4"/>
          <p:cNvSpPr txBox="1">
            <a:spLocks noGrp="1"/>
          </p:cNvSpPr>
          <p:nvPr>
            <p:ph type="ftr" sz="quarter"/>
          </p:nvPr>
        </p:nvSpPr>
        <p:spPr>
          <a:xfrm>
            <a:off x="0" y="8686800"/>
            <a:ext cx="2973388" cy="4572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/>
          <a:p>
            <a:pPr lvl="0" indent="0">
              <a:buChar char="•"/>
            </a:pPr>
            <a:r>
              <a:rPr lang="en-US" altLang="en-US" sz="1200" dirty="0"/>
              <a:t>绿色圃中小学教育网http://www.lspjy.com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9575" y="754063"/>
            <a:ext cx="5854700" cy="3294062"/>
          </a:xfrm>
        </p:spPr>
      </p:sp>
      <p:sp>
        <p:nvSpPr>
          <p:cNvPr id="45058" name="备注占位符 2"/>
          <p:cNvSpPr>
            <a:spLocks noGrp="1"/>
          </p:cNvSpPr>
          <p:nvPr>
            <p:ph type="body"/>
          </p:nvPr>
        </p:nvSpPr>
        <p:spPr>
          <a:xfrm>
            <a:off x="538163" y="4387850"/>
            <a:ext cx="5780087" cy="3952875"/>
          </a:xfrm>
        </p:spPr>
        <p:txBody>
          <a:bodyPr wrap="square" lIns="91440" tIns="45720" rIns="91440" bIns="45720" anchor="t"/>
          <a:lstStyle/>
          <a:p>
            <a:pPr lvl="0"/>
            <a:endParaRPr lang="zh-CN" altLang="en-US" dirty="0"/>
          </a:p>
        </p:txBody>
      </p:sp>
      <p:sp>
        <p:nvSpPr>
          <p:cNvPr id="45059" name="页眉占位符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3388" cy="4572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/>
          <a:p>
            <a:pPr lvl="0" indent="0">
              <a:buChar char="•"/>
            </a:pPr>
            <a:r>
              <a:rPr lang="en-US" altLang="en-US" sz="1200" dirty="0"/>
              <a:t>绿色圃中小学教育网http://www.lspjy.com</a:t>
            </a:r>
          </a:p>
        </p:txBody>
      </p:sp>
      <p:sp>
        <p:nvSpPr>
          <p:cNvPr id="45060" name="页脚占位符 4"/>
          <p:cNvSpPr txBox="1">
            <a:spLocks noGrp="1"/>
          </p:cNvSpPr>
          <p:nvPr>
            <p:ph type="ftr" sz="quarter"/>
          </p:nvPr>
        </p:nvSpPr>
        <p:spPr>
          <a:xfrm>
            <a:off x="0" y="8686800"/>
            <a:ext cx="2973388" cy="4572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/>
          <a:p>
            <a:pPr lvl="0" indent="0">
              <a:buChar char="•"/>
            </a:pPr>
            <a:r>
              <a:rPr lang="en-US" altLang="en-US" sz="1200" dirty="0"/>
              <a:t>绿色圃中小学教育网http://www.lspjy.com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9575" y="754063"/>
            <a:ext cx="5854700" cy="3294062"/>
          </a:xfrm>
        </p:spPr>
      </p:sp>
      <p:sp>
        <p:nvSpPr>
          <p:cNvPr id="49154" name="备注占位符 2"/>
          <p:cNvSpPr>
            <a:spLocks noGrp="1"/>
          </p:cNvSpPr>
          <p:nvPr>
            <p:ph type="body"/>
          </p:nvPr>
        </p:nvSpPr>
        <p:spPr>
          <a:xfrm>
            <a:off x="538163" y="4387850"/>
            <a:ext cx="5780087" cy="3952875"/>
          </a:xfrm>
        </p:spPr>
        <p:txBody>
          <a:bodyPr wrap="square" lIns="91440" tIns="45720" rIns="91440" bIns="45720" anchor="t"/>
          <a:lstStyle/>
          <a:p>
            <a:pPr lvl="0"/>
            <a:endParaRPr lang="zh-CN" altLang="en-US" dirty="0"/>
          </a:p>
        </p:txBody>
      </p:sp>
      <p:sp>
        <p:nvSpPr>
          <p:cNvPr id="49155" name="页眉占位符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3388" cy="4572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/>
          <a:p>
            <a:pPr lvl="0" indent="0">
              <a:buChar char="•"/>
            </a:pPr>
            <a:r>
              <a:rPr lang="en-US" altLang="en-US" sz="1200" dirty="0"/>
              <a:t>绿色圃中小学教育网http://www.lspjy.com</a:t>
            </a:r>
          </a:p>
        </p:txBody>
      </p:sp>
      <p:sp>
        <p:nvSpPr>
          <p:cNvPr id="49156" name="页脚占位符 4"/>
          <p:cNvSpPr txBox="1">
            <a:spLocks noGrp="1"/>
          </p:cNvSpPr>
          <p:nvPr>
            <p:ph type="ftr" sz="quarter"/>
          </p:nvPr>
        </p:nvSpPr>
        <p:spPr>
          <a:xfrm>
            <a:off x="0" y="8686800"/>
            <a:ext cx="2973388" cy="4572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/>
          <a:p>
            <a:pPr lvl="0" indent="0">
              <a:buChar char="•"/>
            </a:pPr>
            <a:r>
              <a:rPr lang="en-US" altLang="en-US" sz="1200" dirty="0"/>
              <a:t>绿色圃中小学教育网http://www.lspjy.com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9575" y="754063"/>
            <a:ext cx="5854700" cy="3294062"/>
          </a:xfrm>
        </p:spPr>
      </p:sp>
      <p:sp>
        <p:nvSpPr>
          <p:cNvPr id="51202" name="备注占位符 2"/>
          <p:cNvSpPr>
            <a:spLocks noGrp="1"/>
          </p:cNvSpPr>
          <p:nvPr>
            <p:ph type="body"/>
          </p:nvPr>
        </p:nvSpPr>
        <p:spPr>
          <a:xfrm>
            <a:off x="538163" y="4387850"/>
            <a:ext cx="5780087" cy="3952875"/>
          </a:xfrm>
        </p:spPr>
        <p:txBody>
          <a:bodyPr wrap="square" lIns="91440" tIns="45720" rIns="91440" bIns="45720" anchor="t"/>
          <a:lstStyle/>
          <a:p>
            <a:pPr lvl="0"/>
            <a:endParaRPr lang="zh-CN" altLang="en-US" dirty="0"/>
          </a:p>
        </p:txBody>
      </p:sp>
      <p:sp>
        <p:nvSpPr>
          <p:cNvPr id="51203" name="页眉占位符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3388" cy="4572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/>
          <a:p>
            <a:pPr lvl="0" indent="0">
              <a:buChar char="•"/>
            </a:pPr>
            <a:r>
              <a:rPr lang="en-US" altLang="en-US" sz="1200" dirty="0"/>
              <a:t>绿色圃中小学教育网http://www.lspjy.com</a:t>
            </a:r>
          </a:p>
        </p:txBody>
      </p:sp>
      <p:sp>
        <p:nvSpPr>
          <p:cNvPr id="51204" name="页脚占位符 4"/>
          <p:cNvSpPr txBox="1">
            <a:spLocks noGrp="1"/>
          </p:cNvSpPr>
          <p:nvPr>
            <p:ph type="ftr" sz="quarter"/>
          </p:nvPr>
        </p:nvSpPr>
        <p:spPr>
          <a:xfrm>
            <a:off x="0" y="8686800"/>
            <a:ext cx="2973388" cy="4572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/>
          <a:p>
            <a:pPr lvl="0" indent="0">
              <a:buChar char="•"/>
            </a:pPr>
            <a:r>
              <a:rPr lang="en-US" altLang="en-US" sz="1200" dirty="0"/>
              <a:t>绿色圃中小学教育网http://www.lspjy.com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9575" y="754063"/>
            <a:ext cx="5854700" cy="3294062"/>
          </a:xfrm>
        </p:spPr>
      </p:sp>
      <p:sp>
        <p:nvSpPr>
          <p:cNvPr id="53250" name="备注占位符 2"/>
          <p:cNvSpPr>
            <a:spLocks noGrp="1"/>
          </p:cNvSpPr>
          <p:nvPr>
            <p:ph type="body"/>
          </p:nvPr>
        </p:nvSpPr>
        <p:spPr>
          <a:xfrm>
            <a:off x="538163" y="4387850"/>
            <a:ext cx="5780087" cy="3952875"/>
          </a:xfrm>
        </p:spPr>
        <p:txBody>
          <a:bodyPr wrap="square" lIns="91440" tIns="45720" rIns="91440" bIns="45720" anchor="t"/>
          <a:lstStyle/>
          <a:p>
            <a:pPr lvl="0"/>
            <a:endParaRPr lang="zh-CN" altLang="en-US" dirty="0"/>
          </a:p>
        </p:txBody>
      </p:sp>
      <p:sp>
        <p:nvSpPr>
          <p:cNvPr id="53251" name="页眉占位符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3388" cy="4572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/>
          <a:p>
            <a:pPr lvl="0" indent="0">
              <a:buChar char="•"/>
            </a:pPr>
            <a:r>
              <a:rPr lang="en-US" altLang="en-US" sz="1200" dirty="0"/>
              <a:t>绿色圃中小学教育网http://www.lspjy.com</a:t>
            </a:r>
          </a:p>
        </p:txBody>
      </p:sp>
      <p:sp>
        <p:nvSpPr>
          <p:cNvPr id="53252" name="页脚占位符 4"/>
          <p:cNvSpPr txBox="1">
            <a:spLocks noGrp="1"/>
          </p:cNvSpPr>
          <p:nvPr>
            <p:ph type="ftr" sz="quarter"/>
          </p:nvPr>
        </p:nvSpPr>
        <p:spPr>
          <a:xfrm>
            <a:off x="0" y="8686800"/>
            <a:ext cx="2973388" cy="4572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/>
          <a:p>
            <a:pPr lvl="0" indent="0">
              <a:buChar char="•"/>
            </a:pPr>
            <a:r>
              <a:rPr lang="en-US" altLang="en-US" sz="1200" dirty="0"/>
              <a:t>绿色圃中小学教育网http://www.lspjy.com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9575" y="754063"/>
            <a:ext cx="5854700" cy="3294062"/>
          </a:xfrm>
        </p:spPr>
      </p:sp>
      <p:sp>
        <p:nvSpPr>
          <p:cNvPr id="47106" name="备注占位符 2"/>
          <p:cNvSpPr>
            <a:spLocks noGrp="1"/>
          </p:cNvSpPr>
          <p:nvPr>
            <p:ph type="body"/>
          </p:nvPr>
        </p:nvSpPr>
        <p:spPr>
          <a:xfrm>
            <a:off x="538163" y="4387850"/>
            <a:ext cx="5780087" cy="3952875"/>
          </a:xfrm>
        </p:spPr>
        <p:txBody>
          <a:bodyPr wrap="square" lIns="91440" tIns="45720" rIns="91440" bIns="45720" anchor="t"/>
          <a:lstStyle/>
          <a:p>
            <a:pPr lvl="0"/>
            <a:endParaRPr lang="zh-CN" altLang="en-US" dirty="0"/>
          </a:p>
        </p:txBody>
      </p:sp>
      <p:sp>
        <p:nvSpPr>
          <p:cNvPr id="47107" name="页眉占位符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3388" cy="4572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/>
          <a:p>
            <a:pPr lvl="0" indent="0">
              <a:buChar char="•"/>
            </a:pPr>
            <a:r>
              <a:rPr lang="en-US" altLang="en-US" sz="1200" dirty="0"/>
              <a:t>绿色圃中小学教育网http://www.lspjy.com</a:t>
            </a:r>
          </a:p>
        </p:txBody>
      </p:sp>
      <p:sp>
        <p:nvSpPr>
          <p:cNvPr id="47108" name="页脚占位符 4"/>
          <p:cNvSpPr txBox="1">
            <a:spLocks noGrp="1"/>
          </p:cNvSpPr>
          <p:nvPr>
            <p:ph type="ftr" sz="quarter"/>
          </p:nvPr>
        </p:nvSpPr>
        <p:spPr>
          <a:xfrm>
            <a:off x="0" y="8686800"/>
            <a:ext cx="2973388" cy="4572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/>
          <a:p>
            <a:pPr lvl="0" indent="0">
              <a:buChar char="•"/>
            </a:pPr>
            <a:r>
              <a:rPr lang="en-US" altLang="en-US" sz="1200" dirty="0"/>
              <a:t>绿色圃中小学教育网http://www.lspjy.com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9575" y="754063"/>
            <a:ext cx="5854700" cy="3294062"/>
          </a:xfrm>
        </p:spPr>
      </p:sp>
      <p:sp>
        <p:nvSpPr>
          <p:cNvPr id="43010" name="备注占位符 2"/>
          <p:cNvSpPr>
            <a:spLocks noGrp="1"/>
          </p:cNvSpPr>
          <p:nvPr>
            <p:ph type="body"/>
          </p:nvPr>
        </p:nvSpPr>
        <p:spPr>
          <a:xfrm>
            <a:off x="538163" y="4387850"/>
            <a:ext cx="5780087" cy="3952875"/>
          </a:xfrm>
        </p:spPr>
        <p:txBody>
          <a:bodyPr wrap="square" lIns="91440" tIns="45720" rIns="91440" bIns="45720" anchor="t"/>
          <a:lstStyle/>
          <a:p>
            <a:pPr lvl="0"/>
            <a:endParaRPr lang="zh-CN" altLang="en-US" dirty="0"/>
          </a:p>
        </p:txBody>
      </p:sp>
      <p:sp>
        <p:nvSpPr>
          <p:cNvPr id="43011" name="页眉占位符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3388" cy="4572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/>
          <a:p>
            <a:pPr>
              <a:buFontTx/>
              <a:buChar char="•"/>
            </a:pPr>
            <a:r>
              <a:rPr lang="en-US" altLang="en-US" dirty="0">
                <a:solidFill>
                  <a:prstClr val="black"/>
                </a:solidFill>
              </a:rPr>
              <a:t>绿色圃中小学教育网http://www.lspjy.com</a:t>
            </a:r>
          </a:p>
        </p:txBody>
      </p:sp>
      <p:sp>
        <p:nvSpPr>
          <p:cNvPr id="43012" name="页脚占位符 4"/>
          <p:cNvSpPr txBox="1">
            <a:spLocks noGrp="1"/>
          </p:cNvSpPr>
          <p:nvPr>
            <p:ph type="ftr" sz="quarter"/>
          </p:nvPr>
        </p:nvSpPr>
        <p:spPr>
          <a:xfrm>
            <a:off x="0" y="8686800"/>
            <a:ext cx="2973388" cy="4572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/>
          <a:p>
            <a:pPr>
              <a:buFontTx/>
              <a:buChar char="•"/>
            </a:pPr>
            <a:r>
              <a:rPr lang="en-US" altLang="en-US" dirty="0">
                <a:solidFill>
                  <a:prstClr val="black"/>
                </a:solidFill>
              </a:rPr>
              <a:t>绿色圃中小学教育网http://www.lspjy.com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9575" y="754063"/>
            <a:ext cx="5854700" cy="3294062"/>
          </a:xfrm>
        </p:spPr>
      </p:sp>
      <p:sp>
        <p:nvSpPr>
          <p:cNvPr id="61442" name="备注占位符 2"/>
          <p:cNvSpPr>
            <a:spLocks noGrp="1"/>
          </p:cNvSpPr>
          <p:nvPr>
            <p:ph type="body"/>
          </p:nvPr>
        </p:nvSpPr>
        <p:spPr>
          <a:xfrm>
            <a:off x="538163" y="4387850"/>
            <a:ext cx="5780087" cy="3952875"/>
          </a:xfrm>
        </p:spPr>
        <p:txBody>
          <a:bodyPr wrap="square" lIns="91440" tIns="45720" rIns="91440" bIns="45720" anchor="t"/>
          <a:lstStyle/>
          <a:p>
            <a:pPr lvl="0"/>
            <a:endParaRPr lang="zh-CN" altLang="en-US" dirty="0"/>
          </a:p>
        </p:txBody>
      </p:sp>
      <p:sp>
        <p:nvSpPr>
          <p:cNvPr id="61443" name="页眉占位符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3388" cy="4572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/>
          <a:p>
            <a:pPr>
              <a:buFontTx/>
              <a:buChar char="•"/>
            </a:pPr>
            <a:r>
              <a:rPr lang="en-US" altLang="en-US" dirty="0">
                <a:solidFill>
                  <a:prstClr val="black"/>
                </a:solidFill>
              </a:rPr>
              <a:t>绿色圃中小学教育网http://www.lspjy.com</a:t>
            </a:r>
          </a:p>
        </p:txBody>
      </p:sp>
      <p:sp>
        <p:nvSpPr>
          <p:cNvPr id="61444" name="页脚占位符 4"/>
          <p:cNvSpPr txBox="1">
            <a:spLocks noGrp="1"/>
          </p:cNvSpPr>
          <p:nvPr>
            <p:ph type="ftr" sz="quarter"/>
          </p:nvPr>
        </p:nvSpPr>
        <p:spPr>
          <a:xfrm>
            <a:off x="0" y="8686800"/>
            <a:ext cx="2973388" cy="4572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/>
          <a:p>
            <a:pPr>
              <a:buFontTx/>
              <a:buChar char="•"/>
            </a:pPr>
            <a:r>
              <a:rPr lang="en-US" altLang="en-US" dirty="0">
                <a:solidFill>
                  <a:prstClr val="black"/>
                </a:solidFill>
              </a:rPr>
              <a:t>绿色圃中小学教育网http://www.lspjy.com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9575" y="754063"/>
            <a:ext cx="5854700" cy="3294062"/>
          </a:xfrm>
        </p:spPr>
      </p:sp>
      <p:sp>
        <p:nvSpPr>
          <p:cNvPr id="55298" name="备注占位符 2"/>
          <p:cNvSpPr>
            <a:spLocks noGrp="1"/>
          </p:cNvSpPr>
          <p:nvPr>
            <p:ph type="body"/>
          </p:nvPr>
        </p:nvSpPr>
        <p:spPr>
          <a:xfrm>
            <a:off x="538163" y="4387850"/>
            <a:ext cx="5780087" cy="3952875"/>
          </a:xfrm>
        </p:spPr>
        <p:txBody>
          <a:bodyPr wrap="square" lIns="91440" tIns="45720" rIns="91440" bIns="45720" anchor="t"/>
          <a:lstStyle/>
          <a:p>
            <a:pPr lvl="0"/>
            <a:endParaRPr lang="zh-CN" altLang="en-US" dirty="0"/>
          </a:p>
        </p:txBody>
      </p:sp>
      <p:sp>
        <p:nvSpPr>
          <p:cNvPr id="55299" name="页眉占位符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3388" cy="4572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/>
          <a:p>
            <a:pPr lvl="0" indent="0">
              <a:buChar char="•"/>
            </a:pPr>
            <a:r>
              <a:rPr lang="en-US" altLang="en-US" sz="1200" dirty="0"/>
              <a:t>绿色圃中小学教育网http://www.lspjy.com</a:t>
            </a:r>
          </a:p>
        </p:txBody>
      </p:sp>
      <p:sp>
        <p:nvSpPr>
          <p:cNvPr id="55300" name="页脚占位符 4"/>
          <p:cNvSpPr txBox="1">
            <a:spLocks noGrp="1"/>
          </p:cNvSpPr>
          <p:nvPr>
            <p:ph type="ftr" sz="quarter"/>
          </p:nvPr>
        </p:nvSpPr>
        <p:spPr>
          <a:xfrm>
            <a:off x="0" y="8686800"/>
            <a:ext cx="2973388" cy="4572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/>
          <a:p>
            <a:pPr lvl="0" indent="0">
              <a:buChar char="•"/>
            </a:pPr>
            <a:r>
              <a:rPr lang="en-US" altLang="en-US" sz="1200" dirty="0"/>
              <a:t>绿色圃中小学教育网http://www.lspjy.com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ags" Target="../tags/tag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ags" Target="../tags/tag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ags" Target="../tags/tag4.xml"/><Relationship Id="rId30" Type="http://schemas.openxmlformats.org/officeDocument/2006/relationships/tags" Target="../tags/tag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5"/>
            </p:custDataLst>
          </p:nvPr>
        </p:nvSpPr>
        <p:spPr>
          <a:xfrm>
            <a:off x="502412" y="324000"/>
            <a:ext cx="8139178" cy="486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6"/>
            </p:custDataLst>
          </p:nvPr>
        </p:nvSpPr>
        <p:spPr>
          <a:xfrm>
            <a:off x="502412" y="972000"/>
            <a:ext cx="8139178" cy="378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7"/>
            </p:custDataLst>
          </p:nvPr>
        </p:nvSpPr>
        <p:spPr>
          <a:xfrm>
            <a:off x="659807" y="4762375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8"/>
            </p:custDataLst>
          </p:nvPr>
        </p:nvSpPr>
        <p:spPr>
          <a:xfrm>
            <a:off x="3087000" y="4762375"/>
            <a:ext cx="2970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9"/>
            </p:custDataLst>
          </p:nvPr>
        </p:nvSpPr>
        <p:spPr>
          <a:xfrm>
            <a:off x="6457950" y="4762375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30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1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-8965" y="1099056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>
                <a:solidFill>
                  <a:schemeClr val="bg1"/>
                </a:solidFill>
              </a:rPr>
              <a:t>圆的周长（二）</a:t>
            </a:r>
          </a:p>
        </p:txBody>
      </p:sp>
      <p:sp>
        <p:nvSpPr>
          <p:cNvPr id="9" name="矩形 8"/>
          <p:cNvSpPr/>
          <p:nvPr/>
        </p:nvSpPr>
        <p:spPr>
          <a:xfrm>
            <a:off x="0" y="2477111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第</a:t>
            </a:r>
            <a:r>
              <a:rPr 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课时</a:t>
            </a:r>
            <a:endParaRPr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264335" y="3471582"/>
            <a:ext cx="4597400" cy="337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课堂导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入</a:t>
            </a:r>
            <a:r>
              <a:rPr lang="en-US" altLang="zh-CN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新知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探究</a:t>
            </a:r>
            <a:r>
              <a:rPr lang="en-US" altLang="zh-CN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练习</a:t>
            </a:r>
            <a:r>
              <a:rPr lang="en-US" altLang="zh-CN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小结</a:t>
            </a:r>
            <a:r>
              <a:rPr lang="en-US" altLang="zh-CN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课堂作业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4288615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TextBox 4"/>
          <p:cNvSpPr txBox="1"/>
          <p:nvPr/>
        </p:nvSpPr>
        <p:spPr>
          <a:xfrm>
            <a:off x="628015" y="593090"/>
            <a:ext cx="7630795" cy="9531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fontAlgn="auto"/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笑笑绕着花坛边缘走了一周，走了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62.8m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，这个花坛的直径是多少米？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44037" name="图片 10" descr="23.png"/>
          <p:cNvPicPr>
            <a:picLocks noChangeAspect="1"/>
          </p:cNvPicPr>
          <p:nvPr/>
        </p:nvPicPr>
        <p:blipFill>
          <a:blip r:embed="rId3" cstate="email"/>
          <a:srcRect r="-31"/>
          <a:stretch>
            <a:fillRect/>
          </a:stretch>
        </p:blipFill>
        <p:spPr>
          <a:xfrm>
            <a:off x="5349875" y="1038860"/>
            <a:ext cx="2908935" cy="12439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圆角矩形标注 3"/>
          <p:cNvSpPr/>
          <p:nvPr/>
        </p:nvSpPr>
        <p:spPr>
          <a:xfrm>
            <a:off x="1358265" y="2559050"/>
            <a:ext cx="5295265" cy="1886585"/>
          </a:xfrm>
          <a:prstGeom prst="wedgeRoundRectCallout">
            <a:avLst>
              <a:gd name="adj1" fmla="val 56199"/>
              <a:gd name="adj2" fmla="val 21154"/>
              <a:gd name="adj3" fmla="val 16667"/>
            </a:avLst>
          </a:prstGeom>
          <a:solidFill>
            <a:srgbClr val="E1EFE2"/>
          </a:solidFill>
          <a:ln>
            <a:solidFill>
              <a:srgbClr val="DA94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62.8÷3.14＝20（米）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答：这个花坛的直径是20米。</a:t>
            </a:r>
          </a:p>
        </p:txBody>
      </p:sp>
      <p:sp>
        <p:nvSpPr>
          <p:cNvPr id="21" name="任意多边形 20"/>
          <p:cNvSpPr/>
          <p:nvPr/>
        </p:nvSpPr>
        <p:spPr>
          <a:xfrm>
            <a:off x="89796" y="592926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标注 3"/>
          <p:cNvSpPr/>
          <p:nvPr/>
        </p:nvSpPr>
        <p:spPr>
          <a:xfrm>
            <a:off x="3085465" y="1628775"/>
            <a:ext cx="4307840" cy="1886585"/>
          </a:xfrm>
          <a:prstGeom prst="wedgeRoundRectCallout">
            <a:avLst>
              <a:gd name="adj1" fmla="val 43071"/>
              <a:gd name="adj2" fmla="val 61477"/>
              <a:gd name="adj3" fmla="val 16667"/>
            </a:avLst>
          </a:prstGeom>
          <a:solidFill>
            <a:srgbClr val="E1EFE2"/>
          </a:solidFill>
          <a:ln>
            <a:solidFill>
              <a:srgbClr val="DA94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3.14×2＝6.28（cm）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答：圆的周长是6.28cm。</a:t>
            </a:r>
          </a:p>
        </p:txBody>
      </p:sp>
      <p:pic>
        <p:nvPicPr>
          <p:cNvPr id="26626" name="Picture 9"/>
          <p:cNvPicPr>
            <a:picLocks noChangeAspect="1"/>
          </p:cNvPicPr>
          <p:nvPr/>
        </p:nvPicPr>
        <p:blipFill>
          <a:blip r:embed="rId3" cstate="email"/>
          <a:srcRect r="-569"/>
          <a:stretch>
            <a:fillRect/>
          </a:stretch>
        </p:blipFill>
        <p:spPr>
          <a:xfrm>
            <a:off x="1903228" y="1241893"/>
            <a:ext cx="681122" cy="311982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8131" name="TextBox 4"/>
          <p:cNvSpPr txBox="1"/>
          <p:nvPr/>
        </p:nvSpPr>
        <p:spPr>
          <a:xfrm>
            <a:off x="628006" y="593398"/>
            <a:ext cx="689356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</a:rPr>
              <a:t>求出这个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</a:rPr>
              <a:t>圆的周长。</a:t>
            </a:r>
          </a:p>
        </p:txBody>
      </p:sp>
      <p:sp>
        <p:nvSpPr>
          <p:cNvPr id="2" name="流程图: 联系 1"/>
          <p:cNvSpPr/>
          <p:nvPr/>
        </p:nvSpPr>
        <p:spPr>
          <a:xfrm>
            <a:off x="1206500" y="2819400"/>
            <a:ext cx="1386840" cy="1349375"/>
          </a:xfrm>
          <a:prstGeom prst="flowChartConnector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任意多边形 20"/>
          <p:cNvSpPr/>
          <p:nvPr/>
        </p:nvSpPr>
        <p:spPr>
          <a:xfrm>
            <a:off x="89796" y="592926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ext Box 10"/>
          <p:cNvSpPr txBox="1"/>
          <p:nvPr/>
        </p:nvSpPr>
        <p:spPr>
          <a:xfrm>
            <a:off x="628015" y="593090"/>
            <a:ext cx="6825615" cy="931545"/>
          </a:xfrm>
          <a:prstGeom prst="rect">
            <a:avLst/>
          </a:prstGeom>
          <a:noFill/>
          <a:ln w="9525">
            <a:noFill/>
          </a:ln>
        </p:spPr>
        <p:txBody>
          <a:bodyPr wrap="square" lIns="67508" tIns="35104" rIns="67508" bIns="35104" anchor="t">
            <a:spAutoFit/>
          </a:bodyPr>
          <a:lstStyle/>
          <a:p>
            <a:pPr algn="just" eaLnBrk="0" fontAlgn="auto" hangingPunct="0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一块交通标志牌的半径是 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35cm,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这块交通标志牌的周长是多少厘米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?</a:t>
            </a:r>
            <a:endParaRPr lang="zh-CN" altLang="en-US" sz="2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圆角矩形标注 1"/>
          <p:cNvSpPr/>
          <p:nvPr/>
        </p:nvSpPr>
        <p:spPr>
          <a:xfrm>
            <a:off x="2644140" y="1626870"/>
            <a:ext cx="5159375" cy="3075940"/>
          </a:xfrm>
          <a:prstGeom prst="wedgeRoundRectCallout">
            <a:avLst>
              <a:gd name="adj1" fmla="val -55686"/>
              <a:gd name="adj2" fmla="val 32078"/>
              <a:gd name="adj3" fmla="val 16667"/>
            </a:avLst>
          </a:prstGeom>
          <a:solidFill>
            <a:srgbClr val="FCF0DF"/>
          </a:solidFill>
          <a:ln>
            <a:solidFill>
              <a:srgbClr val="DA94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hangingPunct="0">
              <a:lnSpc>
                <a:spcPct val="140000"/>
              </a:lnSpc>
            </a:pP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2×35×3.14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ct val="140000"/>
              </a:lnSpc>
            </a:pP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=70×3.14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ct val="140000"/>
              </a:lnSpc>
            </a:pP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=219.8(cm)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答：这块交通标志牌的周长</a:t>
            </a:r>
            <a:r>
              <a:rPr lang="zh-CN" altLang="en-US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是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219.8</a:t>
            </a:r>
            <a:r>
              <a:rPr lang="zh-CN" altLang="en-US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cm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</a:t>
            </a:r>
          </a:p>
        </p:txBody>
      </p:sp>
      <p:sp>
        <p:nvSpPr>
          <p:cNvPr id="21" name="任意多边形 20"/>
          <p:cNvSpPr/>
          <p:nvPr/>
        </p:nvSpPr>
        <p:spPr>
          <a:xfrm>
            <a:off x="89796" y="592926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2280285" y="982345"/>
            <a:ext cx="5482590" cy="3318510"/>
          </a:xfrm>
          <a:prstGeom prst="roundRect">
            <a:avLst>
              <a:gd name="adj" fmla="val 8426"/>
            </a:avLst>
          </a:pr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50000"/>
              </a:lnSpc>
            </a:pP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圆的周长＝直径×圆周率</a:t>
            </a:r>
          </a:p>
          <a:p>
            <a:pPr algn="l">
              <a:lnSpc>
                <a:spcPct val="150000"/>
              </a:lnSpc>
            </a:pP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或圆的周长=半径×2×圆周率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lvl="0" algn="l" fontAlgn="auto">
              <a:lnSpc>
                <a:spcPct val="150000"/>
              </a:lnSpc>
            </a:pP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如果用字母表示：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lvl="0" algn="l" fontAlgn="auto">
              <a:lnSpc>
                <a:spcPct val="150000"/>
              </a:lnSpc>
            </a:pP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C=πd或C=2πr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标注 4"/>
          <p:cNvSpPr/>
          <p:nvPr/>
        </p:nvSpPr>
        <p:spPr>
          <a:xfrm>
            <a:off x="3531870" y="1821180"/>
            <a:ext cx="3670935" cy="2112010"/>
          </a:xfrm>
          <a:prstGeom prst="wedgeRoundRectCallout">
            <a:avLst>
              <a:gd name="adj1" fmla="val 43071"/>
              <a:gd name="adj2" fmla="val 61477"/>
              <a:gd name="adj3" fmla="val 16667"/>
            </a:avLst>
          </a:prstGeom>
          <a:solidFill>
            <a:srgbClr val="E1EFE2"/>
          </a:solidFill>
          <a:ln>
            <a:solidFill>
              <a:srgbClr val="DA94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3.14×10=31.4（m）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答：这个圆的周长是31.4m。</a:t>
            </a:r>
          </a:p>
        </p:txBody>
      </p:sp>
      <p:sp>
        <p:nvSpPr>
          <p:cNvPr id="50178" name="TextBox 4"/>
          <p:cNvSpPr txBox="1"/>
          <p:nvPr/>
        </p:nvSpPr>
        <p:spPr>
          <a:xfrm>
            <a:off x="628015" y="593090"/>
            <a:ext cx="7623810" cy="9531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fontAlgn="auto"/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如图，在一个正方形中放置一个最大的圆。这个圆的周长是多少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?</a:t>
            </a:r>
          </a:p>
        </p:txBody>
      </p:sp>
      <p:grpSp>
        <p:nvGrpSpPr>
          <p:cNvPr id="50179" name="组合 20"/>
          <p:cNvGrpSpPr/>
          <p:nvPr/>
        </p:nvGrpSpPr>
        <p:grpSpPr>
          <a:xfrm>
            <a:off x="1358788" y="2271184"/>
            <a:ext cx="1716077" cy="1350335"/>
            <a:chOff x="3643306" y="3143248"/>
            <a:chExt cx="2287836" cy="1800000"/>
          </a:xfrm>
        </p:grpSpPr>
        <p:grpSp>
          <p:nvGrpSpPr>
            <p:cNvPr id="50180" name="组合 11"/>
            <p:cNvGrpSpPr/>
            <p:nvPr/>
          </p:nvGrpSpPr>
          <p:grpSpPr>
            <a:xfrm>
              <a:off x="3643306" y="3143248"/>
              <a:ext cx="1800000" cy="1800000"/>
              <a:chOff x="3643306" y="3143248"/>
              <a:chExt cx="1800000" cy="1800000"/>
            </a:xfrm>
          </p:grpSpPr>
          <p:sp>
            <p:nvSpPr>
              <p:cNvPr id="9" name="椭圆 8"/>
              <p:cNvSpPr/>
              <p:nvPr/>
            </p:nvSpPr>
            <p:spPr>
              <a:xfrm>
                <a:off x="3643306" y="3143248"/>
                <a:ext cx="1800238" cy="1800000"/>
              </a:xfrm>
              <a:prstGeom prst="ellipse">
                <a:avLst/>
              </a:prstGeom>
              <a:no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3643306" y="3143248"/>
                <a:ext cx="1800238" cy="1800000"/>
              </a:xfrm>
              <a:prstGeom prst="rect">
                <a:avLst/>
              </a:prstGeom>
              <a:no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cxnSp>
          <p:nvCxnSpPr>
            <p:cNvPr id="15" name="直接连接符 14"/>
            <p:cNvCxnSpPr/>
            <p:nvPr/>
          </p:nvCxnSpPr>
          <p:spPr>
            <a:xfrm>
              <a:off x="5443544" y="3143248"/>
              <a:ext cx="485778" cy="1588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5429255" y="4941661"/>
              <a:ext cx="485778" cy="1587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箭头连接符 17"/>
            <p:cNvCxnSpPr/>
            <p:nvPr/>
          </p:nvCxnSpPr>
          <p:spPr>
            <a:xfrm rot="5400000" flipH="1" flipV="1">
              <a:off x="5465004" y="3377374"/>
              <a:ext cx="466667" cy="1587"/>
            </a:xfrm>
            <a:prstGeom prst="straightConnector1">
              <a:avLst/>
            </a:prstGeom>
            <a:ln w="28575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箭头连接符 18"/>
            <p:cNvCxnSpPr/>
            <p:nvPr/>
          </p:nvCxnSpPr>
          <p:spPr>
            <a:xfrm rot="16200000" flipH="1">
              <a:off x="5453099" y="4705151"/>
              <a:ext cx="468253" cy="1588"/>
            </a:xfrm>
            <a:prstGeom prst="straightConnector1">
              <a:avLst/>
            </a:prstGeom>
            <a:ln w="28575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 rot="16200000">
              <a:off x="5149923" y="3705118"/>
              <a:ext cx="1071429" cy="49100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defTabSz="914400">
                <a:buClrTx/>
                <a:buSzTx/>
                <a:buFontTx/>
                <a:defRPr/>
              </a:pPr>
              <a:r>
                <a:rPr kumimoji="0" lang="en-US" altLang="zh-CN" kern="1200" cap="none" spc="300" normalizeH="0" baseline="0" noProof="0" dirty="0">
                  <a:latin typeface="Arial" panose="020B0604020202020204" pitchFamily="34" charset="0"/>
                  <a:ea typeface="宋体" panose="02010600030101010101" pitchFamily="2" charset="-122"/>
                  <a:cs typeface="+mn-cs"/>
                  <a:sym typeface="+mn-ea"/>
                </a:rPr>
                <a:t>10m</a:t>
              </a:r>
              <a:endParaRPr kumimoji="0" lang="zh-CN" altLang="en-US" kern="1200" cap="none" spc="30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endParaRPr>
            </a:p>
          </p:txBody>
        </p:sp>
      </p:grpSp>
      <p:cxnSp>
        <p:nvCxnSpPr>
          <p:cNvPr id="21" name="直接连接符 20"/>
          <p:cNvCxnSpPr/>
          <p:nvPr/>
        </p:nvCxnSpPr>
        <p:spPr>
          <a:xfrm rot="16200000" flipH="1">
            <a:off x="2033955" y="2946352"/>
            <a:ext cx="135033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 bwMode="auto">
          <a:xfrm rot="16200000">
            <a:off x="1816044" y="2676046"/>
            <a:ext cx="803771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0" lang="en-US" altLang="zh-CN" kern="1200" cap="none" spc="30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10m</a:t>
            </a:r>
            <a:endParaRPr kumimoji="0" lang="zh-CN" altLang="en-US" kern="1200" cap="none" spc="300" normalizeH="0" baseline="0" noProof="0" dirty="0">
              <a:latin typeface="Arial" panose="020B060402020202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4" name="任意多边形 3"/>
          <p:cNvSpPr/>
          <p:nvPr/>
        </p:nvSpPr>
        <p:spPr>
          <a:xfrm>
            <a:off x="89796" y="592926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212 -0.000460 L -0.073228 -0.000460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7" name="图片 16" descr="27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2830169" y="1777193"/>
            <a:ext cx="3483008" cy="223627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组合 12"/>
          <p:cNvGrpSpPr/>
          <p:nvPr/>
        </p:nvGrpSpPr>
        <p:grpSpPr>
          <a:xfrm>
            <a:off x="4726433" y="2518408"/>
            <a:ext cx="944282" cy="944282"/>
            <a:chOff x="3362201" y="2833241"/>
            <a:chExt cx="1285880" cy="1285880"/>
          </a:xfrm>
        </p:grpSpPr>
        <p:sp>
          <p:nvSpPr>
            <p:cNvPr id="9" name="椭圆 8"/>
            <p:cNvSpPr/>
            <p:nvPr/>
          </p:nvSpPr>
          <p:spPr>
            <a:xfrm>
              <a:off x="3362201" y="2833241"/>
              <a:ext cx="1285880" cy="1285880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11" name="直接连接符 10"/>
            <p:cNvCxnSpPr>
              <a:stCxn id="9" idx="2"/>
              <a:endCxn id="9" idx="6"/>
            </p:cNvCxnSpPr>
            <p:nvPr/>
          </p:nvCxnSpPr>
          <p:spPr>
            <a:xfrm rot="10800000" flipH="1">
              <a:off x="3362201" y="3476992"/>
              <a:ext cx="1285880" cy="0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椭圆 11"/>
            <p:cNvSpPr/>
            <p:nvPr/>
          </p:nvSpPr>
          <p:spPr>
            <a:xfrm>
              <a:off x="4001087" y="3465641"/>
              <a:ext cx="17836" cy="1783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628015" y="594360"/>
            <a:ext cx="7090410" cy="95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两只蚂蚁分别沿正方形和圆走一圈，谁走的路程长？为什么？</a:t>
            </a:r>
          </a:p>
        </p:txBody>
      </p:sp>
      <p:sp>
        <p:nvSpPr>
          <p:cNvPr id="21" name="任意多边形 20"/>
          <p:cNvSpPr/>
          <p:nvPr/>
        </p:nvSpPr>
        <p:spPr>
          <a:xfrm>
            <a:off x="89796" y="592926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8758 -0.004860 L -0.156972 -0.004860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标注 3"/>
          <p:cNvSpPr/>
          <p:nvPr/>
        </p:nvSpPr>
        <p:spPr>
          <a:xfrm>
            <a:off x="2520950" y="876300"/>
            <a:ext cx="5159375" cy="3075940"/>
          </a:xfrm>
          <a:prstGeom prst="wedgeRoundRectCallout">
            <a:avLst>
              <a:gd name="adj1" fmla="val -55686"/>
              <a:gd name="adj2" fmla="val 32078"/>
              <a:gd name="adj3" fmla="val 16667"/>
            </a:avLst>
          </a:prstGeom>
          <a:solidFill>
            <a:srgbClr val="FCF0DF"/>
          </a:solidFill>
          <a:ln>
            <a:solidFill>
              <a:srgbClr val="DA94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hangingPunct="0">
              <a:lnSpc>
                <a:spcPct val="140000"/>
              </a:lnSpc>
            </a:pP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甲：2×4=8(厘米)</a:t>
            </a:r>
            <a:endParaRPr kumimoji="0" lang="zh-CN" altLang="en-US" sz="2800" i="0" u="none" strike="noStrike" cap="none" spc="0" normalizeH="0" baseline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0" marR="0" lvl="0" indent="0" algn="l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乙：3.14×2=6.28(厘米)</a:t>
            </a:r>
            <a:endParaRPr kumimoji="0" lang="zh-CN" altLang="en-US" sz="2800" i="0" u="none" strike="noStrike" cap="none" spc="0" normalizeH="0" baseline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0" marR="0" lvl="0" indent="0" algn="l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因为8&gt;6.28，所以甲走的路程长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TextBox 4"/>
          <p:cNvSpPr txBox="1"/>
          <p:nvPr/>
        </p:nvSpPr>
        <p:spPr>
          <a:xfrm>
            <a:off x="512445" y="398529"/>
            <a:ext cx="8118475" cy="9531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fontAlgn="auto"/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右图是一个一面靠墙，另一面用篱笆围成的半圆形养鸡场，这个半圆的直径是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米，篱笆长是多少米？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46085" name="Picture 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303194" y="1717305"/>
            <a:ext cx="2866821" cy="158902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任意多边形 14"/>
          <p:cNvSpPr/>
          <p:nvPr/>
        </p:nvSpPr>
        <p:spPr>
          <a:xfrm>
            <a:off x="5902778" y="1717306"/>
            <a:ext cx="1889167" cy="1042224"/>
          </a:xfrm>
          <a:custGeom>
            <a:avLst/>
            <a:gdLst>
              <a:gd name="connsiteX0" fmla="*/ 1903562 w 1903562"/>
              <a:gd name="connsiteY0" fmla="*/ 845389 h 1073989"/>
              <a:gd name="connsiteX1" fmla="*/ 1618890 w 1903562"/>
              <a:gd name="connsiteY1" fmla="*/ 940279 h 1073989"/>
              <a:gd name="connsiteX2" fmla="*/ 1256581 w 1903562"/>
              <a:gd name="connsiteY2" fmla="*/ 1052423 h 1073989"/>
              <a:gd name="connsiteX3" fmla="*/ 971909 w 1903562"/>
              <a:gd name="connsiteY3" fmla="*/ 1069675 h 1073989"/>
              <a:gd name="connsiteX4" fmla="*/ 730370 w 1903562"/>
              <a:gd name="connsiteY4" fmla="*/ 1052423 h 1073989"/>
              <a:gd name="connsiteX5" fmla="*/ 437072 w 1903562"/>
              <a:gd name="connsiteY5" fmla="*/ 1017917 h 1073989"/>
              <a:gd name="connsiteX6" fmla="*/ 204158 w 1903562"/>
              <a:gd name="connsiteY6" fmla="*/ 940279 h 1073989"/>
              <a:gd name="connsiteX7" fmla="*/ 126521 w 1903562"/>
              <a:gd name="connsiteY7" fmla="*/ 854015 h 1073989"/>
              <a:gd name="connsiteX8" fmla="*/ 74762 w 1903562"/>
              <a:gd name="connsiteY8" fmla="*/ 819509 h 1073989"/>
              <a:gd name="connsiteX9" fmla="*/ 23004 w 1903562"/>
              <a:gd name="connsiteY9" fmla="*/ 698740 h 1073989"/>
              <a:gd name="connsiteX10" fmla="*/ 5751 w 1903562"/>
              <a:gd name="connsiteY10" fmla="*/ 577970 h 1073989"/>
              <a:gd name="connsiteX11" fmla="*/ 5751 w 1903562"/>
              <a:gd name="connsiteY11" fmla="*/ 465826 h 1073989"/>
              <a:gd name="connsiteX12" fmla="*/ 40256 w 1903562"/>
              <a:gd name="connsiteY12" fmla="*/ 319177 h 1073989"/>
              <a:gd name="connsiteX13" fmla="*/ 100641 w 1903562"/>
              <a:gd name="connsiteY13" fmla="*/ 224287 h 1073989"/>
              <a:gd name="connsiteX14" fmla="*/ 290422 w 1903562"/>
              <a:gd name="connsiteY14" fmla="*/ 86264 h 1073989"/>
              <a:gd name="connsiteX15" fmla="*/ 506083 w 1903562"/>
              <a:gd name="connsiteY15" fmla="*/ 34506 h 1073989"/>
              <a:gd name="connsiteX16" fmla="*/ 695864 w 1903562"/>
              <a:gd name="connsiteY16" fmla="*/ 8626 h 1073989"/>
              <a:gd name="connsiteX17" fmla="*/ 790755 w 1903562"/>
              <a:gd name="connsiteY17" fmla="*/ 0 h 1073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903562" h="1073989">
                <a:moveTo>
                  <a:pt x="1903562" y="845389"/>
                </a:moveTo>
                <a:lnTo>
                  <a:pt x="1618890" y="940279"/>
                </a:lnTo>
                <a:cubicBezTo>
                  <a:pt x="1511060" y="974785"/>
                  <a:pt x="1364411" y="1030857"/>
                  <a:pt x="1256581" y="1052423"/>
                </a:cubicBezTo>
                <a:cubicBezTo>
                  <a:pt x="1148751" y="1073989"/>
                  <a:pt x="1059611" y="1069675"/>
                  <a:pt x="971909" y="1069675"/>
                </a:cubicBezTo>
                <a:cubicBezTo>
                  <a:pt x="884207" y="1069675"/>
                  <a:pt x="819510" y="1061049"/>
                  <a:pt x="730370" y="1052423"/>
                </a:cubicBezTo>
                <a:cubicBezTo>
                  <a:pt x="641231" y="1043797"/>
                  <a:pt x="524774" y="1036608"/>
                  <a:pt x="437072" y="1017917"/>
                </a:cubicBezTo>
                <a:cubicBezTo>
                  <a:pt x="349370" y="999226"/>
                  <a:pt x="255916" y="967596"/>
                  <a:pt x="204158" y="940279"/>
                </a:cubicBezTo>
                <a:cubicBezTo>
                  <a:pt x="152400" y="912962"/>
                  <a:pt x="148087" y="874143"/>
                  <a:pt x="126521" y="854015"/>
                </a:cubicBezTo>
                <a:cubicBezTo>
                  <a:pt x="104955" y="833887"/>
                  <a:pt x="92015" y="845388"/>
                  <a:pt x="74762" y="819509"/>
                </a:cubicBezTo>
                <a:cubicBezTo>
                  <a:pt x="57509" y="793630"/>
                  <a:pt x="34506" y="738997"/>
                  <a:pt x="23004" y="698740"/>
                </a:cubicBezTo>
                <a:cubicBezTo>
                  <a:pt x="11502" y="658484"/>
                  <a:pt x="8626" y="616789"/>
                  <a:pt x="5751" y="577970"/>
                </a:cubicBezTo>
                <a:cubicBezTo>
                  <a:pt x="2876" y="539151"/>
                  <a:pt x="0" y="508958"/>
                  <a:pt x="5751" y="465826"/>
                </a:cubicBezTo>
                <a:cubicBezTo>
                  <a:pt x="11502" y="422694"/>
                  <a:pt x="24441" y="359434"/>
                  <a:pt x="40256" y="319177"/>
                </a:cubicBezTo>
                <a:cubicBezTo>
                  <a:pt x="56071" y="278921"/>
                  <a:pt x="58947" y="263106"/>
                  <a:pt x="100641" y="224287"/>
                </a:cubicBezTo>
                <a:cubicBezTo>
                  <a:pt x="142335" y="185468"/>
                  <a:pt x="222848" y="117894"/>
                  <a:pt x="290422" y="86264"/>
                </a:cubicBezTo>
                <a:cubicBezTo>
                  <a:pt x="357996" y="54634"/>
                  <a:pt x="438509" y="47446"/>
                  <a:pt x="506083" y="34506"/>
                </a:cubicBezTo>
                <a:cubicBezTo>
                  <a:pt x="573657" y="21566"/>
                  <a:pt x="648419" y="14377"/>
                  <a:pt x="695864" y="8626"/>
                </a:cubicBezTo>
                <a:cubicBezTo>
                  <a:pt x="743309" y="2875"/>
                  <a:pt x="767032" y="1437"/>
                  <a:pt x="790755" y="0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" name="任意多边形 20"/>
          <p:cNvSpPr/>
          <p:nvPr/>
        </p:nvSpPr>
        <p:spPr>
          <a:xfrm>
            <a:off x="89796" y="592926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圆角矩形标注 4"/>
          <p:cNvSpPr/>
          <p:nvPr/>
        </p:nvSpPr>
        <p:spPr>
          <a:xfrm>
            <a:off x="1114425" y="1788795"/>
            <a:ext cx="3854450" cy="2451735"/>
          </a:xfrm>
          <a:prstGeom prst="wedgeRoundRectCallout">
            <a:avLst>
              <a:gd name="adj1" fmla="val 60148"/>
              <a:gd name="adj2" fmla="val 35470"/>
              <a:gd name="adj3" fmla="val 16667"/>
            </a:avLst>
          </a:prstGeom>
          <a:solidFill>
            <a:srgbClr val="E1EFE2"/>
          </a:solidFill>
          <a:ln>
            <a:solidFill>
              <a:srgbClr val="DA94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28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en-US" altLang="zh-CN" sz="28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3.14</a:t>
            </a:r>
            <a:r>
              <a:rPr lang="zh-CN" altLang="en-US" sz="28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×</a:t>
            </a:r>
            <a:r>
              <a:rPr lang="en-US" altLang="zh-CN" sz="28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6÷2</a:t>
            </a:r>
            <a:endParaRPr kumimoji="0" lang="en-US" altLang="zh-CN" sz="28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=18.84÷2</a:t>
            </a:r>
            <a:endParaRPr lang="en-US" altLang="zh-CN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8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＝</a:t>
            </a:r>
            <a:r>
              <a:rPr lang="en-US" altLang="zh-CN" sz="28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9.42</a:t>
            </a:r>
            <a:r>
              <a:rPr lang="zh-CN" altLang="en-US" sz="28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（米）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lang="zh-CN" altLang="en-US" sz="28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8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答：篱笆长是</a:t>
            </a:r>
            <a:r>
              <a:rPr lang="en-US" altLang="zh-CN" sz="28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9.42</a:t>
            </a:r>
            <a:r>
              <a:rPr lang="zh-CN" altLang="en-US" sz="28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米。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TextBox 4"/>
          <p:cNvSpPr txBox="1"/>
          <p:nvPr/>
        </p:nvSpPr>
        <p:spPr>
          <a:xfrm>
            <a:off x="635635" y="546735"/>
            <a:ext cx="7855222" cy="9531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汽车车轮的半径为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0.3m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，它滚动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圈前进多少米？滚动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1000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圈，前进多少米？</a:t>
            </a:r>
            <a:endParaRPr lang="en-US" altLang="zh-CN" sz="28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1" name="任意多边形 20"/>
          <p:cNvSpPr/>
          <p:nvPr/>
        </p:nvSpPr>
        <p:spPr>
          <a:xfrm>
            <a:off x="89796" y="592926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圆角矩形标注 3"/>
          <p:cNvSpPr/>
          <p:nvPr/>
        </p:nvSpPr>
        <p:spPr>
          <a:xfrm>
            <a:off x="2643505" y="1586230"/>
            <a:ext cx="5765800" cy="3178175"/>
          </a:xfrm>
          <a:prstGeom prst="wedgeRoundRectCallout">
            <a:avLst>
              <a:gd name="adj1" fmla="val -55686"/>
              <a:gd name="adj2" fmla="val 32078"/>
              <a:gd name="adj3" fmla="val 16667"/>
            </a:avLst>
          </a:prstGeom>
          <a:solidFill>
            <a:srgbClr val="FCF0DF"/>
          </a:solidFill>
          <a:ln>
            <a:solidFill>
              <a:srgbClr val="DA94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hangingPunct="0">
              <a:lnSpc>
                <a:spcPct val="140000"/>
              </a:lnSpc>
            </a:pP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2×3.14×0.3</a:t>
            </a:r>
          </a:p>
          <a:p>
            <a:pPr eaLnBrk="0" hangingPunct="0">
              <a:lnSpc>
                <a:spcPct val="140000"/>
              </a:lnSpc>
            </a:pP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=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6.28×0.3=1.884（米）</a:t>
            </a:r>
          </a:p>
          <a:p>
            <a:pPr marL="0" marR="0" lvl="0" indent="0" algn="l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答：它滚动1圈前进1.884米。</a:t>
            </a:r>
          </a:p>
          <a:p>
            <a:pPr marL="0" marR="0" lvl="0" indent="0" algn="l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1.884×1000＝1884（米）</a:t>
            </a:r>
          </a:p>
          <a:p>
            <a:pPr marL="0" marR="0" lvl="0" indent="0" algn="l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答：滚动1000圈，前进1884米。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ext Box 43"/>
          <p:cNvSpPr txBox="1"/>
          <p:nvPr/>
        </p:nvSpPr>
        <p:spPr>
          <a:xfrm>
            <a:off x="571395" y="595902"/>
            <a:ext cx="7289165" cy="931545"/>
          </a:xfrm>
          <a:prstGeom prst="rect">
            <a:avLst/>
          </a:prstGeom>
          <a:noFill/>
          <a:ln w="9525">
            <a:noFill/>
          </a:ln>
        </p:spPr>
        <p:txBody>
          <a:bodyPr wrap="square" lIns="67508" tIns="35104" rIns="67508" bIns="35104" anchor="t">
            <a:spAutoFit/>
          </a:bodyPr>
          <a:lstStyle/>
          <a:p>
            <a:pPr eaLnBrk="0" hangingPunct="0"/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如下图所示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猫和老鼠以相同的速度同时 从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地出发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猫和老鼠哪一个先到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B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地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?</a:t>
            </a:r>
            <a:endParaRPr lang="zh-CN" altLang="en-US" sz="28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60419" name="Picture 2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15130" y="1962222"/>
            <a:ext cx="3780701" cy="174924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" name="任意多边形 20"/>
          <p:cNvSpPr/>
          <p:nvPr/>
        </p:nvSpPr>
        <p:spPr>
          <a:xfrm>
            <a:off x="89796" y="592926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12732" y="1000370"/>
            <a:ext cx="72527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altLang="zh-CN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1</a:t>
            </a:r>
            <a:r>
              <a:rPr lang="en-US" altLang="zh-CN" sz="24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.</a:t>
            </a: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通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过大家自主探究，理解圆周率的意义，理解圆的周长的计算公式。</a:t>
            </a:r>
            <a:endParaRPr lang="zh-CN" altLang="en-US" sz="24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zh-CN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2.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能应用公式解决生活实际问题。 </a:t>
            </a:r>
            <a:endParaRPr lang="zh-CN" altLang="en-US" sz="24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zh-CN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3.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结合祖冲之的故事，对同学们进行爱国主义教育。</a:t>
            </a: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</a:t>
            </a:r>
            <a:endParaRPr lang="zh-CN" altLang="en-US" sz="24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标注 3"/>
          <p:cNvSpPr/>
          <p:nvPr/>
        </p:nvSpPr>
        <p:spPr>
          <a:xfrm>
            <a:off x="2552065" y="737235"/>
            <a:ext cx="6073775" cy="3732530"/>
          </a:xfrm>
          <a:prstGeom prst="wedgeRoundRectCallout">
            <a:avLst>
              <a:gd name="adj1" fmla="val -55686"/>
              <a:gd name="adj2" fmla="val 32078"/>
              <a:gd name="adj3" fmla="val 16667"/>
            </a:avLst>
          </a:prstGeom>
          <a:solidFill>
            <a:srgbClr val="FCF0DF"/>
          </a:solidFill>
          <a:ln>
            <a:solidFill>
              <a:srgbClr val="DA94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hangingPunct="0">
              <a:lnSpc>
                <a:spcPct val="120000"/>
              </a:lnSpc>
            </a:pP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猫所走的路程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:</a:t>
            </a:r>
            <a:endParaRPr lang="en-US" altLang="zh-CN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eaLnBrk="0" hangingPunct="0">
              <a:lnSpc>
                <a:spcPct val="120000"/>
              </a:lnSpc>
            </a:pP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3.14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×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(3+2+3)÷2</a:t>
            </a:r>
          </a:p>
          <a:p>
            <a:pPr eaLnBrk="0" hangingPunct="0">
              <a:lnSpc>
                <a:spcPct val="120000"/>
              </a:lnSpc>
            </a:pP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=3.14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×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8÷2=12.56(m)</a:t>
            </a:r>
          </a:p>
          <a:p>
            <a:pPr eaLnBrk="0" hangingPunct="0">
              <a:lnSpc>
                <a:spcPct val="120000"/>
              </a:lnSpc>
            </a:pP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老鼠所走的路程：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3×3.14÷2+2×3.14÷2+3×3.14÷2</a:t>
            </a:r>
            <a:endParaRPr lang="en-US" altLang="zh-CN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eaLnBrk="0" hangingPunct="0">
              <a:lnSpc>
                <a:spcPct val="120000"/>
              </a:lnSpc>
            </a:pP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=4.71+3.14+4.71=12.56(m)</a:t>
            </a:r>
          </a:p>
          <a:p>
            <a:pPr eaLnBrk="0" hangingPunct="0">
              <a:lnSpc>
                <a:spcPct val="120000"/>
              </a:lnSpc>
            </a:pP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所以同时到达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B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地。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圆角矩形 29"/>
          <p:cNvSpPr/>
          <p:nvPr/>
        </p:nvSpPr>
        <p:spPr>
          <a:xfrm>
            <a:off x="1033780" y="2743835"/>
            <a:ext cx="3667125" cy="1905000"/>
          </a:xfrm>
          <a:prstGeom prst="roundRect">
            <a:avLst>
              <a:gd name="adj" fmla="val 8426"/>
            </a:avLst>
          </a:pr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28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自己动手测一测吧！</a:t>
            </a:r>
            <a:endParaRPr lang="en-US" altLang="zh-CN" sz="28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lang="en-US" altLang="zh-CN" sz="28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28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d=C÷π</a:t>
            </a:r>
            <a:endParaRPr lang="zh-CN" altLang="en-US" sz="28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54275" name="图片 8" descr="29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043170" y="1583055"/>
            <a:ext cx="3180715" cy="1978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628069" y="592810"/>
            <a:ext cx="7658051" cy="95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找一棵大树，测出树干的一圈的长度，并计算树干横截面的直径是多少</a:t>
            </a: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?</a:t>
            </a:r>
          </a:p>
        </p:txBody>
      </p:sp>
      <p:sp>
        <p:nvSpPr>
          <p:cNvPr id="21" name="任意多边形 20"/>
          <p:cNvSpPr/>
          <p:nvPr/>
        </p:nvSpPr>
        <p:spPr>
          <a:xfrm>
            <a:off x="89796" y="592926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endParaRPr 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/>
          <p:nvPr/>
        </p:nvSpPr>
        <p:spPr>
          <a:xfrm>
            <a:off x="683260" y="1570355"/>
            <a:ext cx="7371715" cy="954405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6800" rIns="90000" bIns="46800" anchor="t">
            <a:spAutoFit/>
          </a:bodyPr>
          <a:lstStyle/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圆的周长和它的直径的商是一个固定的值，这个值就是圆周率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用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字母（     ）表示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</a:p>
        </p:txBody>
      </p:sp>
      <p:sp>
        <p:nvSpPr>
          <p:cNvPr id="6" name="Text Box 6"/>
          <p:cNvSpPr txBox="1"/>
          <p:nvPr/>
        </p:nvSpPr>
        <p:spPr>
          <a:xfrm>
            <a:off x="683260" y="3005455"/>
            <a:ext cx="7237730" cy="954405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6800" rIns="90000" bIns="46800" anchor="t">
            <a:spAutoFit/>
          </a:bodyPr>
          <a:lstStyle/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圆周率是一个无限不循环的小数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我们在计算时一般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取（      ）。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150969" y="2016382"/>
            <a:ext cx="446405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π</a:t>
            </a:r>
            <a:endParaRPr lang="zh-CN" altLang="en-US" b="1" dirty="0"/>
          </a:p>
        </p:txBody>
      </p:sp>
      <p:sp>
        <p:nvSpPr>
          <p:cNvPr id="4" name="矩形 3"/>
          <p:cNvSpPr/>
          <p:nvPr/>
        </p:nvSpPr>
        <p:spPr>
          <a:xfrm>
            <a:off x="2757709" y="3437973"/>
            <a:ext cx="941705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3.14</a:t>
            </a:r>
            <a:endParaRPr lang="zh-CN" alt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83260" y="602349"/>
            <a:ext cx="2557031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填空。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任意多边形 20"/>
          <p:cNvSpPr/>
          <p:nvPr/>
        </p:nvSpPr>
        <p:spPr>
          <a:xfrm>
            <a:off x="89796" y="592926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28571" y="1328377"/>
            <a:ext cx="7564240" cy="2676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正方形、长方形、等腰三角形、平行四边形都是轴对称图形。   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  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) </a:t>
            </a: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、圆周率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π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值是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3.14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。（    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π”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是一个无限不循环小数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（    ）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8087" y="593171"/>
            <a:ext cx="1166027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判断。</a:t>
            </a:r>
            <a:endParaRPr lang="zh-CN" altLang="en-US" sz="32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812857" y="3421668"/>
            <a:ext cx="467995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√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186680" y="2759710"/>
            <a:ext cx="484505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×</a:t>
            </a:r>
            <a:endParaRPr lang="zh-CN" altLang="en-US" dirty="0"/>
          </a:p>
        </p:txBody>
      </p:sp>
      <p:sp>
        <p:nvSpPr>
          <p:cNvPr id="21" name="任意多边形 20"/>
          <p:cNvSpPr/>
          <p:nvPr/>
        </p:nvSpPr>
        <p:spPr>
          <a:xfrm>
            <a:off x="89796" y="592926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196080" y="2083074"/>
            <a:ext cx="484505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×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流程图: 联系 4"/>
          <p:cNvSpPr/>
          <p:nvPr/>
        </p:nvSpPr>
        <p:spPr>
          <a:xfrm>
            <a:off x="3297555" y="1966595"/>
            <a:ext cx="2348230" cy="2184400"/>
          </a:xfrm>
          <a:prstGeom prst="flowChartConnector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直接连接符 6"/>
          <p:cNvCxnSpPr>
            <a:stCxn id="5" idx="2"/>
            <a:endCxn id="5" idx="6"/>
          </p:cNvCxnSpPr>
          <p:nvPr/>
        </p:nvCxnSpPr>
        <p:spPr>
          <a:xfrm>
            <a:off x="3297743" y="3058549"/>
            <a:ext cx="2348230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圆角矩形 29"/>
          <p:cNvSpPr/>
          <p:nvPr/>
        </p:nvSpPr>
        <p:spPr>
          <a:xfrm>
            <a:off x="1685925" y="387350"/>
            <a:ext cx="6626225" cy="989965"/>
          </a:xfrm>
          <a:prstGeom prst="roundRect">
            <a:avLst>
              <a:gd name="adj" fmla="val 50000"/>
            </a:avLst>
          </a:pr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00000"/>
              </a:lnSpc>
            </a:pP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你能根据圆的周长和直径之间的关系，写出圆的周长的计算方法吗？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32" name="Object 24"/>
          <p:cNvGraphicFramePr/>
          <p:nvPr/>
        </p:nvGraphicFramePr>
        <p:xfrm>
          <a:off x="2620550" y="3752624"/>
          <a:ext cx="1465262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8" r:id="rId3" imgW="481965" imgH="177800" progId="Equation.DSMT4">
                  <p:embed/>
                </p:oleObj>
              </mc:Choice>
              <mc:Fallback>
                <p:oleObj r:id="rId3" imgW="481965" imgH="177800" progId="Equation.DSMT4">
                  <p:embed/>
                  <p:pic>
                    <p:nvPicPr>
                      <p:cNvPr id="0" name="图片 307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20550" y="3752624"/>
                        <a:ext cx="1465262" cy="539750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4"/>
          <p:cNvSpPr txBox="1"/>
          <p:nvPr/>
        </p:nvSpPr>
        <p:spPr>
          <a:xfrm>
            <a:off x="1503356" y="2787917"/>
            <a:ext cx="6597473" cy="7372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如果用字母表示就是：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圆角矩形标注 3"/>
          <p:cNvSpPr/>
          <p:nvPr/>
        </p:nvSpPr>
        <p:spPr>
          <a:xfrm>
            <a:off x="1503045" y="498475"/>
            <a:ext cx="6024880" cy="2060575"/>
          </a:xfrm>
          <a:prstGeom prst="wedgeRoundRectCallout">
            <a:avLst>
              <a:gd name="adj1" fmla="val 42406"/>
              <a:gd name="adj2" fmla="val 66979"/>
              <a:gd name="adj3" fmla="val 16667"/>
            </a:avLst>
          </a:prstGeom>
          <a:solidFill>
            <a:srgbClr val="E1EFE2"/>
          </a:solidFill>
          <a:ln>
            <a:solidFill>
              <a:srgbClr val="DA94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因为圆的周长是直径的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倍多一些，也就是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π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倍，</a:t>
            </a:r>
            <a:r>
              <a:rPr lang="zh-CN" altLang="en-US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所以圆的周长＝直径</a:t>
            </a:r>
            <a:r>
              <a:rPr lang="en-US" altLang="zh-CN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×</a:t>
            </a:r>
            <a:r>
              <a:rPr lang="zh-CN" altLang="en-US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圆周率</a:t>
            </a:r>
            <a:endParaRPr lang="zh-CN" altLang="en-US" sz="28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7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2620452" y="3753001"/>
          <a:ext cx="161925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7" r:id="rId3" imgW="532765" imgH="177800" progId="Equation.DSMT4">
                  <p:embed/>
                </p:oleObj>
              </mc:Choice>
              <mc:Fallback>
                <p:oleObj r:id="rId3" imgW="532765" imgH="17780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0452" y="3753001"/>
                        <a:ext cx="1619250" cy="539750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4"/>
          <p:cNvSpPr txBox="1"/>
          <p:nvPr/>
        </p:nvSpPr>
        <p:spPr>
          <a:xfrm>
            <a:off x="1503356" y="2787917"/>
            <a:ext cx="6597473" cy="7372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如果用字母表示就是：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圆角矩形标注 3"/>
          <p:cNvSpPr/>
          <p:nvPr/>
        </p:nvSpPr>
        <p:spPr>
          <a:xfrm>
            <a:off x="1503045" y="991235"/>
            <a:ext cx="6024880" cy="1567815"/>
          </a:xfrm>
          <a:prstGeom prst="wedgeRoundRectCallout">
            <a:avLst>
              <a:gd name="adj1" fmla="val 42406"/>
              <a:gd name="adj2" fmla="val 66979"/>
              <a:gd name="adj3" fmla="val 16667"/>
            </a:avLst>
          </a:prstGeom>
          <a:solidFill>
            <a:srgbClr val="E1EFE2"/>
          </a:solidFill>
          <a:ln>
            <a:solidFill>
              <a:srgbClr val="DA94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如果已知半径，那么圆的周长＝半径×2 ×圆周率</a:t>
            </a:r>
            <a:endParaRPr lang="zh-CN" altLang="en-US" sz="28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3752285" y="1556452"/>
          <a:ext cx="1465263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1" r:id="rId3" imgW="481965" imgH="177800" progId="Equation.DSMT4">
                  <p:embed/>
                </p:oleObj>
              </mc:Choice>
              <mc:Fallback>
                <p:oleObj r:id="rId3" imgW="481965" imgH="17780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2285" y="1556452"/>
                        <a:ext cx="1465263" cy="539750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圆角矩形标注 9"/>
          <p:cNvSpPr/>
          <p:nvPr/>
        </p:nvSpPr>
        <p:spPr>
          <a:xfrm>
            <a:off x="2492375" y="2283460"/>
            <a:ext cx="4589780" cy="1830705"/>
          </a:xfrm>
          <a:prstGeom prst="wedgeRoundRectCallout">
            <a:avLst>
              <a:gd name="adj1" fmla="val -56029"/>
              <a:gd name="adj2" fmla="val 32865"/>
              <a:gd name="adj3" fmla="val 16667"/>
            </a:avLst>
          </a:prstGeom>
          <a:solidFill>
            <a:srgbClr val="FCF0DF"/>
          </a:solidFill>
          <a:ln>
            <a:solidFill>
              <a:srgbClr val="DA94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00000"/>
              </a:lnSpc>
            </a:pP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70×3.14=219.8cm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>
              <a:lnSpc>
                <a:spcPct val="100000"/>
              </a:lnSpc>
            </a:pPr>
            <a:endParaRPr lang="zh-CN" altLang="en-US" sz="28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>
              <a:lnSpc>
                <a:spcPct val="100000"/>
              </a:lnSpc>
            </a:pP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答：滚动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一圈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有</a:t>
            </a:r>
            <a:r>
              <a:rPr lang="en-US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219.8cm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</a:t>
            </a:r>
            <a:endParaRPr lang="en-US" altLang="zh-CN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1675130" y="387350"/>
            <a:ext cx="6626225" cy="989965"/>
          </a:xfrm>
          <a:prstGeom prst="roundRect">
            <a:avLst>
              <a:gd name="adj" fmla="val 50000"/>
            </a:avLst>
          </a:pr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00000"/>
              </a:lnSpc>
            </a:pP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自行车车轮的直径是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70cm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，滚动一圈有多远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？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弧形 7"/>
          <p:cNvSpPr/>
          <p:nvPr/>
        </p:nvSpPr>
        <p:spPr>
          <a:xfrm>
            <a:off x="1318591" y="1532871"/>
            <a:ext cx="1620641" cy="1620641"/>
          </a:xfrm>
          <a:prstGeom prst="arc">
            <a:avLst>
              <a:gd name="adj1" fmla="val 10775552"/>
              <a:gd name="adj2" fmla="val 0"/>
            </a:avLst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弧形 8"/>
          <p:cNvSpPr/>
          <p:nvPr/>
        </p:nvSpPr>
        <p:spPr>
          <a:xfrm>
            <a:off x="1318591" y="1961549"/>
            <a:ext cx="809725" cy="809725"/>
          </a:xfrm>
          <a:prstGeom prst="arc">
            <a:avLst>
              <a:gd name="adj1" fmla="val 10801651"/>
              <a:gd name="adj2" fmla="val 0"/>
            </a:avLst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1" name="直接连接符 10"/>
          <p:cNvCxnSpPr/>
          <p:nvPr/>
        </p:nvCxnSpPr>
        <p:spPr>
          <a:xfrm flipV="1">
            <a:off x="1324545" y="2354503"/>
            <a:ext cx="1620641" cy="0"/>
          </a:xfrm>
          <a:prstGeom prst="line">
            <a:avLst/>
          </a:prstGeom>
          <a:ln w="28575"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弧形 12"/>
          <p:cNvSpPr/>
          <p:nvPr/>
        </p:nvSpPr>
        <p:spPr>
          <a:xfrm flipV="1">
            <a:off x="2128316" y="1937733"/>
            <a:ext cx="809725" cy="809725"/>
          </a:xfrm>
          <a:prstGeom prst="arc">
            <a:avLst>
              <a:gd name="adj1" fmla="val 10801651"/>
              <a:gd name="adj2" fmla="val 0"/>
            </a:avLst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943" name="TextBox 13"/>
          <p:cNvSpPr txBox="1"/>
          <p:nvPr/>
        </p:nvSpPr>
        <p:spPr>
          <a:xfrm>
            <a:off x="2044962" y="2032995"/>
            <a:ext cx="375094" cy="41402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2100" i="1" dirty="0">
                <a:latin typeface="Arial" panose="020B0604020202020204" pitchFamily="34" charset="0"/>
                <a:ea typeface="宋体" panose="02010600030101010101" pitchFamily="2" charset="-122"/>
              </a:rPr>
              <a:t>O</a:t>
            </a:r>
            <a:endParaRPr lang="zh-CN" altLang="en-US" sz="2100" i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" name="弧形 16"/>
          <p:cNvSpPr/>
          <p:nvPr/>
        </p:nvSpPr>
        <p:spPr>
          <a:xfrm>
            <a:off x="1318591" y="1532871"/>
            <a:ext cx="1620641" cy="1620641"/>
          </a:xfrm>
          <a:prstGeom prst="arc">
            <a:avLst>
              <a:gd name="adj1" fmla="val 10775552"/>
              <a:gd name="adj2" fmla="val 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弧形 17"/>
          <p:cNvSpPr/>
          <p:nvPr/>
        </p:nvSpPr>
        <p:spPr>
          <a:xfrm>
            <a:off x="1318591" y="1961549"/>
            <a:ext cx="809725" cy="809725"/>
          </a:xfrm>
          <a:prstGeom prst="arc">
            <a:avLst>
              <a:gd name="adj1" fmla="val 10801651"/>
              <a:gd name="adj2" fmla="val 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弧形 18"/>
          <p:cNvSpPr/>
          <p:nvPr/>
        </p:nvSpPr>
        <p:spPr>
          <a:xfrm flipV="1">
            <a:off x="2128316" y="1937733"/>
            <a:ext cx="809725" cy="809725"/>
          </a:xfrm>
          <a:prstGeom prst="arc">
            <a:avLst>
              <a:gd name="adj1" fmla="val 10801651"/>
              <a:gd name="adj2" fmla="val 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952" name="TextBox 23"/>
          <p:cNvSpPr txBox="1"/>
          <p:nvPr/>
        </p:nvSpPr>
        <p:spPr>
          <a:xfrm>
            <a:off x="1412240" y="2354580"/>
            <a:ext cx="817245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  <a:t>3cm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圆角矩形标注 4"/>
          <p:cNvSpPr/>
          <p:nvPr/>
        </p:nvSpPr>
        <p:spPr>
          <a:xfrm>
            <a:off x="3472180" y="1532890"/>
            <a:ext cx="4811395" cy="3267710"/>
          </a:xfrm>
          <a:prstGeom prst="wedgeRoundRectCallout">
            <a:avLst>
              <a:gd name="adj1" fmla="val -58486"/>
              <a:gd name="adj2" fmla="val 32398"/>
              <a:gd name="adj3" fmla="val 16667"/>
            </a:avLst>
          </a:prstGeom>
          <a:solidFill>
            <a:srgbClr val="FCF0DF"/>
          </a:solidFill>
          <a:ln>
            <a:solidFill>
              <a:srgbClr val="DA94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/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大圆周长的一半：3×2×3.14÷2=18.84÷2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/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＝9.42（cm）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小圆周长：</a:t>
            </a: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3.14×3＝9.42（cm）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9.42＋9.42＝18.84（cm）</a:t>
            </a:r>
          </a:p>
        </p:txBody>
      </p:sp>
      <p:sp>
        <p:nvSpPr>
          <p:cNvPr id="14" name="圆角矩形 13"/>
          <p:cNvSpPr/>
          <p:nvPr/>
        </p:nvSpPr>
        <p:spPr>
          <a:xfrm>
            <a:off x="1674495" y="520700"/>
            <a:ext cx="6728460" cy="703580"/>
          </a:xfrm>
          <a:prstGeom prst="roundRect">
            <a:avLst>
              <a:gd name="adj" fmla="val 50000"/>
            </a:avLst>
          </a:pr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0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你能计算下面图形的周长吗？</a:t>
            </a:r>
            <a:endParaRPr lang="zh-CN" altLang="en-US" sz="2800" dirty="0">
              <a:solidFill>
                <a:schemeClr val="bg1"/>
              </a:solidFill>
              <a:latin typeface="+mn-ea"/>
              <a:sym typeface="+mn-ea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7700b90e-3916-4f58-9c14-92ed988d30c8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899</Words>
  <Application>Microsoft Office PowerPoint</Application>
  <PresentationFormat>全屏显示(16:9)</PresentationFormat>
  <Paragraphs>115</Paragraphs>
  <Slides>21</Slides>
  <Notes>9</Notes>
  <HiddenSlides>0</HiddenSlides>
  <MMClips>0</MMClips>
  <ScaleCrop>false</ScaleCrop>
  <HeadingPairs>
    <vt:vector size="8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8" baseType="lpstr">
      <vt:lpstr>Calibri</vt:lpstr>
      <vt:lpstr>楷体</vt:lpstr>
      <vt:lpstr>Arial</vt:lpstr>
      <vt:lpstr>宋体</vt:lpstr>
      <vt:lpstr>微软雅黑</vt:lpstr>
      <vt:lpstr>WWW.2PPT.COM
</vt:lpstr>
      <vt:lpstr>Equation.DSMT4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2017-08-03T09:01:00Z</dcterms:created>
  <dcterms:modified xsi:type="dcterms:W3CDTF">2023-01-16T22:20:36Z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A0DE29EA11D745138DC8BEA6A5BBA149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