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3" r:id="rId2"/>
    <p:sldId id="510" r:id="rId3"/>
    <p:sldId id="472" r:id="rId4"/>
    <p:sldId id="550" r:id="rId5"/>
    <p:sldId id="551" r:id="rId6"/>
    <p:sldId id="542" r:id="rId7"/>
    <p:sldId id="552" r:id="rId8"/>
    <p:sldId id="546" r:id="rId9"/>
    <p:sldId id="547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华文楷体" panose="02010600040101010101" pitchFamily="2" charset="-122"/>
      <p:regular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279" autoAdjust="0"/>
  </p:normalViewPr>
  <p:slideViewPr>
    <p:cSldViewPr>
      <p:cViewPr>
        <p:scale>
          <a:sx n="130" d="100"/>
          <a:sy n="130" d="100"/>
        </p:scale>
        <p:origin x="-1074" y="-444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平移、旋转和轴对称 认识图形的旋转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07" y="1347614"/>
            <a:ext cx="9141493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图形的</a:t>
            </a:r>
            <a:r>
              <a:rPr lang="zh-CN" altLang="en-US" sz="6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旋转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712201" y="4413685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86516" y="585105"/>
            <a:ext cx="337015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平移、旋转和轴对称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4244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43608" y="2072774"/>
            <a:ext cx="684076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遇到旋转，要找到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旋转中心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旋转方向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旋转角度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3608" y="3061862"/>
            <a:ext cx="6912768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通过依次画出每条边旋转后的图形得到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旋转后的图形。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275856" y="1707654"/>
            <a:ext cx="208823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 descr="C:\Users\jinse\Desktop\课件样例\人物图\64.jpg"/>
          <p:cNvPicPr>
            <a:picLocks noChangeAspect="1" noChangeArrowheads="1"/>
          </p:cNvPicPr>
          <p:nvPr/>
        </p:nvPicPr>
        <p:blipFill rotWithShape="1">
          <a:blip r:embed="rId2" cstate="email"/>
          <a:srcRect l="23109" t="17511" r="19374" b="28963"/>
          <a:stretch>
            <a:fillRect/>
          </a:stretch>
        </p:blipFill>
        <p:spPr bwMode="auto">
          <a:xfrm>
            <a:off x="600617" y="3458854"/>
            <a:ext cx="1054392" cy="7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3" cstate="email"/>
          <a:srcRect l="20121" t="17277" r="31326" b="8395"/>
          <a:stretch>
            <a:fillRect/>
          </a:stretch>
        </p:blipFill>
        <p:spPr bwMode="auto">
          <a:xfrm>
            <a:off x="7522495" y="3316307"/>
            <a:ext cx="850114" cy="10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1056376" y="1027926"/>
            <a:ext cx="2303462" cy="1871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9251" y="1099364"/>
            <a:ext cx="1944687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5738" y="1099364"/>
            <a:ext cx="193675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07763" y="1099364"/>
            <a:ext cx="196532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359838" y="1027926"/>
            <a:ext cx="2305050" cy="1871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664888" y="1027926"/>
            <a:ext cx="2303463" cy="18716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127813" y="2756714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431276" y="2756714"/>
            <a:ext cx="73025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75738" y="2756714"/>
            <a:ext cx="73025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736326" y="2756714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880788" y="2756714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807763" y="2612251"/>
            <a:ext cx="73025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655313" y="3171795"/>
            <a:ext cx="3816350" cy="120491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50038" y="3171795"/>
            <a:ext cx="4105275" cy="120015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圆角矩形标注 35"/>
          <p:cNvSpPr/>
          <p:nvPr/>
        </p:nvSpPr>
        <p:spPr>
          <a:xfrm>
            <a:off x="1486663" y="3460720"/>
            <a:ext cx="3024188" cy="695325"/>
          </a:xfrm>
          <a:prstGeom prst="wedgeRoundRectCallout">
            <a:avLst>
              <a:gd name="adj1" fmla="val -58899"/>
              <a:gd name="adj2" fmla="val 20014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转杆打开和关闭都是绕着一个点旋转。</a:t>
            </a:r>
          </a:p>
        </p:txBody>
      </p:sp>
      <p:sp>
        <p:nvSpPr>
          <p:cNvPr id="40" name="圆角矩形标注 39"/>
          <p:cNvSpPr/>
          <p:nvPr/>
        </p:nvSpPr>
        <p:spPr>
          <a:xfrm>
            <a:off x="4798188" y="3460720"/>
            <a:ext cx="2808288" cy="695325"/>
          </a:xfrm>
          <a:prstGeom prst="wedgeRoundRectCallout">
            <a:avLst>
              <a:gd name="adj1" fmla="val 53173"/>
              <a:gd name="adj2" fmla="val -5973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转杆打开和关闭旋转的方向正好相反。</a:t>
            </a:r>
          </a:p>
        </p:txBody>
      </p:sp>
      <p:sp>
        <p:nvSpPr>
          <p:cNvPr id="3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11188" y="915566"/>
            <a:ext cx="7632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与时针旋转方向相同的是顺时针旋转，相反的是逆时针旋转。</a:t>
            </a:r>
          </a:p>
        </p:txBody>
      </p:sp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183" y="2123281"/>
            <a:ext cx="2571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570" y="2161381"/>
            <a:ext cx="2809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1691283" y="1907381"/>
            <a:ext cx="2879725" cy="27352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571008" y="1907381"/>
            <a:ext cx="2881312" cy="27352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 flipH="1">
            <a:off x="1867536" y="483519"/>
            <a:ext cx="81200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4" cstate="email"/>
          <a:srcRect l="20121" t="17277" r="31326" b="8395"/>
          <a:stretch>
            <a:fillRect/>
          </a:stretch>
        </p:blipFill>
        <p:spPr bwMode="auto">
          <a:xfrm>
            <a:off x="7098527" y="2310323"/>
            <a:ext cx="613277" cy="77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jinse\Desktop\课件样例\人物图\64.jpg"/>
          <p:cNvPicPr>
            <a:picLocks noChangeAspect="1" noChangeArrowheads="1"/>
          </p:cNvPicPr>
          <p:nvPr/>
        </p:nvPicPr>
        <p:blipFill rotWithShape="1">
          <a:blip r:embed="rId5" cstate="email"/>
          <a:srcRect l="23109" t="17511" r="19374" b="28963"/>
          <a:stretch>
            <a:fillRect/>
          </a:stretch>
        </p:blipFill>
        <p:spPr bwMode="auto">
          <a:xfrm>
            <a:off x="1302740" y="2342419"/>
            <a:ext cx="1054392" cy="7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矩形 48"/>
          <p:cNvSpPr/>
          <p:nvPr/>
        </p:nvSpPr>
        <p:spPr>
          <a:xfrm>
            <a:off x="4716637" y="1995686"/>
            <a:ext cx="3095625" cy="12049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87624" y="1995686"/>
            <a:ext cx="3529013" cy="12001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圆角矩形标注 50"/>
          <p:cNvSpPr/>
          <p:nvPr/>
        </p:nvSpPr>
        <p:spPr>
          <a:xfrm>
            <a:off x="4788074" y="2356048"/>
            <a:ext cx="2289175" cy="725488"/>
          </a:xfrm>
          <a:prstGeom prst="wedgeRoundRectCallout">
            <a:avLst>
              <a:gd name="adj1" fmla="val 53872"/>
              <a:gd name="adj2" fmla="val 284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转杆关闭是绕点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O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逆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时针旋转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90°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4" name="圆角矩形标注 53"/>
          <p:cNvSpPr/>
          <p:nvPr/>
        </p:nvSpPr>
        <p:spPr>
          <a:xfrm>
            <a:off x="2124249" y="2356048"/>
            <a:ext cx="2535238" cy="701675"/>
          </a:xfrm>
          <a:prstGeom prst="wedgeRoundRectCallout">
            <a:avLst>
              <a:gd name="adj1" fmla="val -54224"/>
              <a:gd name="adj2" fmla="val 994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转杆打开是绕点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O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顺时针旋转</a:t>
            </a:r>
            <a:r>
              <a:rPr lang="en-US" altLang="zh-CN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90°</a:t>
            </a:r>
            <a:r>
              <a:rPr lang="zh-CN" altLang="en-US" sz="2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64" name="圆角矩形标注 63"/>
          <p:cNvSpPr/>
          <p:nvPr/>
        </p:nvSpPr>
        <p:spPr>
          <a:xfrm>
            <a:off x="2879400" y="555526"/>
            <a:ext cx="4932959" cy="792163"/>
          </a:xfrm>
          <a:prstGeom prst="wedgeRoundRectCallout">
            <a:avLst>
              <a:gd name="adj1" fmla="val -52315"/>
              <a:gd name="adj2" fmla="val 7051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转杆打开和关闭，分别是绕哪个点按什么方向旋转的？旋转了多少度？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4976" y="3507854"/>
            <a:ext cx="545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这就是图形旋转的三要素：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旋转中心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旋转方向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4" grpId="0" animBg="1"/>
      <p:bldP spid="6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9691" y="652257"/>
            <a:ext cx="7992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你会把方格纸上的三角形绕点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逆时针旋转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90°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</p:txBody>
      </p: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3312713" y="2091033"/>
          <a:ext cx="2411415" cy="1920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7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9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9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4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1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直角三角形 32"/>
          <p:cNvSpPr/>
          <p:nvPr/>
        </p:nvSpPr>
        <p:spPr>
          <a:xfrm>
            <a:off x="4668438" y="2379958"/>
            <a:ext cx="792162" cy="1079500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608113" y="3427708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65238" y="3443583"/>
            <a:ext cx="35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A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" descr="C:\Users\jinse\Desktop\课件样例\人物图\64.jpg"/>
          <p:cNvPicPr>
            <a:picLocks noChangeAspect="1" noChangeArrowheads="1"/>
          </p:cNvPicPr>
          <p:nvPr/>
        </p:nvPicPr>
        <p:blipFill rotWithShape="1">
          <a:blip r:embed="rId2" cstate="email"/>
          <a:srcRect l="23109" t="17511" r="19374" b="28963"/>
          <a:stretch>
            <a:fillRect/>
          </a:stretch>
        </p:blipFill>
        <p:spPr bwMode="auto">
          <a:xfrm>
            <a:off x="1091084" y="1851670"/>
            <a:ext cx="1054392" cy="7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 flipH="1">
            <a:off x="1475656" y="556163"/>
            <a:ext cx="703259" cy="93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1043608" y="1873086"/>
            <a:ext cx="7416800" cy="2447925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标注 25"/>
          <p:cNvSpPr/>
          <p:nvPr/>
        </p:nvSpPr>
        <p:spPr>
          <a:xfrm flipH="1">
            <a:off x="2413470" y="603429"/>
            <a:ext cx="4822825" cy="816193"/>
          </a:xfrm>
          <a:prstGeom prst="wedgeRoundRectCallout">
            <a:avLst>
              <a:gd name="adj1" fmla="val 53995"/>
              <a:gd name="adj2" fmla="val 4137"/>
              <a:gd name="adj3" fmla="val 1666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你能在方格纸上画出旋转后的图形吗？先画一画，再和同学交流。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圆角矩形标注 28"/>
          <p:cNvSpPr/>
          <p:nvPr/>
        </p:nvSpPr>
        <p:spPr>
          <a:xfrm flipH="1">
            <a:off x="2196206" y="2046287"/>
            <a:ext cx="6121400" cy="691093"/>
          </a:xfrm>
          <a:prstGeom prst="wedgeRoundRectCallout">
            <a:avLst>
              <a:gd name="adj1" fmla="val 53995"/>
              <a:gd name="adj2" fmla="val 4137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先把一条直角边绕点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逆时针旋转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90°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E8F1"/>
              </a:clrFrom>
              <a:clrTo>
                <a:srgbClr val="FDE8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3970" y="2881149"/>
            <a:ext cx="1562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50295" y="2881149"/>
            <a:ext cx="15494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3920" y="2881149"/>
            <a:ext cx="15303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右箭头 38"/>
          <p:cNvSpPr/>
          <p:nvPr/>
        </p:nvSpPr>
        <p:spPr>
          <a:xfrm>
            <a:off x="3059733" y="3384386"/>
            <a:ext cx="433387" cy="215900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5509245" y="3384386"/>
            <a:ext cx="431800" cy="215900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9" grpId="0" animBg="1"/>
      <p:bldP spid="39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7950" y="957263"/>
            <a:ext cx="205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看图填空。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50825" y="1492250"/>
            <a:ext cx="824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钟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面上的时针从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6:00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9:00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旋转了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1922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995857" y="1492250"/>
            <a:ext cx="96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90° 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50825" y="2249488"/>
            <a:ext cx="6481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400" b="1" dirty="0" smtClean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千克的物品可以使指针按顺时针方向旋转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1924050"/>
            <a:ext cx="1025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50825" y="3148013"/>
            <a:ext cx="626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）指针顺时针旋转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，从指向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旋转到指向</a:t>
            </a:r>
            <a:r>
              <a:rPr lang="zh-CN" altLang="en-US" sz="2400" b="1" dirty="0" smtClean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；指针逆时针旋转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，从指向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旋转到指向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）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476375" y="224948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3213100"/>
            <a:ext cx="12922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423530" y="3508375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D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2783668" y="3910285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C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2" grpId="0"/>
      <p:bldP spid="33" grpId="0"/>
      <p:bldP spid="35" grpId="0"/>
      <p:bldP spid="36" grpId="0"/>
      <p:bldP spid="39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8627" y="542214"/>
            <a:ext cx="7582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画出长方形绕点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顺时针旋转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90°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后的图形。</a:t>
            </a:r>
          </a:p>
          <a:p>
            <a:pPr eaLnBrk="1" hangingPunct="1"/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1547813" y="1419622"/>
          <a:ext cx="5275260" cy="256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6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3635375" y="1779985"/>
            <a:ext cx="1081088" cy="1836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681538" y="3575447"/>
            <a:ext cx="73025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538663" y="3589735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A</a:t>
            </a:r>
          </a:p>
        </p:txBody>
      </p:sp>
      <p:cxnSp>
        <p:nvCxnSpPr>
          <p:cNvPr id="61" name="直接连接符 60"/>
          <p:cNvCxnSpPr/>
          <p:nvPr/>
        </p:nvCxnSpPr>
        <p:spPr>
          <a:xfrm flipV="1">
            <a:off x="4719638" y="2507060"/>
            <a:ext cx="3175" cy="10890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4713288" y="3618310"/>
            <a:ext cx="17637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4716463" y="2513410"/>
            <a:ext cx="17637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6469063" y="2500710"/>
            <a:ext cx="0" cy="11160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animBg="1"/>
      <p:bldP spid="59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0" y="726033"/>
            <a:ext cx="9144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5"/>
          <p:cNvGrpSpPr/>
          <p:nvPr/>
        </p:nvGrpSpPr>
        <p:grpSpPr bwMode="auto">
          <a:xfrm>
            <a:off x="1647580" y="1230858"/>
            <a:ext cx="812800" cy="1871663"/>
            <a:chOff x="0" y="0"/>
            <a:chExt cx="512" cy="1179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0" y="0"/>
              <a:ext cx="0" cy="11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9" name="Group 7"/>
            <p:cNvGrpSpPr/>
            <p:nvPr/>
          </p:nvGrpSpPr>
          <p:grpSpPr bwMode="auto">
            <a:xfrm>
              <a:off x="0" y="0"/>
              <a:ext cx="512" cy="1179"/>
              <a:chOff x="0" y="0"/>
              <a:chExt cx="512" cy="1179"/>
            </a:xfrm>
          </p:grpSpPr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512" y="499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 flipH="1" flipV="1">
                <a:off x="0" y="0"/>
                <a:ext cx="499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V="1">
                <a:off x="0" y="998"/>
                <a:ext cx="499" cy="1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3" name="Line 11"/>
          <p:cNvSpPr>
            <a:spLocks noChangeShapeType="1"/>
          </p:cNvSpPr>
          <p:nvPr/>
        </p:nvSpPr>
        <p:spPr bwMode="auto">
          <a:xfrm rot="5400000">
            <a:off x="2583412" y="2166689"/>
            <a:ext cx="0" cy="18716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 rot="5400000">
            <a:off x="2330206" y="3520033"/>
            <a:ext cx="0" cy="7905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 rot="5400000" flipH="1" flipV="1">
            <a:off x="2727081" y="3102520"/>
            <a:ext cx="792162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 rot="5400000" flipV="1">
            <a:off x="1395168" y="3354933"/>
            <a:ext cx="792162" cy="287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999880" y="2650083"/>
            <a:ext cx="574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58" name="Group 16"/>
          <p:cNvGrpSpPr/>
          <p:nvPr/>
        </p:nvGrpSpPr>
        <p:grpSpPr bwMode="auto">
          <a:xfrm>
            <a:off x="6419605" y="1734096"/>
            <a:ext cx="1008063" cy="1081087"/>
            <a:chOff x="0" y="0"/>
            <a:chExt cx="635" cy="681"/>
          </a:xfrm>
        </p:grpSpPr>
        <p:sp>
          <p:nvSpPr>
            <p:cNvPr id="80" name="Line 17"/>
            <p:cNvSpPr>
              <a:spLocks noChangeShapeType="1"/>
            </p:cNvSpPr>
            <p:nvPr/>
          </p:nvSpPr>
          <p:spPr bwMode="auto">
            <a:xfrm>
              <a:off x="0" y="0"/>
              <a:ext cx="63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2" name="Group 18"/>
            <p:cNvGrpSpPr/>
            <p:nvPr/>
          </p:nvGrpSpPr>
          <p:grpSpPr bwMode="auto">
            <a:xfrm>
              <a:off x="0" y="0"/>
              <a:ext cx="635" cy="681"/>
              <a:chOff x="0" y="0"/>
              <a:chExt cx="635" cy="681"/>
            </a:xfrm>
          </p:grpSpPr>
          <p:sp>
            <p:nvSpPr>
              <p:cNvPr id="89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6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35" cy="6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6081468" y="2772321"/>
            <a:ext cx="574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2" name="Line 22"/>
          <p:cNvSpPr>
            <a:spLocks noChangeShapeType="1"/>
          </p:cNvSpPr>
          <p:nvPr/>
        </p:nvSpPr>
        <p:spPr bwMode="auto">
          <a:xfrm rot="16200000">
            <a:off x="4824168" y="2308771"/>
            <a:ext cx="10096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rot="16200000">
            <a:off x="5869537" y="2273052"/>
            <a:ext cx="0" cy="10810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Line 24"/>
          <p:cNvSpPr>
            <a:spLocks noChangeShapeType="1"/>
          </p:cNvSpPr>
          <p:nvPr/>
        </p:nvSpPr>
        <p:spPr bwMode="auto">
          <a:xfrm rot="16200000" flipH="1">
            <a:off x="5367093" y="1770608"/>
            <a:ext cx="1008062" cy="1081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79" name="文本框 10245"/>
          <p:cNvSpPr txBox="1">
            <a:spLocks noChangeArrowheads="1"/>
          </p:cNvSpPr>
          <p:nvPr/>
        </p:nvSpPr>
        <p:spPr bwMode="auto">
          <a:xfrm>
            <a:off x="5301082" y="726033"/>
            <a:ext cx="189021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22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20480" y="427914"/>
            <a:ext cx="7056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）画出梯形绕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顺时针旋转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后的图形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）画出三角形绕点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逆时针旋转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90°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后的图形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92" grpId="0" animBg="1"/>
      <p:bldP spid="93" grpId="0" animBg="1"/>
      <p:bldP spid="94" grpId="0" animBg="1"/>
      <p:bldP spid="9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全屏显示(16:9)</PresentationFormat>
  <Paragraphs>63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1D3490F10A6F46ACB0AEC0FFA1A22C66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