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9E5C1-61EE-442B-908D-265CE515B1B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230ED-EA0E-4E31-81E8-BC4BDD2057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230ED-EA0E-4E31-81E8-BC4BDD20574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PPT&#35838;&#20214;&#20061;&#24180;&#32423;20160408\&#33521;&#35821;2\&#12298;&#25945;&#24072;&#29992;&#20070;&#12299;&#35838;&#26102;&#35838;&#20214;\Unit%205\&#20864;&#25945;&#33521;&#35821;&#20061;&#24180;&#32423;&#19978;&#31532;&#20116;&#21333;&#20803;&#31532;&#20108;&#35838;&#26102;\Lesson26.mp3" TargetMode="External"/><Relationship Id="rId1" Type="http://schemas.microsoft.com/office/2007/relationships/media" Target="file:///D:\PPT&#35838;&#20214;&#20061;&#24180;&#32423;20160408\&#33521;&#35821;2\&#12298;&#25945;&#24072;&#29992;&#20070;&#12299;&#35838;&#26102;&#35838;&#20214;\Unit%205\&#20864;&#25945;&#33521;&#35821;&#20061;&#24180;&#32423;&#19978;&#31532;&#20116;&#21333;&#20803;&#31532;&#20108;&#35838;&#26102;\Lesson26.mp3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-11038" y="1052736"/>
            <a:ext cx="9144000" cy="11795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Unit 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5  Look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into Science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270892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4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Keep </a:t>
            </a: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Candle </a:t>
            </a:r>
            <a:r>
              <a:rPr lang="en-US" altLang="zh-CN" sz="4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Burning</a:t>
            </a:r>
            <a:endParaRPr lang="en-US" altLang="zh-CN" sz="4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88504" y="268884"/>
            <a:ext cx="5256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九年级英语上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新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课标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[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冀教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24754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99"/>
          <p:cNvSpPr txBox="1">
            <a:spLocks noChangeArrowheads="1"/>
          </p:cNvSpPr>
          <p:nvPr/>
        </p:nvSpPr>
        <p:spPr bwMode="auto">
          <a:xfrm>
            <a:off x="642938" y="714375"/>
            <a:ext cx="8177212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</a:rPr>
              <a:t>6.The water inside the jar rises. </a:t>
            </a:r>
            <a:endParaRPr lang="zh-CN" altLang="en-US" sz="2400" b="1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rise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为不及物动词,意为“升起,上升”,其过去式和过去分词分别为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rose,risen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。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rise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多用于表示日月星辰的升起、河水或物价上涨等方面。</a:t>
            </a:r>
          </a:p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</a:rPr>
              <a:t>7.Because about one fifth of the air is made up of oxygen,the water rises and fills about one fifth of the jar. </a:t>
            </a:r>
            <a:endParaRPr lang="zh-CN" altLang="en-US" sz="2400" b="1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◆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one fifth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意为“五分之一”,这是一个分数。分数的表达一般遵循以下规则:分子用基数词,分母用序数词;当分子大于一时,分母要用复数形式;并且其中的连词符号有时可以省略。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注意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分数后面跟of短语作主语时,谓语动词的单复数由of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后面的名词的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单复数决定。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　　◆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be made up of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意为“由……组成”,表示由多种成分、团体、成员或单位等组成,并强调整体的构成或组成。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99"/>
          <p:cNvSpPr txBox="1">
            <a:spLocks noChangeArrowheads="1"/>
          </p:cNvSpPr>
          <p:nvPr/>
        </p:nvSpPr>
        <p:spPr bwMode="auto">
          <a:xfrm>
            <a:off x="611560" y="836712"/>
            <a:ext cx="7340600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Do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experiment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in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groups.</a:t>
            </a:r>
          </a:p>
          <a:p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Read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about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experiment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in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this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902086"/>
                </a:solidFill>
                <a:latin typeface="Aharoni" pitchFamily="2" charset="-79"/>
              </a:rPr>
              <a:t>lesson.With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group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902086"/>
                </a:solidFill>
                <a:latin typeface="Aharoni" pitchFamily="2" charset="-79"/>
              </a:rPr>
              <a:t>classmates</a:t>
            </a:r>
            <a:r>
              <a:rPr lang="en-US" altLang="zh-CN" sz="2800" dirty="0" err="1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902086"/>
                </a:solidFill>
                <a:latin typeface="Aharoni" pitchFamily="2" charset="-79"/>
              </a:rPr>
              <a:t>practice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902086"/>
                </a:solidFill>
                <a:latin typeface="Aharoni" pitchFamily="2" charset="-79"/>
              </a:rPr>
              <a:t>experiment.Do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your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experiment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in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front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902086"/>
                </a:solidFill>
                <a:latin typeface="Aharoni" pitchFamily="2" charset="-79"/>
              </a:rPr>
              <a:t>class.Don’t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forget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following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things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: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First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describe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your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experiment.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Second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ask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class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what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think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will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happen.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Third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experiment.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Finally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ask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class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result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what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expected.</a:t>
            </a:r>
            <a:endParaRPr lang="zh-CN" altLang="en-US" sz="2800" dirty="0">
              <a:latin typeface="Aharoni" pitchFamily="2" charset="-79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99"/>
          <p:cNvSpPr txBox="1">
            <a:spLocks noChangeArrowheads="1"/>
          </p:cNvSpPr>
          <p:nvPr/>
        </p:nvSpPr>
        <p:spPr bwMode="auto">
          <a:xfrm>
            <a:off x="755576" y="1225550"/>
            <a:ext cx="723265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Ⅰ.</a:t>
            </a:r>
            <a:r>
              <a:rPr lang="zh-CN" altLang="en-US" sz="2400" b="1" dirty="0">
                <a:solidFill>
                  <a:srgbClr val="902086"/>
                </a:solidFill>
                <a:latin typeface="Aharoni" pitchFamily="2" charset="-79"/>
              </a:rPr>
              <a:t>选词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(</a:t>
            </a:r>
            <a:r>
              <a:rPr lang="zh-CN" altLang="en-US" sz="2400" b="1" dirty="0">
                <a:solidFill>
                  <a:srgbClr val="902086"/>
                </a:solidFill>
                <a:latin typeface="Aharoni" pitchFamily="2" charset="-79"/>
              </a:rPr>
              <a:t>组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)</a:t>
            </a:r>
            <a:r>
              <a:rPr lang="zh-CN" altLang="en-US" sz="2400" b="1" dirty="0">
                <a:solidFill>
                  <a:srgbClr val="902086"/>
                </a:solidFill>
                <a:latin typeface="Aharoni" pitchFamily="2" charset="-79"/>
              </a:rPr>
              <a:t>填空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1.Don’t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use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up/push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up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all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ink.Leave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some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for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me.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2.The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medical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team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       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made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of/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made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up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five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experienced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doctors.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3.Please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fill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hole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with/in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sand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water.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4.They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didn’t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realize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their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mistake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until/ as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told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them.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5.My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brother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wasn’t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       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strong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enough/ enough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strong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lift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box. </a:t>
            </a:r>
            <a:endParaRPr lang="zh-CN" altLang="en-US" sz="2400" b="1" dirty="0">
              <a:latin typeface="Aharoni" pitchFamily="2" charset="-79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908101" y="1585912"/>
            <a:ext cx="112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use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up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708326" y="2305050"/>
            <a:ext cx="2138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is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made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up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of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779763" y="3025775"/>
            <a:ext cx="820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with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867326" y="3673475"/>
            <a:ext cx="80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until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851201" y="4465637"/>
            <a:ext cx="2274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strong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enough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99"/>
          <p:cNvSpPr txBox="1">
            <a:spLocks noChangeArrowheads="1"/>
          </p:cNvSpPr>
          <p:nvPr/>
        </p:nvSpPr>
        <p:spPr bwMode="auto">
          <a:xfrm>
            <a:off x="539552" y="938213"/>
            <a:ext cx="7153275" cy="560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Ⅱ.</a:t>
            </a:r>
            <a:r>
              <a:rPr lang="zh-CN" altLang="en-US" sz="2400" b="1" dirty="0">
                <a:solidFill>
                  <a:srgbClr val="902086"/>
                </a:solidFill>
                <a:latin typeface="Aharoni" pitchFamily="2" charset="-79"/>
              </a:rPr>
              <a:t>单项填空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1.I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fill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jar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water.And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cover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top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piece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cardboard. 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</a:rPr>
              <a:t>　　　　　　</a:t>
            </a:r>
          </a:p>
          <a:p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A.with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with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B.use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use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C.with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use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D.use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with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2.Let’s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experiment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see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will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happen. </a:t>
            </a:r>
          </a:p>
          <a:p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A.what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B.when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C.how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D.where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3.I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will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them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theory. </a:t>
            </a:r>
          </a:p>
          <a:p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A.say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B.speak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C.talk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D.tell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4.The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water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river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after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rained. </a:t>
            </a:r>
          </a:p>
          <a:p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A.rise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B.raise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C.raised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D.rose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5.You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needn’t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keep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candle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.It’s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bright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enough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here. </a:t>
            </a:r>
          </a:p>
          <a:p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A.burn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B.to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burn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C.burning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D.burned</a:t>
            </a:r>
            <a:endParaRPr lang="zh-CN" altLang="en-US" sz="2400" b="1" dirty="0">
              <a:latin typeface="Aharoni" pitchFamily="2" charset="-79"/>
            </a:endParaRPr>
          </a:p>
        </p:txBody>
      </p:sp>
      <p:sp>
        <p:nvSpPr>
          <p:cNvPr id="16386" name="文本框 2"/>
          <p:cNvSpPr txBox="1">
            <a:spLocks noChangeArrowheads="1"/>
          </p:cNvSpPr>
          <p:nvPr/>
        </p:nvSpPr>
        <p:spPr bwMode="auto">
          <a:xfrm>
            <a:off x="2387402" y="3733800"/>
            <a:ext cx="292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　　　　　　　　　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867202" y="2738438"/>
            <a:ext cx="40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411215" y="1298575"/>
            <a:ext cx="40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427340" y="4538663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979415" y="3817938"/>
            <a:ext cx="39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290940" y="5257800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99"/>
          <p:cNvSpPr txBox="1">
            <a:spLocks noChangeArrowheads="1"/>
          </p:cNvSpPr>
          <p:nvPr/>
        </p:nvSpPr>
        <p:spPr bwMode="auto">
          <a:xfrm>
            <a:off x="866774" y="1093787"/>
            <a:ext cx="7091363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902086"/>
                </a:solidFill>
                <a:latin typeface="Aharoni" pitchFamily="2" charset="-79"/>
              </a:rPr>
              <a:t>Ⅲ.</a:t>
            </a:r>
            <a:r>
              <a:rPr lang="zh-CN" altLang="en-US" sz="2400" b="1">
                <a:solidFill>
                  <a:srgbClr val="902086"/>
                </a:solidFill>
                <a:latin typeface="Aharoni" pitchFamily="2" charset="-79"/>
              </a:rPr>
              <a:t>连词成句</a:t>
            </a:r>
          </a:p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1.minutes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will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sun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rise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five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.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endParaRPr lang="en-US" altLang="zh-CN" sz="2400" b="1" u="sng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u="sng">
                <a:solidFill>
                  <a:srgbClr val="000000"/>
                </a:solidFill>
                <a:latin typeface="Aharoni" pitchFamily="2" charset="-79"/>
              </a:rPr>
              <a:t> </a:t>
            </a:r>
            <a:endParaRPr lang="en-US" altLang="zh-CN" sz="2400" b="1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2.like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science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doing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experiments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(?)</a:t>
            </a:r>
            <a:endParaRPr lang="en-US" altLang="zh-CN" sz="2400" b="1" u="sng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u="sng">
                <a:solidFill>
                  <a:srgbClr val="000000"/>
                </a:solidFill>
                <a:latin typeface="Aharoni" pitchFamily="2" charset="-79"/>
              </a:rPr>
              <a:t> </a:t>
            </a:r>
            <a:endParaRPr lang="en-US" altLang="zh-CN" sz="2400" b="1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3.high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did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how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rise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water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(?)</a:t>
            </a:r>
            <a:endParaRPr lang="en-US" altLang="zh-CN" sz="2400" b="1" u="sng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u="sng">
                <a:solidFill>
                  <a:srgbClr val="000000"/>
                </a:solidFill>
                <a:latin typeface="Aharoni" pitchFamily="2" charset="-79"/>
              </a:rPr>
              <a:t> </a:t>
            </a:r>
            <a:endParaRPr lang="en-US" altLang="zh-CN" sz="2400" b="1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4.do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they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did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last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experiment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week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(?)</a:t>
            </a:r>
            <a:endParaRPr lang="en-US" altLang="zh-CN" sz="2400" b="1" u="sng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u="sng">
                <a:solidFill>
                  <a:srgbClr val="000000"/>
                </a:solidFill>
                <a:latin typeface="Aharoni" pitchFamily="2" charset="-79"/>
              </a:rPr>
              <a:t> </a:t>
            </a:r>
            <a:endParaRPr lang="en-US" altLang="zh-CN" sz="2400" b="1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5.Kate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as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did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described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experiment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she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it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.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</a:p>
          <a:p>
            <a:endParaRPr lang="zh-CN" altLang="en-US" sz="2400" b="1">
              <a:latin typeface="Aharoni" pitchFamily="2" charset="-79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082674" y="1814512"/>
            <a:ext cx="471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sun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will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rise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in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five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minutes.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155699" y="2533650"/>
            <a:ext cx="587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Do</a:t>
            </a:r>
            <a:r>
              <a:rPr lang="en-US" altLang="zh-CN" sz="24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you</a:t>
            </a:r>
            <a:r>
              <a:rPr lang="en-US" altLang="zh-CN" sz="24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like</a:t>
            </a:r>
            <a:r>
              <a:rPr lang="en-US" altLang="zh-CN" sz="24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doing</a:t>
            </a:r>
            <a:r>
              <a:rPr lang="en-US" altLang="zh-CN" sz="24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science</a:t>
            </a:r>
            <a:r>
              <a:rPr lang="en-US" altLang="zh-CN" sz="24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experiments</a:t>
            </a:r>
            <a:r>
              <a:rPr lang="en-US" altLang="zh-CN" sz="24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?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155699" y="3252787"/>
            <a:ext cx="4364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How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high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did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water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rise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?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55699" y="4044950"/>
            <a:ext cx="577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Did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they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do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experiment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last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week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?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082674" y="4765675"/>
            <a:ext cx="6492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Kate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described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experiment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as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she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did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it.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99"/>
          <p:cNvSpPr txBox="1">
            <a:spLocks noChangeArrowheads="1"/>
          </p:cNvSpPr>
          <p:nvPr/>
        </p:nvSpPr>
        <p:spPr bwMode="auto">
          <a:xfrm>
            <a:off x="827584" y="1196752"/>
            <a:ext cx="763284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6000" dirty="0">
                <a:solidFill>
                  <a:srgbClr val="FF00FF"/>
                </a:solidFill>
                <a:latin typeface="Aharoni" pitchFamily="2" charset="-79"/>
              </a:rPr>
              <a:t>Homework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1.Finish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exercises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activity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book.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2.Preview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Lesson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27</a:t>
            </a:r>
            <a:r>
              <a:rPr lang="en-US" altLang="zh-CN" sz="2800" dirty="0" smtClean="0">
                <a:solidFill>
                  <a:srgbClr val="000000"/>
                </a:solidFill>
                <a:latin typeface="Aharoni" pitchFamily="2" charset="-79"/>
              </a:rPr>
              <a:t>. </a:t>
            </a:r>
            <a:endParaRPr lang="zh-CN" altLang="en-US" sz="2800" dirty="0">
              <a:latin typeface="Aharoni" pitchFamily="2" charset="-79"/>
            </a:endParaRPr>
          </a:p>
        </p:txBody>
      </p:sp>
      <p:pic>
        <p:nvPicPr>
          <p:cNvPr id="18434" name="图片 1" descr="zuoy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3644900"/>
            <a:ext cx="20669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动作按钮: 后退或前一项 2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235825" y="4652963"/>
            <a:ext cx="649288" cy="576262"/>
          </a:xfrm>
          <a:prstGeom prst="actionButtonBackPreviou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288925" y="2039938"/>
            <a:ext cx="8404225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rgbClr val="002060"/>
                </a:solidFill>
                <a:latin typeface="Aharoni" pitchFamily="2" charset="-79"/>
              </a:rPr>
              <a:t>◆Do you think science is interesting? </a:t>
            </a:r>
          </a:p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rgbClr val="002060"/>
                </a:solidFill>
                <a:latin typeface="Aharoni" pitchFamily="2" charset="-79"/>
              </a:rPr>
              <a:t>Why or why not?</a:t>
            </a:r>
          </a:p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rgbClr val="002060"/>
                </a:solidFill>
                <a:latin typeface="Aharoni" pitchFamily="2" charset="-79"/>
              </a:rPr>
              <a:t>◆ Name one or two famous Chinese scientists. What do you know about them?</a:t>
            </a:r>
          </a:p>
        </p:txBody>
      </p:sp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1835150" y="754063"/>
            <a:ext cx="525145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600" b="1" dirty="0">
                <a:solidFill>
                  <a:srgbClr val="6600FF"/>
                </a:solidFill>
                <a:latin typeface="Aharoni" pitchFamily="2" charset="-79"/>
              </a:rPr>
              <a:t>Think About It !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5"/>
          <p:cNvSpPr txBox="1"/>
          <p:nvPr/>
        </p:nvSpPr>
        <p:spPr>
          <a:xfrm>
            <a:off x="1476375" y="476250"/>
            <a:ext cx="6446838" cy="1158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</a:pPr>
            <a:r>
              <a:rPr lang="en-US" altLang="zh-CN" sz="7000" b="1" i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New Words</a:t>
            </a:r>
            <a:endParaRPr lang="en-US" altLang="zh-CN" sz="6000" b="1" i="1" noProof="1">
              <a:solidFill>
                <a:srgbClr val="002060"/>
              </a:solidFill>
              <a:latin typeface="Aharoni" charset="0"/>
            </a:endParaRPr>
          </a:p>
        </p:txBody>
      </p:sp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1331913" y="2276475"/>
            <a:ext cx="7273925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</a:rPr>
              <a:t>                                                                                           </a:t>
            </a:r>
          </a:p>
          <a:p>
            <a:endParaRPr lang="en-US" altLang="zh-CN" sz="3600" b="1">
              <a:latin typeface="Aharoni" pitchFamily="2" charset="-79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12775" y="2132013"/>
            <a:ext cx="21367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 dirty="0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holder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348038" y="2132013"/>
            <a:ext cx="254793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shallow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372225" y="2132013"/>
            <a:ext cx="23002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lighter 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445250" y="3355975"/>
            <a:ext cx="19891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match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060700" y="3355975"/>
            <a:ext cx="31718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examine  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23850" y="3284538"/>
            <a:ext cx="250666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oxygen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99"/>
          <p:cNvSpPr txBox="1">
            <a:spLocks noChangeArrowheads="1"/>
          </p:cNvSpPr>
          <p:nvPr/>
        </p:nvSpPr>
        <p:spPr bwMode="auto">
          <a:xfrm>
            <a:off x="683568" y="1052736"/>
            <a:ext cx="7572375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Read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lesson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fill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in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</a:rPr>
              <a:t>blanks.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Let’s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experiment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together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!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Put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candle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candle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holder.Put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candle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holder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dish.Fill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dish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half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full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with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water.Light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candle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with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lighter.What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see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candle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burning.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 </a:t>
            </a:r>
            <a:r>
              <a:rPr lang="en-US" altLang="zh-CN" sz="2400" u="sng" dirty="0">
                <a:solidFill>
                  <a:srgbClr val="000000"/>
                </a:solidFill>
                <a:latin typeface="Aharoni" pitchFamily="2" charset="-79"/>
              </a:rPr>
              <a:t>___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candle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burn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for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two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three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minutes.Then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carefully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put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jar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over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until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top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jar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rests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dish.As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candle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burns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it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oxygen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air.When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candle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stops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has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used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up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all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oxygen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air.The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water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inside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jar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fills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about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jar.This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because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about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one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fifth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air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made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up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oxygen. </a:t>
            </a:r>
            <a:endParaRPr lang="en-US" altLang="zh-CN" sz="2400" dirty="0">
              <a:solidFill>
                <a:srgbClr val="FF0000"/>
              </a:solidFill>
              <a:latin typeface="Aharoni" pitchFamily="2" charset="-79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898630" y="2195736"/>
            <a:ext cx="1060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match</a:t>
            </a:r>
            <a:endParaRPr lang="zh-CN" altLang="en-US" sz="2400">
              <a:latin typeface="Calibri" panose="020F0502020204030204" pitchFamily="3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541568" y="2552924"/>
            <a:ext cx="606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Let</a:t>
            </a:r>
            <a:endParaRPr lang="zh-CN" altLang="en-US" sz="2400">
              <a:solidFill>
                <a:srgbClr val="FF0000"/>
              </a:solidFill>
              <a:latin typeface="Aharoni" pitchFamily="2" charset="-79"/>
              <a:sym typeface="宋体" panose="02010600030101010101" pitchFamily="2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469880" y="3624486"/>
            <a:ext cx="819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uses</a:t>
            </a:r>
            <a:endParaRPr lang="zh-CN" altLang="en-US" sz="2400">
              <a:solidFill>
                <a:srgbClr val="FF0000"/>
              </a:solidFill>
              <a:latin typeface="Aharoni" pitchFamily="2" charset="-79"/>
              <a:sym typeface="宋体" panose="02010600030101010101" pitchFamily="2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041255" y="4053111"/>
            <a:ext cx="1319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burning</a:t>
            </a:r>
            <a:endParaRPr lang="zh-CN" altLang="en-US" sz="2400">
              <a:solidFill>
                <a:srgbClr val="FF0000"/>
              </a:solidFill>
              <a:latin typeface="Aharoni" pitchFamily="2" charset="-79"/>
              <a:sym typeface="宋体" panose="02010600030101010101" pitchFamily="2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397943" y="4767486"/>
            <a:ext cx="846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rises</a:t>
            </a:r>
            <a:endParaRPr lang="zh-CN" altLang="en-US" sz="2400">
              <a:solidFill>
                <a:srgbClr val="FF0000"/>
              </a:solidFill>
              <a:latin typeface="Aharoni" pitchFamily="2" charset="-79"/>
              <a:sym typeface="宋体" panose="02010600030101010101" pitchFamily="2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112568" y="4767486"/>
            <a:ext cx="162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one fifth</a:t>
            </a:r>
            <a:endParaRPr lang="zh-CN" altLang="en-US" sz="2400">
              <a:solidFill>
                <a:srgbClr val="FF0000"/>
              </a:solidFill>
              <a:latin typeface="Aharoni" pitchFamily="2" charset="-79"/>
              <a:sym typeface="宋体" panose="02010600030101010101" pitchFamily="2" charset="-122"/>
            </a:endParaRPr>
          </a:p>
        </p:txBody>
      </p:sp>
      <p:pic>
        <p:nvPicPr>
          <p:cNvPr id="10" name="Lesson26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005" y="1052736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11603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99"/>
          <p:cNvSpPr txBox="1">
            <a:spLocks noChangeArrowheads="1"/>
          </p:cNvSpPr>
          <p:nvPr/>
        </p:nvSpPr>
        <p:spPr bwMode="auto">
          <a:xfrm>
            <a:off x="1619250" y="2492375"/>
            <a:ext cx="50800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Main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phrases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: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·use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up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·be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made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up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endParaRPr lang="zh-CN" altLang="en-US" sz="3200" dirty="0">
              <a:latin typeface="Aharoni" pitchFamily="2" charset="-79"/>
            </a:endParaRPr>
          </a:p>
        </p:txBody>
      </p:sp>
      <p:sp>
        <p:nvSpPr>
          <p:cNvPr id="8194" name="文本框 1"/>
          <p:cNvSpPr txBox="1">
            <a:spLocks noChangeArrowheads="1"/>
          </p:cNvSpPr>
          <p:nvPr/>
        </p:nvSpPr>
        <p:spPr bwMode="auto">
          <a:xfrm>
            <a:off x="1259632" y="1052736"/>
            <a:ext cx="667861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Read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text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find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out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main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phrases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sentences</a:t>
            </a:r>
            <a:r>
              <a:rPr lang="en-US" altLang="zh-CN" sz="3200" dirty="0" smtClean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.</a:t>
            </a:r>
            <a:endParaRPr lang="en-US" altLang="zh-CN" sz="3200" dirty="0">
              <a:solidFill>
                <a:srgbClr val="902086"/>
              </a:solidFill>
              <a:latin typeface="Aharoni" pitchFamily="2" charset="-79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99"/>
          <p:cNvSpPr txBox="1">
            <a:spLocks noChangeArrowheads="1"/>
          </p:cNvSpPr>
          <p:nvPr/>
        </p:nvSpPr>
        <p:spPr bwMode="auto">
          <a:xfrm>
            <a:off x="755650" y="981075"/>
            <a:ext cx="731043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Main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sentences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: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·Science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interesting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!</a:t>
            </a:r>
            <a:endParaRPr lang="en-US" altLang="zh-CN" sz="28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·Fill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dish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half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full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with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water.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·Light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candle.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·Carefully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put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jar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over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candle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until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top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jar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rests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dish.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water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inside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jar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rises.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·Because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about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one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fifth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air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made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up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oxygen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water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rises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fills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about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one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fifth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jar.</a:t>
            </a:r>
            <a:endParaRPr lang="zh-CN" altLang="en-US" sz="2800" dirty="0"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99"/>
          <p:cNvSpPr txBox="1">
            <a:spLocks noChangeArrowheads="1"/>
          </p:cNvSpPr>
          <p:nvPr/>
        </p:nvSpPr>
        <p:spPr bwMode="auto">
          <a:xfrm>
            <a:off x="1044575" y="692150"/>
            <a:ext cx="7575550" cy="52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</a:rPr>
              <a:t>☆教材解读☆</a:t>
            </a:r>
          </a:p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1.Science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is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so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interesting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!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◆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so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为副词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意为“这样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如此”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用于修饰形容词或副词的原级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表示程度。常见用法如下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: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1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)“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so+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形容词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+a/an+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单数名词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”相当于“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such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a/an+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形容词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+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单数名词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”。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2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so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后可接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</a:rPr>
              <a:t>many,much,few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和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little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来表示名词的数量。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3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so…that…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意为“如此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以至于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……”,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构成结果状语从句。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◆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interesting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为形容词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意为“有趣的”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表示事物本身含有令人感兴趣的因素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可作表语或定语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用于说明物。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interested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也为形容词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意为“感兴趣的”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表示人对物的感受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在句中可作表语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常用于固定短语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be/get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interested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in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“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对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感兴趣”。</a:t>
            </a:r>
            <a:endParaRPr lang="zh-CN" altLang="en-US" sz="2400" b="1" dirty="0"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99"/>
          <p:cNvSpPr txBox="1">
            <a:spLocks noChangeArrowheads="1"/>
          </p:cNvSpPr>
          <p:nvPr/>
        </p:nvSpPr>
        <p:spPr bwMode="auto">
          <a:xfrm>
            <a:off x="1116013" y="1052513"/>
            <a:ext cx="7038975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2.Fill the dish half full with water.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</a:p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half full with water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为形容词短语,在句中作状语,表伴随状态。</a:t>
            </a:r>
          </a:p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3.Light the candle. </a:t>
            </a:r>
          </a:p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light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为动词,意为“点燃”,可构成短语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light up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“点(烟),照亮”,宾语为代词时,应放在light与up之间。light的过去式和过去分词为lighted/lit,lighted/lit。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(1)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light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作名词时,意为“灯,光”。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(2)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light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作形容词时,意为“轻的,浅的”。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99"/>
          <p:cNvSpPr txBox="1">
            <a:spLocks noChangeArrowheads="1"/>
          </p:cNvSpPr>
          <p:nvPr/>
        </p:nvSpPr>
        <p:spPr bwMode="auto">
          <a:xfrm>
            <a:off x="683568" y="1124744"/>
            <a:ext cx="72834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4.Carefully put the jar over the candle until the top of the jar rests on the dish. 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carefully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为副词,意为“细心地,认真地”,其形容词形式为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careful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,意为“小心的”。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care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可用作动词,意为“关心”,也可用作名词,意为“照顾”。</a:t>
            </a:r>
          </a:p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5.When the candle stops </a:t>
            </a:r>
            <a:r>
              <a:rPr lang="en-US" altLang="zh-CN" sz="2400" b="1" u="sng" dirty="0" err="1">
                <a:solidFill>
                  <a:srgbClr val="902086"/>
                </a:solidFill>
                <a:latin typeface="Aharoni" pitchFamily="2" charset="-79"/>
              </a:rPr>
              <a:t>burning,it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 has used up all the oxygen in the air. 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use up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意为“用完,用光”,为“动词+副词”构成的短语。这类短语用名词作宾语时,名词可用在副词前,也可放在副词后;用代词作宾语时,代词则必须放在副词前,该短语相当于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run out of…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,可用于被动语态。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824</Words>
  <Application>Microsoft Office PowerPoint</Application>
  <PresentationFormat>全屏显示(4:3)</PresentationFormat>
  <Paragraphs>117</Paragraphs>
  <Slides>15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Aharoni</vt:lpstr>
      <vt:lpstr>方正书宋_GBK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2017-03-15T04:23:00Z</dcterms:created>
  <dcterms:modified xsi:type="dcterms:W3CDTF">2023-01-16T22:20:57Z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FD66002BB0884EADA443F42CD66B1918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