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81" r:id="rId2"/>
    <p:sldId id="482" r:id="rId3"/>
    <p:sldId id="475" r:id="rId4"/>
    <p:sldId id="483" r:id="rId5"/>
    <p:sldId id="484" r:id="rId6"/>
    <p:sldId id="446" r:id="rId7"/>
    <p:sldId id="454" r:id="rId8"/>
    <p:sldId id="457" r:id="rId9"/>
    <p:sldId id="455" r:id="rId10"/>
    <p:sldId id="456" r:id="rId11"/>
    <p:sldId id="458" r:id="rId12"/>
    <p:sldId id="460" r:id="rId13"/>
    <p:sldId id="463" r:id="rId14"/>
    <p:sldId id="486" r:id="rId15"/>
    <p:sldId id="485" r:id="rId16"/>
    <p:sldId id="464" r:id="rId17"/>
    <p:sldId id="468" r:id="rId18"/>
    <p:sldId id="46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楷体" panose="0201060004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3399"/>
    <a:srgbClr val="008000"/>
    <a:srgbClr val="FF0066"/>
    <a:srgbClr val="35FA26"/>
    <a:srgbClr val="440C41"/>
    <a:srgbClr val="56344A"/>
    <a:srgbClr val="E6E61A"/>
    <a:srgbClr val="E4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480" autoAdjust="0"/>
  </p:normalViewPr>
  <p:slideViewPr>
    <p:cSldViewPr>
      <p:cViewPr varScale="1">
        <p:scale>
          <a:sx n="109" d="100"/>
          <a:sy n="109" d="100"/>
        </p:scale>
        <p:origin x="-78" y="-654"/>
      </p:cViewPr>
      <p:guideLst>
        <p:guide orient="horz" pos="1626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38FED3-C54B-41D4-94BC-80BE44D68A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9AC8BDF-B565-4478-9398-5265C7BACB7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文本框 1"/>
          <p:cNvSpPr txBox="1">
            <a:spLocks noChangeArrowheads="1"/>
          </p:cNvSpPr>
          <p:nvPr/>
        </p:nvSpPr>
        <p:spPr bwMode="auto">
          <a:xfrm>
            <a:off x="0" y="1563638"/>
            <a:ext cx="914400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分数混合运算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（三） </a:t>
            </a:r>
            <a:endParaRPr lang="zh-CN" altLang="en-US" sz="4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3435846"/>
            <a:ext cx="471490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8843" y="4227934"/>
            <a:ext cx="915284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96" name="TextBox 69"/>
              <p:cNvSpPr txBox="1">
                <a:spLocks noChangeArrowheads="1"/>
              </p:cNvSpPr>
              <p:nvPr/>
            </p:nvSpPr>
            <p:spPr bwMode="auto">
              <a:xfrm>
                <a:off x="426134" y="267494"/>
                <a:ext cx="8466346" cy="19091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书店运来一批文艺书，售出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_GB2312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_GB2312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后，还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剩</a:t>
                </a:r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1260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本。这批文艺书共有多少本？</a:t>
                </a:r>
              </a:p>
            </p:txBody>
          </p:sp>
        </mc:Choice>
        <mc:Fallback xmlns="">
          <p:sp>
            <p:nvSpPr>
              <p:cNvPr id="7196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34" y="267494"/>
                <a:ext cx="8466346" cy="1909177"/>
              </a:xfrm>
              <a:prstGeom prst="rect">
                <a:avLst/>
              </a:prstGeom>
              <a:blipFill rotWithShape="1">
                <a:blip r:embed="rId3"/>
                <a:stretch>
                  <a:fillRect l="-1" t="-8" r="7" b="2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1527176" y="2429431"/>
            <a:ext cx="5759450" cy="589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5" name="组合 46"/>
          <p:cNvGrpSpPr/>
          <p:nvPr/>
        </p:nvGrpSpPr>
        <p:grpSpPr bwMode="auto">
          <a:xfrm>
            <a:off x="2241551" y="2425859"/>
            <a:ext cx="4316412" cy="592931"/>
            <a:chOff x="2319338" y="3000372"/>
            <a:chExt cx="4316412" cy="790575"/>
          </a:xfrm>
        </p:grpSpPr>
        <p:cxnSp>
          <p:nvCxnSpPr>
            <p:cNvPr id="27" name="直接连接符 26"/>
            <p:cNvCxnSpPr/>
            <p:nvPr/>
          </p:nvCxnSpPr>
          <p:spPr>
            <a:xfrm rot="5400000">
              <a:off x="1927226" y="3397247"/>
              <a:ext cx="785812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2630487" y="3392485"/>
              <a:ext cx="785813" cy="158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3349626" y="3397247"/>
              <a:ext cx="785812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4051300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4797425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>
              <a:off x="5527675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6242050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左大括号 34"/>
          <p:cNvSpPr/>
          <p:nvPr/>
        </p:nvSpPr>
        <p:spPr>
          <a:xfrm rot="16200000">
            <a:off x="4283076" y="365681"/>
            <a:ext cx="242888" cy="5722937"/>
          </a:xfrm>
          <a:prstGeom prst="leftBrace">
            <a:avLst>
              <a:gd name="adj1" fmla="val 42578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3868739" y="3312875"/>
            <a:ext cx="12239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？本</a:t>
            </a:r>
          </a:p>
        </p:txBody>
      </p:sp>
      <p:sp>
        <p:nvSpPr>
          <p:cNvPr id="36" name="矩形 35"/>
          <p:cNvSpPr/>
          <p:nvPr/>
        </p:nvSpPr>
        <p:spPr>
          <a:xfrm>
            <a:off x="1543052" y="2425859"/>
            <a:ext cx="3563937" cy="589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6" name="组合 38"/>
          <p:cNvGrpSpPr/>
          <p:nvPr/>
        </p:nvGrpSpPr>
        <p:grpSpPr bwMode="auto">
          <a:xfrm>
            <a:off x="1567212" y="2305038"/>
            <a:ext cx="3046413" cy="690574"/>
            <a:chOff x="2668935" y="4440263"/>
            <a:chExt cx="3046388" cy="921557"/>
          </a:xfrm>
        </p:grpSpPr>
        <p:sp>
          <p:nvSpPr>
            <p:cNvPr id="2" name="TextBox 35"/>
            <p:cNvSpPr txBox="1">
              <a:spLocks noChangeArrowheads="1"/>
            </p:cNvSpPr>
            <p:nvPr/>
          </p:nvSpPr>
          <p:spPr bwMode="auto">
            <a:xfrm>
              <a:off x="2668935" y="4440263"/>
              <a:ext cx="3046388" cy="8841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defRPr sz="32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sz="2800" b="0" dirty="0">
                  <a:latin typeface="微软雅黑" panose="020B0503020204020204" charset="-122"/>
                  <a:ea typeface="微软雅黑" panose="020B0503020204020204" charset="-122"/>
                </a:rPr>
                <a:t>售出了</a:t>
              </a:r>
            </a:p>
          </p:txBody>
        </p:sp>
        <p:graphicFrame>
          <p:nvGraphicFramePr>
            <p:cNvPr id="7170" name="Object 34"/>
            <p:cNvGraphicFramePr>
              <a:graphicFrameLocks noChangeAspect="1"/>
            </p:cNvGraphicFramePr>
            <p:nvPr/>
          </p:nvGraphicFramePr>
          <p:xfrm>
            <a:off x="4030638" y="4605520"/>
            <a:ext cx="268256" cy="75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4" imgW="3352800" imgH="9448800" progId="">
                    <p:embed/>
                  </p:oleObj>
                </mc:Choice>
                <mc:Fallback>
                  <p:oleObj name="Equation" r:id="rId4" imgW="3352800" imgH="9448800" progId="">
                    <p:embed/>
                    <p:pic>
                      <p:nvPicPr>
                        <p:cNvPr id="0" name="Picture 129" descr="image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30638" y="4605520"/>
                          <a:ext cx="268256" cy="756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5119466" y="2351691"/>
            <a:ext cx="3082899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1260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本</a:t>
            </a:r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922313" y="3810145"/>
            <a:ext cx="7253288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7188" grpId="0"/>
      <p:bldP spid="36" grpId="0" animBg="1"/>
      <p:bldP spid="4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0"/>
              <p:cNvSpPr txBox="1">
                <a:spLocks noChangeArrowheads="1"/>
              </p:cNvSpPr>
              <p:nvPr/>
            </p:nvSpPr>
            <p:spPr bwMode="auto">
              <a:xfrm>
                <a:off x="2811239" y="1945687"/>
                <a:ext cx="4210282" cy="832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cs typeface="Times New Roman" panose="02020603050405020304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cs typeface="Times New Roman" panose="02020603050405020304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/>
                  </a:rPr>
                  <a:t>=1260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1239" y="1945687"/>
                <a:ext cx="4210282" cy="832344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8" b="6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920240" y="4241800"/>
            <a:ext cx="530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答：这批文艺书共有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3360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48429" y="1224031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设这批文艺书共有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37145" y="365678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=3360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39552" y="339502"/>
            <a:ext cx="72532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  <p:grpSp>
        <p:nvGrpSpPr>
          <p:cNvPr id="25" name="组合 29"/>
          <p:cNvGrpSpPr/>
          <p:nvPr/>
        </p:nvGrpSpPr>
        <p:grpSpPr>
          <a:xfrm>
            <a:off x="3168015" y="2566670"/>
            <a:ext cx="4627880" cy="1002030"/>
            <a:chOff x="4261236" y="3643314"/>
            <a:chExt cx="2286016" cy="1336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261236" y="3897889"/>
                  <a:ext cx="2286016" cy="1081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C00000"/>
                          </a:solidFill>
                          <a:latin typeface="Cambria Math" panose="02040503050406030204"/>
                          <a:ea typeface="楷体" panose="02010609060101010101" pitchFamily="49" charset="-122"/>
                          <a:cs typeface="Times New Roman" panose="02020603050405020304"/>
                        </a:rPr>
                        <m:t> </m:t>
                      </m:r>
                    </m:oMath>
                  </a14:m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6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1236" y="3897889"/>
                  <a:ext cx="2286016" cy="1081493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组合 15"/>
            <p:cNvGrpSpPr/>
            <p:nvPr/>
          </p:nvGrpSpPr>
          <p:grpSpPr>
            <a:xfrm>
              <a:off x="4350234" y="3643314"/>
              <a:ext cx="90555" cy="1185173"/>
              <a:chOff x="7572396" y="4500570"/>
              <a:chExt cx="90555" cy="118517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572396" y="4500570"/>
                <a:ext cx="90555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32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72396" y="4906042"/>
                <a:ext cx="90555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32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15876" y="12214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方法一：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857356" y="421482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答：这批文艺书共有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3360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57357" y="1377085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设这批文艺书共有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28953" y="363820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=3360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785786" y="627535"/>
            <a:ext cx="72532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  <p:grpSp>
        <p:nvGrpSpPr>
          <p:cNvPr id="4" name="组合 29"/>
          <p:cNvGrpSpPr/>
          <p:nvPr/>
        </p:nvGrpSpPr>
        <p:grpSpPr>
          <a:xfrm>
            <a:off x="4046242" y="2734260"/>
            <a:ext cx="2195999" cy="803810"/>
            <a:chOff x="4302133" y="3969535"/>
            <a:chExt cx="2286016" cy="107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302133" y="3969535"/>
                  <a:ext cx="2286016" cy="1071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C00000"/>
                          </a:solidFill>
                          <a:latin typeface="Cambria Math" panose="02040503050406030204"/>
                          <a:ea typeface="楷体" panose="02010609060101010101" pitchFamily="49" charset="-122"/>
                          <a:cs typeface="Times New Roman" panose="02020603050405020304"/>
                        </a:rPr>
                        <m:t> </m:t>
                      </m:r>
                    </m:oMath>
                  </a14:m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6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2133" y="3969535"/>
                  <a:ext cx="2286016" cy="1071748"/>
                </a:xfrm>
                <a:prstGeom prst="rect">
                  <a:avLst/>
                </a:prstGeom>
                <a:blipFill rotWithShape="1">
                  <a:blip r:embed="rId2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350234" y="4048786"/>
              <a:ext cx="78451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21"/>
          <p:cNvGrpSpPr/>
          <p:nvPr/>
        </p:nvGrpSpPr>
        <p:grpSpPr>
          <a:xfrm>
            <a:off x="1857356" y="1923141"/>
            <a:ext cx="5306931" cy="811119"/>
            <a:chOff x="3218413" y="4501564"/>
            <a:chExt cx="4313143" cy="1081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218413" y="4501564"/>
                  <a:ext cx="4313143" cy="1081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altLang="zh-CN" sz="32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(1</a:t>
                  </a:r>
                  <a:r>
                    <a:rPr lang="en-US" altLang="zh-CN" sz="32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altLang="zh-CN" sz="32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8413" y="4501564"/>
                  <a:ext cx="4313143" cy="1081492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4278467" y="4691729"/>
              <a:ext cx="150138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14282" y="1357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</a:rPr>
              <a:t>方法二：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"/>
              <p:cNvSpPr txBox="1">
                <a:spLocks noChangeArrowheads="1"/>
              </p:cNvSpPr>
              <p:nvPr/>
            </p:nvSpPr>
            <p:spPr bwMode="auto">
              <a:xfrm>
                <a:off x="440534" y="1059582"/>
                <a:ext cx="8151813" cy="2127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有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一项工程要铺设一条电缆线，第一周铺设了</a:t>
                </a: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第二周铺设了全长的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还剩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220km</a:t>
                </a: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没有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铺，这条电缆线全长有多少千米？</a:t>
                </a:r>
              </a:p>
            </p:txBody>
          </p:sp>
        </mc:Choice>
        <mc:Fallback xmlns="">
          <p:sp>
            <p:nvSpPr>
              <p:cNvPr id="5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534" y="1059582"/>
                <a:ext cx="8151813" cy="2127827"/>
              </a:xfrm>
              <a:prstGeom prst="rect">
                <a:avLst/>
              </a:prstGeom>
              <a:blipFill rotWithShape="1">
                <a:blip r:embed="rId2"/>
                <a:stretch>
                  <a:fillRect l="-6" t="-19" r="2" b="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14"/>
          <p:cNvGrpSpPr/>
          <p:nvPr/>
        </p:nvGrpSpPr>
        <p:grpSpPr bwMode="auto">
          <a:xfrm>
            <a:off x="884420" y="1852028"/>
            <a:ext cx="7199313" cy="114300"/>
            <a:chOff x="1142976" y="4064550"/>
            <a:chExt cx="7200000" cy="151392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1142976" y="4214365"/>
              <a:ext cx="720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 flipH="1" flipV="1">
              <a:off x="1088686" y="4136304"/>
              <a:ext cx="14350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 flipH="1" flipV="1">
              <a:off x="8245820" y="4144189"/>
              <a:ext cx="14350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接连接符 65"/>
          <p:cNvCxnSpPr/>
          <p:nvPr/>
        </p:nvCxnSpPr>
        <p:spPr>
          <a:xfrm rot="5400000" flipH="1" flipV="1">
            <a:off x="2627643" y="1880362"/>
            <a:ext cx="10834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 flipH="1" flipV="1">
            <a:off x="4044934" y="1912155"/>
            <a:ext cx="10834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大括号 67"/>
          <p:cNvSpPr/>
          <p:nvPr/>
        </p:nvSpPr>
        <p:spPr>
          <a:xfrm rot="5400000">
            <a:off x="1664279" y="847538"/>
            <a:ext cx="216694" cy="1763713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0" name="左大括号 69"/>
          <p:cNvSpPr/>
          <p:nvPr/>
        </p:nvSpPr>
        <p:spPr>
          <a:xfrm rot="5400000">
            <a:off x="3273210" y="1027719"/>
            <a:ext cx="216694" cy="1403350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2" name="左大括号 71"/>
          <p:cNvSpPr/>
          <p:nvPr/>
        </p:nvSpPr>
        <p:spPr>
          <a:xfrm rot="16200000" flipV="1">
            <a:off x="4393788" y="-686667"/>
            <a:ext cx="215504" cy="7164387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3" name="TextBox 35"/>
          <p:cNvSpPr txBox="1">
            <a:spLocks noChangeArrowheads="1"/>
          </p:cNvSpPr>
          <p:nvPr/>
        </p:nvSpPr>
        <p:spPr bwMode="auto">
          <a:xfrm>
            <a:off x="3847636" y="3147814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？千米</a:t>
            </a:r>
          </a:p>
        </p:txBody>
      </p:sp>
      <p:sp>
        <p:nvSpPr>
          <p:cNvPr id="74" name="左大括号 73"/>
          <p:cNvSpPr/>
          <p:nvPr/>
        </p:nvSpPr>
        <p:spPr>
          <a:xfrm rot="16200000" flipV="1">
            <a:off x="5986844" y="133758"/>
            <a:ext cx="215503" cy="3959225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5" name="TextBox 35"/>
          <p:cNvSpPr txBox="1">
            <a:spLocks noChangeArrowheads="1"/>
          </p:cNvSpPr>
          <p:nvPr/>
        </p:nvSpPr>
        <p:spPr bwMode="auto">
          <a:xfrm>
            <a:off x="5296304" y="2349431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220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千米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71487" y="652144"/>
                <a:ext cx="34054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87" y="652144"/>
                <a:ext cx="340545" cy="783804"/>
              </a:xfrm>
              <a:prstGeom prst="rect">
                <a:avLst/>
              </a:prstGeom>
              <a:blipFill rotWithShape="1">
                <a:blip r:embed="rId2"/>
                <a:stretch>
                  <a:fillRect l="-146" t="-81" r="14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234615" y="652144"/>
                <a:ext cx="34054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15" y="652144"/>
                <a:ext cx="340545" cy="783804"/>
              </a:xfrm>
              <a:prstGeom prst="rect">
                <a:avLst/>
              </a:prstGeom>
              <a:blipFill rotWithShape="1">
                <a:blip r:embed="rId3"/>
                <a:stretch>
                  <a:fillRect l="-164" t="-81" r="3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678471" y="624344"/>
            <a:ext cx="6415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设这条电缆全长</a:t>
            </a:r>
            <a:r>
              <a:rPr lang="zh-CN" altLang="zh-CN" sz="2800" b="0" dirty="0" smtClean="0"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800" b="0" dirty="0" smtClean="0">
                <a:latin typeface="微软雅黑" panose="020B0503020204020204" charset="-122"/>
                <a:ea typeface="微软雅黑" panose="020B0503020204020204" charset="-122"/>
              </a:rPr>
              <a:t> km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3886448" y="2032607"/>
                <a:ext cx="2816797" cy="2007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</a:t>
                </a:r>
              </a:p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𝟏𝟏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𝟐𝟎</m:t>
                        </m:r>
                      </m:den>
                    </m:f>
                  </m:oMath>
                </a14:m>
                <a:endPara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=400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48" y="2032607"/>
                <a:ext cx="2816797" cy="2007473"/>
              </a:xfrm>
              <a:prstGeom prst="rect">
                <a:avLst/>
              </a:prstGeom>
              <a:blipFill rotWithShape="1">
                <a:blip r:embed="rId2"/>
                <a:stretch>
                  <a:fillRect l="-9" t="-30" r="7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/>
          <p:cNvSpPr/>
          <p:nvPr/>
        </p:nvSpPr>
        <p:spPr>
          <a:xfrm>
            <a:off x="1676109" y="4083918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条电缆线全长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400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千米。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1701" y="1338379"/>
                <a:ext cx="4055919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01" y="1338379"/>
                <a:ext cx="4055919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2" t="-54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6411869" y="1740220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0100" y="928676"/>
            <a:ext cx="81439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计算分数应用题一定要知道单位“</a:t>
            </a:r>
            <a:r>
              <a:rPr lang="en-US" altLang="zh-CN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1”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哪</a:t>
            </a:r>
            <a:endParaRPr lang="en-US" altLang="zh-CN" sz="28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个量。</a:t>
            </a:r>
            <a:endParaRPr lang="zh-CN" altLang="zh-CN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0100" y="185737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分数应用题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利用画图的方法能够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比较</a:t>
            </a:r>
            <a:endParaRPr lang="en-US" altLang="zh-CN" sz="2800" b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容易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找到等量关系。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00" y="2786064"/>
            <a:ext cx="7881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方程解决分数应用题是比较好的方法。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00" y="3571882"/>
            <a:ext cx="828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分数应用题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要结合具体问题灵活思考。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395536" y="771550"/>
            <a:ext cx="8496944" cy="374441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57159" y="2756752"/>
            <a:ext cx="8394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一块蛋糕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第一次吃了全部的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第二次吃了剩下的      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474460" y="525304"/>
            <a:ext cx="231535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填一填。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857238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1285866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929322" y="1357304"/>
            <a:ext cx="349942" cy="127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7686" y="1714494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2214560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357686" y="2214560"/>
            <a:ext cx="349942" cy="127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428728" y="3143253"/>
            <a:ext cx="383511" cy="1023286"/>
            <a:chOff x="2193102" y="4056508"/>
            <a:chExt cx="383511" cy="1364382"/>
          </a:xfrm>
        </p:grpSpPr>
        <p:sp>
          <p:nvSpPr>
            <p:cNvPr id="23" name="TextBox 22"/>
            <p:cNvSpPr txBox="1"/>
            <p:nvPr/>
          </p:nvSpPr>
          <p:spPr>
            <a:xfrm>
              <a:off x="2193102" y="4056508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3102" y="4723263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2193102" y="4723263"/>
              <a:ext cx="349942" cy="1699"/>
            </a:xfrm>
            <a:prstGeom prst="line">
              <a:avLst/>
            </a:prstGeom>
            <a:ln w="285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357159" y="1178710"/>
            <a:ext cx="8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甲数比乙数多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甲数是乙数的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7575" y="2089544"/>
            <a:ext cx="8411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一根铁丝剪去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 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0364" y="785800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1357304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3000364" y="1357304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00364" y="1785932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364" y="2285998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3000364" y="2285998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4942" y="2500312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942" y="3071816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5286380" y="3071816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8568975" y="2500311"/>
            <a:ext cx="387064" cy="1094724"/>
            <a:chOff x="9211917" y="3088303"/>
            <a:chExt cx="387064" cy="1459633"/>
          </a:xfrm>
        </p:grpSpPr>
        <p:sp>
          <p:nvSpPr>
            <p:cNvPr id="41" name="TextBox 40"/>
            <p:cNvSpPr txBox="1"/>
            <p:nvPr/>
          </p:nvSpPr>
          <p:spPr>
            <a:xfrm>
              <a:off x="9211917" y="3088303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15470" y="3850309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9215470" y="3850309"/>
              <a:ext cx="349942" cy="169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5818" y="339502"/>
            <a:ext cx="846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根据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题意列方程解答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4274" y="883778"/>
                <a:ext cx="7631534" cy="13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王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老师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今年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32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岁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比孙老师的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年龄大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孙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老师今年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多少岁</a:t>
                </a:r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zh-CN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4" y="883778"/>
                <a:ext cx="7631534" cy="1324786"/>
              </a:xfrm>
              <a:prstGeom prst="rect">
                <a:avLst/>
              </a:prstGeom>
              <a:blipFill rotWithShape="1">
                <a:blip r:embed="rId2"/>
                <a:stretch>
                  <a:fillRect l="-3" t="-37" r="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71472" y="2143122"/>
            <a:ext cx="5518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设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孙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老师</a:t>
            </a:r>
            <a:r>
              <a:rPr lang="zh-CN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的年龄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11960" y="3219823"/>
                <a:ext cx="1398140" cy="1787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=32</a:t>
                </a:r>
              </a:p>
              <a:p>
                <a:pPr lvl="0"/>
                <a:r>
                  <a:rPr lang="en-US" altLang="zh-CN" sz="3200" i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=24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19823"/>
                <a:ext cx="1398140" cy="1787284"/>
              </a:xfrm>
              <a:prstGeom prst="rect">
                <a:avLst/>
              </a:prstGeom>
              <a:blipFill rotWithShape="1">
                <a:blip r:embed="rId3"/>
                <a:stretch>
                  <a:fillRect t="-21" r="36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771800" y="44223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答：孙</a:t>
            </a:r>
            <a:r>
              <a:rPr lang="zh-CN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老师今年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2687" y="2561926"/>
                <a:ext cx="2634054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l-GR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χ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=32</a:t>
                </a:r>
                <a:endPara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687" y="2561926"/>
                <a:ext cx="2634054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4" t="-42" r="-3248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42976" y="928676"/>
            <a:ext cx="7559675" cy="29962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利用方程解决与分数有关的实际问题。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让学生经历画线段图找等量关系，并列方程解答的过程。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增强节水意识，对学生进行思想教育。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166" y="915212"/>
                <a:ext cx="8626322" cy="4065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水牛的重量是大象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。这里把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   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看作单位“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           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　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。数量关系式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=(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6" y="915212"/>
                <a:ext cx="8626322" cy="4065537"/>
              </a:xfrm>
              <a:prstGeom prst="rect">
                <a:avLst/>
              </a:prstGeom>
              <a:blipFill rotWithShape="1">
                <a:blip r:embed="rId3"/>
                <a:stretch>
                  <a:fillRect l="-4" t="-4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0079" y="627534"/>
            <a:ext cx="338655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想一想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填一填。</a:t>
            </a:r>
          </a:p>
        </p:txBody>
      </p:sp>
      <p:sp>
        <p:nvSpPr>
          <p:cNvPr id="7" name="矩形 6"/>
          <p:cNvSpPr/>
          <p:nvPr/>
        </p:nvSpPr>
        <p:spPr>
          <a:xfrm>
            <a:off x="6643702" y="128586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5638" y="4169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水牛的重量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16193" y="214312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302766" y="44308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i="1" dirty="0"/>
              <a:t>　　　　</a:t>
            </a:r>
            <a:endParaRPr lang="zh-CN" altLang="zh-CN" dirty="0"/>
          </a:p>
        </p:txBody>
      </p:sp>
      <p:sp>
        <p:nvSpPr>
          <p:cNvPr id="40" name="矩形 39"/>
          <p:cNvSpPr/>
          <p:nvPr/>
        </p:nvSpPr>
        <p:spPr>
          <a:xfrm>
            <a:off x="467544" y="419525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868" y="214312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水牛的重量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302766" y="44308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i="1" dirty="0"/>
              <a:t>　　　　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99616" y="707834"/>
                <a:ext cx="9368928" cy="298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(2)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一条公路已经修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这里把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看作单位“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       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  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。数量关系式是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zh-CN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" y="707834"/>
                <a:ext cx="9368928" cy="2981201"/>
              </a:xfrm>
              <a:prstGeom prst="rect">
                <a:avLst/>
              </a:prstGeom>
              <a:blipFill rotWithShape="1">
                <a:blip r:embed="rId3"/>
                <a:stretch>
                  <a:fillRect l="-6" t="-15" r="1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5940152" y="110512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整条公路的长度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59832" y="1936825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已经修完的长度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34604" y="1936825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整条公路的长度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49512" y="3689035"/>
                <a:ext cx="6843540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整条公路的长度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已经修完的长度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2" y="3689035"/>
                <a:ext cx="6843540" cy="809068"/>
              </a:xfrm>
              <a:prstGeom prst="rect">
                <a:avLst/>
              </a:prstGeom>
              <a:blipFill rotWithShape="1">
                <a:blip r:embed="rId4"/>
                <a:stretch>
                  <a:fillRect l="-3" t="-40" r="5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6824" y="619185"/>
                <a:ext cx="8809672" cy="296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(3)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一袋大米重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80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千克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大米的质量比面粉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这里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(  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单位“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少的质量是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。等量关系式是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4" y="619185"/>
                <a:ext cx="8809672" cy="2965042"/>
              </a:xfrm>
              <a:prstGeom prst="rect">
                <a:avLst/>
              </a:prstGeom>
              <a:blipFill rotWithShape="1">
                <a:blip r:embed="rId3"/>
                <a:stretch>
                  <a:fillRect l="-1" t="-2" r="5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6804248" y="1864953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大米比面粉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14612" y="278606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面粉质量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331640" y="3496255"/>
                <a:ext cx="5609228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面粉</a:t>
                </a:r>
                <a:r>
                  <a:rPr lang="zh-CN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3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大米</a:t>
                </a:r>
                <a:r>
                  <a:rPr lang="zh-CN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</a:t>
                </a:r>
                <a:endParaRPr lang="zh-CN" altLang="zh-CN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96255"/>
                <a:ext cx="5609228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1" t="-72" r="6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2000232" y="185737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面粉质量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3"/>
              <p:cNvSpPr txBox="1">
                <a:spLocks noChangeArrowheads="1"/>
              </p:cNvSpPr>
              <p:nvPr/>
            </p:nvSpPr>
            <p:spPr bwMode="auto">
              <a:xfrm>
                <a:off x="316267" y="545487"/>
                <a:ext cx="8794321" cy="1810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淘气家八月用水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比九月多用了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九月份用水多少吨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67" y="545487"/>
                <a:ext cx="8794321" cy="1810239"/>
              </a:xfrm>
              <a:prstGeom prst="rect">
                <a:avLst/>
              </a:prstGeom>
              <a:blipFill rotWithShape="1">
                <a:blip r:embed="rId3"/>
                <a:stretch>
                  <a:fillRect t="-1" r="3" b="-42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云形标注 2"/>
          <p:cNvSpPr/>
          <p:nvPr/>
        </p:nvSpPr>
        <p:spPr>
          <a:xfrm>
            <a:off x="2699792" y="2285998"/>
            <a:ext cx="3888432" cy="1643074"/>
          </a:xfrm>
          <a:prstGeom prst="cloudCallout">
            <a:avLst>
              <a:gd name="adj1" fmla="val 63106"/>
              <a:gd name="adj2" fmla="val 5662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65872" y="267663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画图来找一找等量关系吧！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34" name="TextBox 29"/>
              <p:cNvSpPr txBox="1">
                <a:spLocks noChangeArrowheads="1"/>
              </p:cNvSpPr>
              <p:nvPr/>
            </p:nvSpPr>
            <p:spPr bwMode="auto">
              <a:xfrm>
                <a:off x="467544" y="291527"/>
                <a:ext cx="8040926" cy="12961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淘气家八月用水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吨，八月比九月多用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九月用水多少吨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？</a:t>
                </a:r>
                <a:endPara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134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91527"/>
                <a:ext cx="8040926" cy="1296124"/>
              </a:xfrm>
              <a:prstGeom prst="rect">
                <a:avLst/>
              </a:prstGeom>
              <a:blipFill rotWithShape="1">
                <a:blip r:embed="rId2"/>
                <a:stretch>
                  <a:fillRect l="-2" t="-5" r="1" b="1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TextBox 34"/>
          <p:cNvSpPr txBox="1">
            <a:spLocks noChangeArrowheads="1"/>
          </p:cNvSpPr>
          <p:nvPr/>
        </p:nvSpPr>
        <p:spPr bwMode="auto">
          <a:xfrm>
            <a:off x="611176" y="1120542"/>
            <a:ext cx="31765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43" name="TextBox 25"/>
          <p:cNvSpPr txBox="1">
            <a:spLocks noChangeArrowheads="1"/>
          </p:cNvSpPr>
          <p:nvPr/>
        </p:nvSpPr>
        <p:spPr bwMode="auto">
          <a:xfrm>
            <a:off x="611177" y="1916703"/>
            <a:ext cx="114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八月</a:t>
            </a:r>
          </a:p>
        </p:txBody>
      </p:sp>
      <p:grpSp>
        <p:nvGrpSpPr>
          <p:cNvPr id="5" name="组合 30"/>
          <p:cNvGrpSpPr/>
          <p:nvPr/>
        </p:nvGrpSpPr>
        <p:grpSpPr bwMode="auto">
          <a:xfrm>
            <a:off x="2071683" y="2070309"/>
            <a:ext cx="5040287" cy="141699"/>
            <a:chOff x="2977277" y="3468539"/>
            <a:chExt cx="4320000" cy="18988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977282" y="3642691"/>
              <a:ext cx="4320021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981364" y="3478353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286418" y="3468780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41"/>
          <p:cNvCxnSpPr/>
          <p:nvPr/>
        </p:nvCxnSpPr>
        <p:spPr bwMode="auto">
          <a:xfrm>
            <a:off x="2771775" y="2070489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>
            <a:off x="4206875" y="2058583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 bwMode="auto">
          <a:xfrm rot="16200000" flipV="1">
            <a:off x="4465837" y="-136731"/>
            <a:ext cx="234553" cy="5003800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48" name="TextBox 34"/>
          <p:cNvSpPr txBox="1">
            <a:spLocks noChangeArrowheads="1"/>
          </p:cNvSpPr>
          <p:nvPr/>
        </p:nvSpPr>
        <p:spPr bwMode="auto">
          <a:xfrm>
            <a:off x="563523" y="2784764"/>
            <a:ext cx="11938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九月</a:t>
            </a:r>
          </a:p>
        </p:txBody>
      </p:sp>
      <p:cxnSp>
        <p:nvCxnSpPr>
          <p:cNvPr id="46" name="直接连接符 45"/>
          <p:cNvCxnSpPr/>
          <p:nvPr/>
        </p:nvCxnSpPr>
        <p:spPr bwMode="auto">
          <a:xfrm rot="5400000">
            <a:off x="5936457" y="2559836"/>
            <a:ext cx="9191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 bwMode="auto">
          <a:xfrm>
            <a:off x="3500438" y="2072870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 bwMode="auto">
          <a:xfrm>
            <a:off x="4926013" y="2058583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大括号 51"/>
          <p:cNvSpPr/>
          <p:nvPr/>
        </p:nvSpPr>
        <p:spPr bwMode="auto">
          <a:xfrm rot="5400000">
            <a:off x="6642895" y="1635514"/>
            <a:ext cx="161925" cy="684213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3" name="左大括号 52"/>
          <p:cNvSpPr/>
          <p:nvPr/>
        </p:nvSpPr>
        <p:spPr bwMode="auto">
          <a:xfrm rot="16200000" flipV="1">
            <a:off x="4122936" y="1139222"/>
            <a:ext cx="234554" cy="4283075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54" name="TextBox 50"/>
          <p:cNvSpPr txBox="1">
            <a:spLocks noChangeArrowheads="1"/>
          </p:cNvSpPr>
          <p:nvPr/>
        </p:nvSpPr>
        <p:spPr bwMode="auto">
          <a:xfrm>
            <a:off x="3773475" y="3369422"/>
            <a:ext cx="10461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？吨</a:t>
            </a: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5643563" y="2064537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6388100" y="2071681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 bwMode="auto">
          <a:xfrm>
            <a:off x="2789238" y="2933693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>
            <a:off x="4224338" y="2934883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>
            <a:off x="3517900" y="2936074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 bwMode="auto">
          <a:xfrm>
            <a:off x="4943475" y="2940837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>
            <a:off x="5661025" y="2934883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2074857" y="2949087"/>
            <a:ext cx="4321154" cy="141699"/>
            <a:chOff x="2977277" y="3468539"/>
            <a:chExt cx="4320000" cy="189885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2977283" y="3642561"/>
              <a:ext cx="4320021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982044" y="3478224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7286194" y="3468651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63" name="TextBox 61"/>
          <p:cNvSpPr txBox="1">
            <a:spLocks noChangeArrowheads="1"/>
          </p:cNvSpPr>
          <p:nvPr/>
        </p:nvSpPr>
        <p:spPr bwMode="auto">
          <a:xfrm>
            <a:off x="4185913" y="2404910"/>
            <a:ext cx="10461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rrowheads="1"/>
              </p:cNvSpPr>
              <p:nvPr/>
            </p:nvSpPr>
            <p:spPr bwMode="auto">
              <a:xfrm>
                <a:off x="5876133" y="1185633"/>
                <a:ext cx="2159000" cy="714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800" spc="-3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比九月多用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2800" spc="-3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6133" y="1185633"/>
                <a:ext cx="2159000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22" t="-12" r="22" b="5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44" grpId="0" animBg="1"/>
      <p:bldP spid="5148" grpId="0"/>
      <p:bldP spid="52" grpId="0" animBg="1"/>
      <p:bldP spid="53" grpId="0" animBg="1"/>
      <p:bldP spid="5154" grpId="0"/>
      <p:bldP spid="5163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Box 50"/>
          <p:cNvSpPr txBox="1">
            <a:spLocks noChangeArrowheads="1"/>
          </p:cNvSpPr>
          <p:nvPr/>
        </p:nvSpPr>
        <p:spPr bwMode="auto">
          <a:xfrm>
            <a:off x="467544" y="1155367"/>
            <a:ext cx="393858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解：设九月用水</a:t>
            </a:r>
            <a:r>
              <a:rPr lang="el-GR" altLang="zh-CN" sz="2800" b="0" dirty="0">
                <a:latin typeface="微软雅黑" panose="020B0503020204020204" charset="-122"/>
                <a:ea typeface="微软雅黑" panose="020B0503020204020204" charset="-122"/>
              </a:rPr>
              <a:t>χ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3390405" y="1967190"/>
          <a:ext cx="2210700" cy="87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749300" imgH="393700" progId="">
                  <p:embed/>
                </p:oleObj>
              </mc:Choice>
              <mc:Fallback>
                <p:oleObj name="Equation" r:id="rId3" imgW="749300" imgH="393700" progId="">
                  <p:embed/>
                  <p:pic>
                    <p:nvPicPr>
                      <p:cNvPr id="0" name="Picture 305" descr="image1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405" y="1967190"/>
                        <a:ext cx="2210700" cy="872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3988709" y="2857157"/>
          <a:ext cx="1575412" cy="87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533400" imgH="393700" progId="">
                  <p:embed/>
                </p:oleObj>
              </mc:Choice>
              <mc:Fallback>
                <p:oleObj name="Equation" r:id="rId5" imgW="533400" imgH="393700" progId="">
                  <p:embed/>
                  <p:pic>
                    <p:nvPicPr>
                      <p:cNvPr id="0" name="Picture 306" descr="image1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8709" y="2857157"/>
                        <a:ext cx="1575412" cy="872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4297196" y="3735902"/>
          <a:ext cx="1334617" cy="42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419100" imgH="177800" progId="">
                  <p:embed/>
                </p:oleObj>
              </mc:Choice>
              <mc:Fallback>
                <p:oleObj name="Equation" r:id="rId7" imgW="419100" imgH="177800" progId="">
                  <p:embed/>
                  <p:pic>
                    <p:nvPicPr>
                      <p:cNvPr id="0" name="Picture 307" descr="image2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7196" y="3735902"/>
                        <a:ext cx="1334617" cy="424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50"/>
          <p:cNvSpPr txBox="1">
            <a:spLocks noChangeArrowheads="1"/>
          </p:cNvSpPr>
          <p:nvPr/>
        </p:nvSpPr>
        <p:spPr bwMode="auto">
          <a:xfrm>
            <a:off x="2571736" y="4143386"/>
            <a:ext cx="389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答：九月用水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  <a:r>
              <a:rPr lang="zh-CN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95486"/>
                <a:ext cx="8676456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九月的用水量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九月用水量的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八月的用水量。</a:t>
                </a:r>
                <a:endPara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8676456" cy="1159356"/>
              </a:xfrm>
              <a:prstGeom prst="rect">
                <a:avLst/>
              </a:prstGeom>
              <a:blipFill rotWithShape="1">
                <a:blip r:embed="rId9"/>
                <a:stretch>
                  <a:fillRect l="-7" t="-47" r="4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4932040" y="899016"/>
            <a:ext cx="4211960" cy="2320806"/>
          </a:xfrm>
          <a:prstGeom prst="cloudCallout">
            <a:avLst>
              <a:gd name="adj1" fmla="val 5098"/>
              <a:gd name="adj2" fmla="val 7891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1547664" y="1314515"/>
          <a:ext cx="2569947" cy="94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800100" imgH="393700" progId="">
                  <p:embed/>
                </p:oleObj>
              </mc:Choice>
              <mc:Fallback>
                <p:oleObj name="Equation" r:id="rId3" imgW="800100" imgH="393700" progId="">
                  <p:embed/>
                  <p:pic>
                    <p:nvPicPr>
                      <p:cNvPr id="0" name="Picture 310" descr="image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314515"/>
                        <a:ext cx="2569947" cy="9470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2418954" y="2295098"/>
          <a:ext cx="1714228" cy="94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533400" imgH="393700" progId="">
                  <p:embed/>
                </p:oleObj>
              </mc:Choice>
              <mc:Fallback>
                <p:oleObj name="Equation" r:id="rId5" imgW="533400" imgH="393700" progId="">
                  <p:embed/>
                  <p:pic>
                    <p:nvPicPr>
                      <p:cNvPr id="0" name="Picture 311" descr="image1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8954" y="2295098"/>
                        <a:ext cx="1714228" cy="9490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2754784" y="3337736"/>
          <a:ext cx="1452215" cy="46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419100" imgH="177800" progId="">
                  <p:embed/>
                </p:oleObj>
              </mc:Choice>
              <mc:Fallback>
                <p:oleObj name="Equation" r:id="rId7" imgW="419100" imgH="177800" progId="">
                  <p:embed/>
                  <p:pic>
                    <p:nvPicPr>
                      <p:cNvPr id="0" name="Picture 312" descr="image2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4784" y="3337736"/>
                        <a:ext cx="1452215" cy="4620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50"/>
          <p:cNvSpPr txBox="1">
            <a:spLocks noChangeArrowheads="1"/>
          </p:cNvSpPr>
          <p:nvPr/>
        </p:nvSpPr>
        <p:spPr bwMode="auto">
          <a:xfrm>
            <a:off x="1593541" y="4010266"/>
            <a:ext cx="454505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答：九月用水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80324" y="1151767"/>
                <a:ext cx="3500856" cy="167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也可以看作八月的用水量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</a:t>
                </a:r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九月的（</a:t>
                </a: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</a:t>
                </a:r>
                <a:endPara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24" y="1151767"/>
                <a:ext cx="3500856" cy="1672189"/>
              </a:xfrm>
              <a:prstGeom prst="rect">
                <a:avLst/>
              </a:prstGeom>
              <a:blipFill rotWithShape="1">
                <a:blip r:embed="rId9"/>
                <a:stretch>
                  <a:fillRect l="-9" t="-31" r="-2492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467544" y="483518"/>
            <a:ext cx="393858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解：设九月用水</a:t>
            </a:r>
            <a:r>
              <a:rPr lang="el-GR" altLang="zh-CN" sz="2800" b="0" dirty="0">
                <a:latin typeface="微软雅黑" panose="020B0503020204020204" charset="-122"/>
                <a:ea typeface="微软雅黑" panose="020B0503020204020204" charset="-122"/>
              </a:rPr>
              <a:t>χ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571</Words>
  <Application>Microsoft Office PowerPoint</Application>
  <PresentationFormat>全屏显示(16:9)</PresentationFormat>
  <Paragraphs>105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Calibri</vt:lpstr>
      <vt:lpstr>华文楷体</vt:lpstr>
      <vt:lpstr>楷体</vt:lpstr>
      <vt:lpstr>微软雅黑</vt:lpstr>
      <vt:lpstr>楷体_GB2312</vt:lpstr>
      <vt:lpstr>宋体</vt:lpstr>
      <vt:lpstr>Arial</vt:lpstr>
      <vt:lpstr>Cambria Math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2023-01-16T22:21:09Z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9D450F77E24B476F80BE5043366C4904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