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handoutMasterIdLst>
    <p:handoutMasterId r:id="rId15"/>
  </p:handoutMasterIdLst>
  <p:sldIdLst>
    <p:sldId id="262" r:id="rId2"/>
    <p:sldId id="264" r:id="rId3"/>
    <p:sldId id="307" r:id="rId4"/>
    <p:sldId id="312" r:id="rId5"/>
    <p:sldId id="306" r:id="rId6"/>
    <p:sldId id="313" r:id="rId7"/>
    <p:sldId id="314" r:id="rId8"/>
    <p:sldId id="315" r:id="rId9"/>
    <p:sldId id="316" r:id="rId10"/>
    <p:sldId id="317" r:id="rId11"/>
    <p:sldId id="318" r:id="rId12"/>
    <p:sldId id="319"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7">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A1E9"/>
    <a:srgbClr val="FFF100"/>
    <a:srgbClr val="17B7FF"/>
    <a:srgbClr val="02B0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333" autoAdjust="0"/>
  </p:normalViewPr>
  <p:slideViewPr>
    <p:cSldViewPr snapToGrid="0">
      <p:cViewPr varScale="1">
        <p:scale>
          <a:sx n="116" d="100"/>
          <a:sy n="116" d="100"/>
        </p:scale>
        <p:origin x="-144" y="-96"/>
      </p:cViewPr>
      <p:guideLst>
        <p:guide orient="horz" pos="214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章节">
    <p:spTree>
      <p:nvGrpSpPr>
        <p:cNvPr id="1" name=""/>
        <p:cNvGrpSpPr/>
        <p:nvPr/>
      </p:nvGrpSpPr>
      <p:grpSpPr>
        <a:xfrm>
          <a:off x="0" y="0"/>
          <a:ext cx="0" cy="0"/>
          <a:chOff x="0" y="0"/>
          <a:chExt cx="0" cy="0"/>
        </a:xfrm>
      </p:grpSpPr>
      <p:sp>
        <p:nvSpPr>
          <p:cNvPr id="2" name="矩形 1"/>
          <p:cNvSpPr/>
          <p:nvPr userDrawn="1"/>
        </p:nvSpPr>
        <p:spPr>
          <a:xfrm>
            <a:off x="0" y="2387600"/>
            <a:ext cx="12192000" cy="184150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6" name="标题 1"/>
          <p:cNvSpPr>
            <a:spLocks noGrp="1"/>
          </p:cNvSpPr>
          <p:nvPr>
            <p:ph type="ctrTitle"/>
          </p:nvPr>
        </p:nvSpPr>
        <p:spPr>
          <a:xfrm>
            <a:off x="0" y="2387600"/>
            <a:ext cx="12192000" cy="1841500"/>
          </a:xfrm>
          <a:prstGeom prst="rect">
            <a:avLst/>
          </a:prstGeom>
        </p:spPr>
        <p:txBody>
          <a:bodyPr anchor="ctr"/>
          <a:lstStyle>
            <a:lvl1pPr algn="ctr">
              <a:defRPr sz="4400">
                <a:solidFill>
                  <a:schemeClr val="bg1"/>
                </a:solidFill>
                <a:latin typeface="Adobe 黑体 Std R" panose="020B0400000000000000" pitchFamily="34" charset="-122"/>
                <a:ea typeface="Adobe 黑体 Std R" panose="020B0400000000000000" pitchFamily="34" charset="-122"/>
              </a:defRPr>
            </a:lvl1pPr>
          </a:lstStyle>
          <a:p>
            <a:r>
              <a:rPr lang="zh-CN" altLang="en-US" smtClean="0"/>
              <a:t>单击此处编辑母版标题样式</a:t>
            </a:r>
            <a:endParaRPr lang="zh-CN"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2" y="365125"/>
            <a:ext cx="2628900" cy="5811838"/>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2" y="365125"/>
            <a:ext cx="7734300" cy="5811838"/>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栏目一">
    <p:spTree>
      <p:nvGrpSpPr>
        <p:cNvPr id="1" name=""/>
        <p:cNvGrpSpPr/>
        <p:nvPr/>
      </p:nvGrpSpPr>
      <p:grpSpPr>
        <a:xfrm>
          <a:off x="0" y="0"/>
          <a:ext cx="0" cy="0"/>
          <a:chOff x="0" y="0"/>
          <a:chExt cx="0" cy="0"/>
        </a:xfrm>
      </p:grpSpPr>
      <p:sp>
        <p:nvSpPr>
          <p:cNvPr id="7" name="同侧圆角矩形 6">
            <a:hlinkClick r:id="rId2" action="ppaction://hlinksldjump" tooltip="点击进入"/>
          </p:cNvPr>
          <p:cNvSpPr/>
          <p:nvPr userDrawn="1"/>
        </p:nvSpPr>
        <p:spPr>
          <a:xfrm>
            <a:off x="2841963" y="469878"/>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基础知识回顾</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栏目二">
    <p:spTree>
      <p:nvGrpSpPr>
        <p:cNvPr id="1" name=""/>
        <p:cNvGrpSpPr/>
        <p:nvPr/>
      </p:nvGrpSpPr>
      <p:grpSpPr>
        <a:xfrm>
          <a:off x="0" y="0"/>
          <a:ext cx="0" cy="0"/>
          <a:chOff x="0" y="0"/>
          <a:chExt cx="0" cy="0"/>
        </a:xfrm>
      </p:grpSpPr>
      <p:sp>
        <p:nvSpPr>
          <p:cNvPr id="8" name="同侧圆角矩形 7">
            <a:hlinkClick r:id="" action="ppaction://noaction"/>
          </p:cNvPr>
          <p:cNvSpPr/>
          <p:nvPr userDrawn="1"/>
        </p:nvSpPr>
        <p:spPr>
          <a:xfrm>
            <a:off x="5645024"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综合能力提升</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栏目三">
    <p:spTree>
      <p:nvGrpSpPr>
        <p:cNvPr id="1" name=""/>
        <p:cNvGrpSpPr/>
        <p:nvPr/>
      </p:nvGrpSpPr>
      <p:grpSpPr>
        <a:xfrm>
          <a:off x="0" y="0"/>
          <a:ext cx="0" cy="0"/>
          <a:chOff x="0" y="0"/>
          <a:chExt cx="0" cy="0"/>
        </a:xfrm>
      </p:grpSpPr>
      <p:sp>
        <p:nvSpPr>
          <p:cNvPr id="10" name="同侧圆角矩形 9">
            <a:hlinkClick r:id="" action="ppaction://noaction"/>
          </p:cNvPr>
          <p:cNvSpPr/>
          <p:nvPr userDrawn="1"/>
        </p:nvSpPr>
        <p:spPr>
          <a:xfrm>
            <a:off x="8346223"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拓展探究突破练</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栏目四">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9"/>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9"/>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2465411" y="0"/>
            <a:ext cx="9105900" cy="46738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1803403"/>
            <a:ext cx="10515600" cy="43735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p:nvSpPr>
        <p:spPr>
          <a:xfrm>
            <a:off x="2465413" y="467380"/>
            <a:ext cx="8363391"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8" name="矩形 7"/>
          <p:cNvSpPr/>
          <p:nvPr/>
        </p:nvSpPr>
        <p:spPr>
          <a:xfrm>
            <a:off x="0" y="6738383"/>
            <a:ext cx="12209381" cy="128253"/>
          </a:xfrm>
          <a:prstGeom prst="rect">
            <a:avLst/>
          </a:prstGeom>
          <a:solidFill>
            <a:srgbClr val="02B0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9" name="矩形 8"/>
          <p:cNvSpPr/>
          <p:nvPr/>
        </p:nvSpPr>
        <p:spPr>
          <a:xfrm>
            <a:off x="10896533" y="467380"/>
            <a:ext cx="1295467"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FFC000"/>
              </a:solidFill>
            </a:endParaRPr>
          </a:p>
        </p:txBody>
      </p:sp>
      <p:sp>
        <p:nvSpPr>
          <p:cNvPr id="10" name="矩形 9"/>
          <p:cNvSpPr/>
          <p:nvPr/>
        </p:nvSpPr>
        <p:spPr>
          <a:xfrm>
            <a:off x="1" y="0"/>
            <a:ext cx="2423592" cy="90872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b="1" kern="1200" smtClean="0">
                <a:solidFill>
                  <a:schemeClr val="lt1"/>
                </a:solidFill>
                <a:effectLst/>
                <a:latin typeface="+mn-lt"/>
                <a:ea typeface="+mn-ea"/>
                <a:cs typeface="+mn-cs"/>
              </a:rPr>
              <a:t>Unit</a:t>
            </a:r>
            <a:r>
              <a:rPr lang="en-US" altLang="zh-CN" sz="4000" kern="1200" smtClean="0">
                <a:solidFill>
                  <a:schemeClr val="lt1"/>
                </a:solidFill>
                <a:effectLst/>
                <a:latin typeface="+mn-lt"/>
                <a:ea typeface="+mn-ea"/>
                <a:cs typeface="+mn-cs"/>
              </a:rPr>
              <a:t> 5</a:t>
            </a:r>
            <a:endParaRPr lang="zh-CN" altLang="en-US" sz="4000" b="1" dirty="0">
              <a:latin typeface="黑体" panose="02010609060101010101" pitchFamily="2" charset="-122"/>
              <a:ea typeface="黑体" panose="02010609060101010101" pitchFamily="2" charset="-122"/>
            </a:endParaRPr>
          </a:p>
        </p:txBody>
      </p:sp>
      <p:sp>
        <p:nvSpPr>
          <p:cNvPr id="12" name="同侧圆角矩形 11">
            <a:hlinkClick r:id="rId13" action="ppaction://hlinksldjump" tooltip="点击进入"/>
          </p:cNvPr>
          <p:cNvSpPr/>
          <p:nvPr/>
        </p:nvSpPr>
        <p:spPr>
          <a:xfrm>
            <a:off x="2833308" y="485731"/>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微软雅黑" panose="020B0503020204020204" pitchFamily="34" charset="-122"/>
                <a:ea typeface="微软雅黑" panose="020B0503020204020204" pitchFamily="34" charset="-122"/>
              </a:rPr>
              <a:t>基础知识回顾</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3" name="灯片编号占位符 3"/>
          <p:cNvSpPr txBox="1"/>
          <p:nvPr/>
        </p:nvSpPr>
        <p:spPr>
          <a:xfrm>
            <a:off x="10968143" y="491385"/>
            <a:ext cx="1223860" cy="401006"/>
          </a:xfrm>
          <a:prstGeom prst="rect">
            <a:avLst/>
          </a:prstGeom>
        </p:spPr>
        <p:txBody>
          <a:bodyPr anchor="ctr"/>
          <a:lstStyle>
            <a:defPPr>
              <a:defRPr lang="zh-CN"/>
            </a:defPPr>
            <a:lvl1pPr marL="0" algn="l" defTabSz="914400" rtl="0" eaLnBrk="1" latinLnBrk="0" hangingPunct="1">
              <a:defRPr sz="1800" kern="1200">
                <a:solidFill>
                  <a:srgbClr val="FFC000"/>
                </a:solidFill>
                <a:latin typeface="+mj-ea"/>
                <a:ea typeface="+mj-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800" dirty="0">
                <a:solidFill>
                  <a:schemeClr val="bg1">
                    <a:lumMod val="95000"/>
                  </a:schemeClr>
                </a:solidFill>
              </a:rPr>
              <a:t>-</a:t>
            </a:r>
            <a:fld id="{4BF17FCF-D4DA-449D-A468-DDB7E43619E6}" type="slidenum">
              <a:rPr lang="zh-CN" altLang="en-US" sz="1800" dirty="0" smtClean="0">
                <a:solidFill>
                  <a:schemeClr val="bg1">
                    <a:lumMod val="95000"/>
                  </a:schemeClr>
                </a:solidFill>
              </a:rPr>
              <a:t>‹#›</a:t>
            </a:fld>
            <a:r>
              <a:rPr lang="en-US" altLang="zh-CN" sz="1800" dirty="0">
                <a:solidFill>
                  <a:schemeClr val="bg1">
                    <a:lumMod val="95000"/>
                  </a:schemeClr>
                </a:solidFill>
              </a:rPr>
              <a:t>-</a:t>
            </a:r>
            <a:endParaRPr lang="zh-CN" altLang="en-US" sz="1800" dirty="0">
              <a:solidFill>
                <a:schemeClr val="bg1">
                  <a:lumMod val="95000"/>
                </a:schemeClr>
              </a:solidFill>
            </a:endParaRPr>
          </a:p>
        </p:txBody>
      </p:sp>
      <p:sp>
        <p:nvSpPr>
          <p:cNvPr id="18" name="同侧圆角矩形 17">
            <a:hlinkClick r:id="rId14" action="ppaction://hlinksldjump" tooltip="点击进入"/>
          </p:cNvPr>
          <p:cNvSpPr/>
          <p:nvPr/>
        </p:nvSpPr>
        <p:spPr>
          <a:xfrm>
            <a:off x="5642527" y="485730"/>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微软雅黑" panose="020B0503020204020204" pitchFamily="34" charset="-122"/>
                <a:ea typeface="微软雅黑" panose="020B0503020204020204" pitchFamily="34" charset="-122"/>
              </a:rPr>
              <a:t>综合能力提升</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1" name="标题 1"/>
          <p:cNvSpPr txBox="1"/>
          <p:nvPr/>
        </p:nvSpPr>
        <p:spPr>
          <a:xfrm>
            <a:off x="2719411" y="0"/>
            <a:ext cx="9105900" cy="467380"/>
          </a:xfrm>
          <a:prstGeom prst="rect">
            <a:avLst/>
          </a:prstGeom>
        </p:spPr>
        <p:txBody>
          <a:bodyPr anchor="b"/>
          <a:lst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a:lstStyle>
          <a:p>
            <a:r>
              <a:rPr lang="zh-CN" altLang="zh-CN" sz="2000" b="1" i="0" kern="1200" smtClean="0">
                <a:solidFill>
                  <a:schemeClr val="tx1"/>
                </a:solidFill>
                <a:effectLst/>
                <a:latin typeface="+mj-lt"/>
                <a:ea typeface="+mj-ea"/>
                <a:cs typeface="+mj-cs"/>
              </a:rPr>
              <a:t>第一课时　</a:t>
            </a:r>
            <a:r>
              <a:rPr lang="en-US" altLang="zh-CN" sz="2000" b="1" i="0" kern="1200" smtClean="0">
                <a:solidFill>
                  <a:schemeClr val="tx1"/>
                </a:solidFill>
                <a:effectLst/>
                <a:latin typeface="+mj-lt"/>
                <a:ea typeface="+mj-ea"/>
                <a:cs typeface="+mj-cs"/>
              </a:rPr>
              <a:t>Welcome to the unit</a:t>
            </a:r>
            <a:endParaRPr lang="zh-CN" altLang="zh-CN" sz="2000" b="1" i="0" kern="1200" smtClean="0">
              <a:solidFill>
                <a:schemeClr val="tx1"/>
              </a:solidFill>
              <a:effectLst/>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Word___.docx"/><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sz="7200" dirty="0" smtClean="0"/>
              <a:t>Art </a:t>
            </a:r>
            <a:r>
              <a:rPr lang="en-US" altLang="zh-CN" sz="7200" dirty="0"/>
              <a:t>world</a:t>
            </a:r>
            <a:endParaRPr lang="zh-CN" altLang="zh-CN" sz="7200" dirty="0"/>
          </a:p>
        </p:txBody>
      </p:sp>
      <p:sp>
        <p:nvSpPr>
          <p:cNvPr id="3" name="矩形 2"/>
          <p:cNvSpPr/>
          <p:nvPr/>
        </p:nvSpPr>
        <p:spPr>
          <a:xfrm>
            <a:off x="0" y="1111266"/>
            <a:ext cx="12192000" cy="830997"/>
          </a:xfrm>
          <a:prstGeom prst="rect">
            <a:avLst/>
          </a:prstGeom>
        </p:spPr>
        <p:txBody>
          <a:bodyPr wrap="square">
            <a:spAutoFit/>
          </a:bodyPr>
          <a:lstStyle/>
          <a:p>
            <a:pPr algn="ctr"/>
            <a:r>
              <a:rPr lang="en-US" altLang="zh-CN" sz="4800" dirty="0"/>
              <a:t>Unit 5</a:t>
            </a:r>
            <a:endParaRPr lang="zh-CN" altLang="en-US" sz="4800" dirty="0"/>
          </a:p>
        </p:txBody>
      </p:sp>
      <p:sp>
        <p:nvSpPr>
          <p:cNvPr id="4" name="矩形 3"/>
          <p:cNvSpPr/>
          <p:nvPr/>
        </p:nvSpPr>
        <p:spPr>
          <a:xfrm>
            <a:off x="0" y="4554150"/>
            <a:ext cx="12192000" cy="584775"/>
          </a:xfrm>
          <a:prstGeom prst="rect">
            <a:avLst/>
          </a:prstGeom>
        </p:spPr>
        <p:txBody>
          <a:bodyPr wrap="square">
            <a:spAutoFit/>
          </a:bodyPr>
          <a:lstStyle/>
          <a:p>
            <a:pPr algn="ctr"/>
            <a:r>
              <a:rPr lang="zh-CN" altLang="zh-CN" sz="3200" b="1" dirty="0" smtClean="0">
                <a:latin typeface="微软雅黑" panose="020B0503020204020204" pitchFamily="34" charset="-122"/>
                <a:ea typeface="微软雅黑" panose="020B0503020204020204" pitchFamily="34" charset="-122"/>
                <a:cs typeface="Times New Roman" panose="02020603050405020304" pitchFamily="18" charset="0"/>
              </a:rPr>
              <a:t>第</a:t>
            </a:r>
            <a:r>
              <a:rPr lang="en-US" altLang="zh-CN" sz="3200" b="1" dirty="0" smtClean="0">
                <a:latin typeface="微软雅黑" panose="020B0503020204020204" pitchFamily="34" charset="-122"/>
                <a:ea typeface="微软雅黑" panose="020B0503020204020204" pitchFamily="34" charset="-122"/>
                <a:cs typeface="Times New Roman" panose="02020603050405020304" pitchFamily="18" charset="0"/>
              </a:rPr>
              <a:t>1</a:t>
            </a:r>
            <a:r>
              <a:rPr lang="zh-CN" altLang="zh-CN" sz="3200" b="1" dirty="0" smtClean="0">
                <a:latin typeface="微软雅黑" panose="020B0503020204020204" pitchFamily="34" charset="-122"/>
                <a:ea typeface="微软雅黑" panose="020B0503020204020204" pitchFamily="34" charset="-122"/>
                <a:cs typeface="Times New Roman" panose="02020603050405020304" pitchFamily="18" charset="0"/>
              </a:rPr>
              <a:t>课</a:t>
            </a:r>
            <a:r>
              <a:rPr lang="zh-CN" altLang="zh-CN" sz="3200" b="1" dirty="0">
                <a:latin typeface="微软雅黑" panose="020B0503020204020204" pitchFamily="34" charset="-122"/>
                <a:ea typeface="微软雅黑" panose="020B0503020204020204" pitchFamily="34" charset="-122"/>
                <a:cs typeface="Times New Roman" panose="02020603050405020304" pitchFamily="18" charset="0"/>
              </a:rPr>
              <a:t>时</a:t>
            </a:r>
            <a:endParaRPr lang="zh-CN" altLang="en-US" sz="3200" b="1" dirty="0">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5" name="矩形 4"/>
          <p:cNvSpPr/>
          <p:nvPr/>
        </p:nvSpPr>
        <p:spPr>
          <a:xfrm>
            <a:off x="0" y="5834664"/>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对象 3"/>
          <p:cNvGraphicFramePr>
            <a:graphicFrameLocks noChangeAspect="1"/>
          </p:cNvGraphicFramePr>
          <p:nvPr/>
        </p:nvGraphicFramePr>
        <p:xfrm>
          <a:off x="8316413" y="2541914"/>
          <a:ext cx="3641725" cy="3579813"/>
        </p:xfrm>
        <a:graphic>
          <a:graphicData uri="http://schemas.openxmlformats.org/presentationml/2006/ole">
            <mc:AlternateContent xmlns:mc="http://schemas.openxmlformats.org/markup-compatibility/2006">
              <mc:Choice xmlns:v="urn:schemas-microsoft-com:vml" Requires="v">
                <p:oleObj spid="_x0000_s1036" name="文档" r:id="rId3" imgW="1232535" imgH="1206500" progId="Word.Document.12">
                  <p:embed/>
                </p:oleObj>
              </mc:Choice>
              <mc:Fallback>
                <p:oleObj name="文档" r:id="rId3" imgW="1232535" imgH="1206500" progId="Word.Document.12">
                  <p:embed/>
                  <p:pic>
                    <p:nvPicPr>
                      <p:cNvPr id="0" name="图片 1030"/>
                      <p:cNvPicPr/>
                      <p:nvPr/>
                    </p:nvPicPr>
                    <p:blipFill>
                      <a:blip r:embed="rId4"/>
                      <a:stretch>
                        <a:fillRect/>
                      </a:stretch>
                    </p:blipFill>
                    <p:spPr>
                      <a:xfrm>
                        <a:off x="8316413" y="2541914"/>
                        <a:ext cx="3641725" cy="3579813"/>
                      </a:xfrm>
                      <a:prstGeom prst="rect">
                        <a:avLst/>
                      </a:prstGeom>
                    </p:spPr>
                  </p:pic>
                </p:oleObj>
              </mc:Fallback>
            </mc:AlternateContent>
          </a:graphicData>
        </a:graphic>
      </p:graphicFrame>
      <p:sp>
        <p:nvSpPr>
          <p:cNvPr id="5" name="矩形 4"/>
          <p:cNvSpPr>
            <a:spLocks noChangeAspect="1"/>
          </p:cNvSpPr>
          <p:nvPr/>
        </p:nvSpPr>
        <p:spPr>
          <a:xfrm>
            <a:off x="381000" y="1560478"/>
            <a:ext cx="8387219" cy="4561249"/>
          </a:xfrm>
          <a:prstGeom prst="rect">
            <a:avLst/>
          </a:prstGeom>
        </p:spPr>
        <p:txBody>
          <a:bodyPr wrap="square">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a:cs typeface="宋体" panose="02010600030101010101" pitchFamily="2" charset="-122"/>
              </a:rPr>
              <a:t>Ⅲ</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阅读理解</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Leonardo da Vinci began painting the Mona Lisa,one of the most famous paintings of all time,in 1503.He was working on a special painting for a church at the time,but it was not going well.The woman who can be seen in the Mona Lisa is said to be Madonna Lisa del Giocondo.She was the wife of an Italian businessman who asked da Vinci to paint a portrait of her.</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After da Vinci finished the painting in 1506 he was invited by the French King,Francis I,to visit France,and he took the painting with him.Today the Mona Lisa is kept in the Louvre,an art museum in Paris,and it is seen by about six million visitors a year.</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294804"/>
            <a:ext cx="11430000" cy="4522392"/>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The painting measures only 77 centimetres by 53 centimetres and is painted with oil on wood.In 1911,it was stolen by a worker at the Louvre,Vincenzo Peruggia,who took it out of the museum by hiding it under his coat.Two years later police found the painting under Peruggia</a:t>
            </a:r>
            <a:r>
              <a:rPr lang="en-US" altLang="zh-CN" sz="22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bed after he tried to sell it.</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In 1962,the Mona Lisa was taken to Washington and New York for an exhibition.For the journey,it was insured for 100 million dollars,making it the most valuable painting ever!</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)1.Who is Madonna Lisa del Giocondo said to be?</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A.The painter of the Mona Lisa.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B.The woman in the painting.</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C.The wife of the French King.</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D.The woman who asked da Vinci to paint the Mona Lisa.</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654154" y="3808893"/>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497936"/>
            <a:ext cx="11430000" cy="411612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smtClean="0">
                <a:solidFill>
                  <a:srgbClr val="000000"/>
                </a:solidFill>
                <a:latin typeface="Times New Roman" panose="02020603050405020304" pitchFamily="18" charset="0"/>
                <a:cs typeface="Times New Roman" panose="02020603050405020304" pitchFamily="18" charset="0"/>
              </a:rPr>
              <a:t> </a:t>
            </a:r>
            <a:r>
              <a:rPr lang="en-US" altLang="zh-CN" sz="2200" smtClean="0">
                <a:solidFill>
                  <a:srgbClr val="FF00FF"/>
                </a:solidFill>
                <a:latin typeface="Times New Roman" panose="02020603050405020304" pitchFamily="18" charset="0"/>
                <a:cs typeface="Times New Roman" panose="02020603050405020304" pitchFamily="18" charset="0"/>
              </a:rPr>
              <a:t>C</a:t>
            </a:r>
            <a:r>
              <a:rPr lang="en-US" altLang="zh-CN" sz="2200" smtClean="0">
                <a:solidFill>
                  <a:srgbClr val="000000"/>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)2.Why did da Vinci go to France?</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A.To visit the Louvre.</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B.To paint the Mona Lisa.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C.He was invited by Francis I.</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D.He was invited by Madonna Lisa del Giocondo.</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en-US" altLang="zh-CN" sz="2200">
                <a:solidFill>
                  <a:srgbClr val="000000"/>
                </a:solidFill>
                <a:latin typeface="Times New Roman" panose="02020603050405020304" pitchFamily="18" charset="0"/>
                <a:cs typeface="Times New Roman" panose="02020603050405020304" pitchFamily="18" charset="0"/>
              </a:rPr>
              <a:t>  )3.Which sentence about Vincenzo Peruggia is NOT true?</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A.He worked in an art museum.</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B.He stole the Mona Lisa.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C.He sold the painting.</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D.He hid the painting under his bed.</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696195" y="1612231"/>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675174" y="3629569"/>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2310467"/>
            <a:ext cx="11430000" cy="249106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根据句意用所给词的适当形式填空</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1.The photograph brings back many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pleasant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please  ) memories.</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2.You looked very </a:t>
            </a:r>
            <a:r>
              <a:rPr lang="en-US" altLang="zh-CN" sz="2200" dirty="0" err="1">
                <a:solidFill>
                  <a:srgbClr val="000000"/>
                </a:solidFill>
                <a:latin typeface="Times New Roman" panose="02020603050405020304" pitchFamily="18" charset="0"/>
                <a:cs typeface="Times New Roman" panose="02020603050405020304" pitchFamily="18" charset="0"/>
              </a:rPr>
              <a:t>tired.Why</a:t>
            </a:r>
            <a:r>
              <a:rPr lang="en-US" altLang="zh-CN" sz="2200" dirty="0">
                <a:solidFill>
                  <a:srgbClr val="000000"/>
                </a:solidFill>
                <a:latin typeface="Times New Roman" panose="02020603050405020304" pitchFamily="18" charset="0"/>
                <a:cs typeface="Times New Roman" panose="02020603050405020304" pitchFamily="18" charset="0"/>
              </a:rPr>
              <a:t> not stop</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 have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have  ) a rest?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3.London</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musical</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music  ) life might become as exciting as Berlin</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4.He used to be a</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singer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sing  ) but now he is an actor.</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5.It is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amazing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amaze  ) that she should have said nothing about the murder.</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4708038" y="2820921"/>
            <a:ext cx="114622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4708039" y="3143137"/>
            <a:ext cx="11462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4844675" y="3203716"/>
            <a:ext cx="114622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4844676" y="3525932"/>
            <a:ext cx="11462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2175049" y="3624130"/>
            <a:ext cx="114622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9" name="直接连接符 8"/>
          <p:cNvCxnSpPr/>
          <p:nvPr/>
        </p:nvCxnSpPr>
        <p:spPr>
          <a:xfrm>
            <a:off x="2175050" y="3946346"/>
            <a:ext cx="11462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2595463" y="4051723"/>
            <a:ext cx="93601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1" name="直接连接符 10"/>
          <p:cNvCxnSpPr/>
          <p:nvPr/>
        </p:nvCxnSpPr>
        <p:spPr>
          <a:xfrm>
            <a:off x="2595464" y="4373939"/>
            <a:ext cx="9360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1313201" y="4450269"/>
            <a:ext cx="1135709"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4" name="直接连接符 13"/>
          <p:cNvCxnSpPr/>
          <p:nvPr/>
        </p:nvCxnSpPr>
        <p:spPr>
          <a:xfrm>
            <a:off x="1313202" y="4772485"/>
            <a:ext cx="113570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8" grpId="0" animBg="1"/>
      <p:bldP spid="10"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294804"/>
            <a:ext cx="11430000" cy="4522392"/>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Ⅱ</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根据汉语意思完成句子</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每空一词</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a:t>
            </a:r>
            <a:r>
              <a:rPr lang="zh-CN" altLang="zh-CN" sz="2200" dirty="0">
                <a:solidFill>
                  <a:srgbClr val="000000"/>
                </a:solidFill>
                <a:latin typeface="Times New Roman" panose="02020603050405020304" pitchFamily="18" charset="0"/>
                <a:cs typeface="Times New Roman" panose="02020603050405020304" pitchFamily="18" charset="0"/>
              </a:rPr>
              <a:t>这台机器出毛病了。</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There is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something</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wrong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with the machine.</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我喜欢古典音乐</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不太喜欢流行音乐。</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prefer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classical music</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pop music.</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a:t>
            </a:r>
            <a:r>
              <a:rPr lang="zh-CN" altLang="zh-CN" sz="2200" dirty="0">
                <a:solidFill>
                  <a:srgbClr val="000000"/>
                </a:solidFill>
                <a:latin typeface="Times New Roman" panose="02020603050405020304" pitchFamily="18" charset="0"/>
                <a:cs typeface="Times New Roman" panose="02020603050405020304" pitchFamily="18" charset="0"/>
              </a:rPr>
              <a:t>什么都不如和你聊天快乐。</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Nothing is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more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pleasant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than talking with you.</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a:t>
            </a:r>
            <a:r>
              <a:rPr lang="zh-CN" altLang="zh-CN" sz="2200" dirty="0">
                <a:solidFill>
                  <a:srgbClr val="000000"/>
                </a:solidFill>
                <a:latin typeface="Times New Roman" panose="02020603050405020304" pitchFamily="18" charset="0"/>
                <a:cs typeface="Times New Roman" panose="02020603050405020304" pitchFamily="18" charset="0"/>
              </a:rPr>
              <a:t>他喜欢哪种音乐</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What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kind</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of</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music</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does he like?</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a:t>
            </a:r>
            <a:r>
              <a:rPr lang="zh-CN" altLang="zh-CN" sz="2200" dirty="0">
                <a:solidFill>
                  <a:srgbClr val="000000"/>
                </a:solidFill>
                <a:latin typeface="Times New Roman" panose="02020603050405020304" pitchFamily="18" charset="0"/>
                <a:cs typeface="Times New Roman" panose="02020603050405020304" pitchFamily="18" charset="0"/>
              </a:rPr>
              <a:t>音乐与其他艺术形式迥然不同。</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Music is quite unlike any other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art</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form</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1607487" y="2200809"/>
            <a:ext cx="2701754"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1607487" y="2523025"/>
            <a:ext cx="270175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735129" y="3031126"/>
            <a:ext cx="957037"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735129" y="3353342"/>
            <a:ext cx="9570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3646495" y="3023097"/>
            <a:ext cx="494581"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3646495" y="3345313"/>
            <a:ext cx="49458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1891267" y="3843879"/>
            <a:ext cx="234440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1891267" y="4166095"/>
            <a:ext cx="234440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1302093" y="4560116"/>
            <a:ext cx="3007148"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1302093" y="4882332"/>
            <a:ext cx="300714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4141076" y="5455419"/>
            <a:ext cx="1797269"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9" name="直接连接符 18"/>
          <p:cNvCxnSpPr/>
          <p:nvPr/>
        </p:nvCxnSpPr>
        <p:spPr>
          <a:xfrm>
            <a:off x="4141076" y="5777635"/>
            <a:ext cx="179726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2107334"/>
            <a:ext cx="11430000" cy="2897332"/>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Ⅲ</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用方框中所给单词的适当形式填空</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art,prefer,talent,pop,dramas</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1.William will give a talk to his students on modern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dramas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2.She talks and thinks nothing but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pop</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music.</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3.Tom with his lovely dog is singing a cute song at the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talent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show.</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4.Tony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prefers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rock music because it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exciting.</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5.You can see lots of wonderful works of</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art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the Palace Museum.</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6442246" y="2957556"/>
            <a:ext cx="999078"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6442246" y="3279772"/>
            <a:ext cx="9990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4466301" y="3451542"/>
            <a:ext cx="662747"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4466301" y="3773758"/>
            <a:ext cx="6627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6673473" y="3815988"/>
            <a:ext cx="988568"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6673473" y="4138204"/>
            <a:ext cx="9885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1397280" y="4278443"/>
            <a:ext cx="988568"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1397280" y="4600659"/>
            <a:ext cx="9885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5129048" y="4608688"/>
            <a:ext cx="69368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5" name="直接连接符 14"/>
          <p:cNvCxnSpPr/>
          <p:nvPr/>
        </p:nvCxnSpPr>
        <p:spPr>
          <a:xfrm>
            <a:off x="5129048" y="4930904"/>
            <a:ext cx="69368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923401"/>
            <a:ext cx="11430000" cy="574118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单项填空</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)1.—Would you please tell me</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in today</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newspaper?</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Sorry,I</a:t>
            </a:r>
            <a:r>
              <a:rPr lang="en-US" altLang="zh-CN" sz="2200" dirty="0">
                <a:solidFill>
                  <a:srgbClr val="000000"/>
                </a:solidFill>
                <a:latin typeface="Times New Roman" panose="02020603050405020304" pitchFamily="18" charset="0"/>
                <a:cs typeface="Times New Roman" panose="02020603050405020304" pitchFamily="18" charset="0"/>
              </a:rPr>
              <a:t> haven</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read it yet.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A.something</a:t>
            </a:r>
            <a:r>
              <a:rPr lang="en-US" altLang="zh-CN" sz="2200" dirty="0">
                <a:solidFill>
                  <a:srgbClr val="000000"/>
                </a:solidFill>
                <a:latin typeface="Times New Roman" panose="02020603050405020304" pitchFamily="18" charset="0"/>
                <a:cs typeface="Times New Roman" panose="02020603050405020304" pitchFamily="18" charset="0"/>
              </a:rPr>
              <a:t> important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B.important</a:t>
            </a:r>
            <a:r>
              <a:rPr lang="en-US" altLang="zh-CN" sz="2200" dirty="0">
                <a:solidFill>
                  <a:srgbClr val="000000"/>
                </a:solidFill>
                <a:latin typeface="Times New Roman" panose="02020603050405020304" pitchFamily="18" charset="0"/>
                <a:cs typeface="Times New Roman" panose="02020603050405020304" pitchFamily="18" charset="0"/>
              </a:rPr>
              <a:t> something</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C.anything</a:t>
            </a:r>
            <a:r>
              <a:rPr lang="en-US" altLang="zh-CN" sz="2200" dirty="0">
                <a:solidFill>
                  <a:srgbClr val="000000"/>
                </a:solidFill>
                <a:latin typeface="Times New Roman" panose="02020603050405020304" pitchFamily="18" charset="0"/>
                <a:cs typeface="Times New Roman" panose="02020603050405020304" pitchFamily="18" charset="0"/>
              </a:rPr>
              <a:t> important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D.important</a:t>
            </a:r>
            <a:r>
              <a:rPr lang="en-US" altLang="zh-CN" sz="2200" dirty="0">
                <a:solidFill>
                  <a:srgbClr val="000000"/>
                </a:solidFill>
                <a:latin typeface="Times New Roman" panose="02020603050405020304" pitchFamily="18" charset="0"/>
                <a:cs typeface="Times New Roman" panose="02020603050405020304" pitchFamily="18" charset="0"/>
              </a:rPr>
              <a:t> anything</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)2.We didn</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enjoy the day</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weather was so bad.</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A.because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B.though</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C.unless</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D.till</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)3.—Do you often watch </a:t>
            </a:r>
            <a:r>
              <a:rPr lang="en-US" altLang="zh-CN" sz="2200" i="1" dirty="0">
                <a:solidFill>
                  <a:srgbClr val="000000"/>
                </a:solidFill>
                <a:latin typeface="Times New Roman" panose="02020603050405020304" pitchFamily="18" charset="0"/>
                <a:cs typeface="Times New Roman" panose="02020603050405020304" pitchFamily="18" charset="0"/>
              </a:rPr>
              <a:t>Man</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i="1" dirty="0">
                <a:solidFill>
                  <a:srgbClr val="000000"/>
                </a:solidFill>
                <a:latin typeface="Times New Roman" panose="02020603050405020304" pitchFamily="18" charset="0"/>
                <a:cs typeface="Times New Roman" panose="02020603050405020304" pitchFamily="18" charset="0"/>
              </a:rPr>
              <a:t>and</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i="1" dirty="0">
                <a:solidFill>
                  <a:srgbClr val="000000"/>
                </a:solidFill>
                <a:latin typeface="Times New Roman" panose="02020603050405020304" pitchFamily="18" charset="0"/>
                <a:cs typeface="Times New Roman" panose="02020603050405020304" pitchFamily="18" charset="0"/>
              </a:rPr>
              <a:t>Nature</a:t>
            </a:r>
            <a:r>
              <a:rPr lang="en-US" altLang="zh-CN" sz="2200" dirty="0">
                <a:solidFill>
                  <a:srgbClr val="000000"/>
                </a:solidFill>
                <a:latin typeface="Times New Roman" panose="02020603050405020304" pitchFamily="18" charset="0"/>
                <a:cs typeface="Times New Roman" panose="02020603050405020304" pitchFamily="18" charset="0"/>
              </a:rPr>
              <a:t> on TV?</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Sometimes.It</a:t>
            </a:r>
            <a:r>
              <a:rPr lang="en-US" altLang="zh-CN" sz="2200" dirty="0" err="1">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s</a:t>
            </a:r>
            <a:r>
              <a:rPr lang="en-US" altLang="zh-CN" sz="2200" dirty="0">
                <a:solidFill>
                  <a:srgbClr val="000000"/>
                </a:solidFill>
                <a:latin typeface="Times New Roman" panose="02020603050405020304" pitchFamily="18" charset="0"/>
                <a:cs typeface="Times New Roman" panose="02020603050405020304" pitchFamily="18" charset="0"/>
              </a:rPr>
              <a:t> an interesting </a:t>
            </a:r>
            <a:r>
              <a:rPr lang="en-US" altLang="zh-CN" sz="2200" dirty="0" err="1">
                <a:solidFill>
                  <a:srgbClr val="000000"/>
                </a:solidFill>
                <a:latin typeface="Times New Roman" panose="02020603050405020304" pitchFamily="18" charset="0"/>
                <a:cs typeface="Times New Roman" panose="02020603050405020304" pitchFamily="18" charset="0"/>
              </a:rPr>
              <a:t>programme,but</a:t>
            </a:r>
            <a:r>
              <a:rPr lang="en-US" altLang="zh-CN" sz="2200" dirty="0">
                <a:solidFill>
                  <a:srgbClr val="000000"/>
                </a:solidFill>
                <a:latin typeface="Times New Roman" panose="02020603050405020304" pitchFamily="18" charset="0"/>
                <a:cs typeface="Times New Roman" panose="02020603050405020304" pitchFamily="18" charset="0"/>
              </a:rPr>
              <a:t> I</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i="1" dirty="0">
                <a:solidFill>
                  <a:srgbClr val="000000"/>
                </a:solidFill>
                <a:latin typeface="Times New Roman" panose="02020603050405020304" pitchFamily="18" charset="0"/>
                <a:cs typeface="Times New Roman" panose="02020603050405020304" pitchFamily="18" charset="0"/>
              </a:rPr>
              <a:t>Sports</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i="1" dirty="0">
                <a:solidFill>
                  <a:srgbClr val="000000"/>
                </a:solidFill>
                <a:latin typeface="Times New Roman" panose="02020603050405020304" pitchFamily="18" charset="0"/>
                <a:cs typeface="Times New Roman" panose="02020603050405020304" pitchFamily="18" charset="0"/>
              </a:rPr>
              <a:t>News</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A.prefer</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B.want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C.know</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D.review</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685685" y="1423045"/>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664664" y="3836034"/>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675175" y="5077324"/>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497936"/>
            <a:ext cx="11430000" cy="411612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en-US" altLang="zh-CN" sz="2200" dirty="0">
                <a:solidFill>
                  <a:srgbClr val="000000"/>
                </a:solidFill>
                <a:latin typeface="NEU-BZ-S92"/>
                <a:ea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)4.He likes Sunday</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in a week because it is his happiest time to play football.</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A.better</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B.well</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C.best</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D.favourite</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)5.—</a:t>
            </a:r>
            <a:r>
              <a:rPr lang="en-US" altLang="zh-CN" sz="2200" dirty="0" err="1">
                <a:solidFill>
                  <a:srgbClr val="000000"/>
                </a:solidFill>
                <a:latin typeface="Times New Roman" panose="02020603050405020304" pitchFamily="18" charset="0"/>
                <a:cs typeface="Times New Roman" panose="02020603050405020304" pitchFamily="18" charset="0"/>
              </a:rPr>
              <a:t>Dad,I</a:t>
            </a:r>
            <a:r>
              <a:rPr lang="en-US" altLang="zh-CN" sz="2200" dirty="0" err="1">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m</a:t>
            </a:r>
            <a:r>
              <a:rPr lang="en-US" altLang="zh-CN" sz="2200" dirty="0">
                <a:solidFill>
                  <a:srgbClr val="000000"/>
                </a:solidFill>
                <a:latin typeface="Times New Roman" panose="02020603050405020304" pitchFamily="18" charset="0"/>
                <a:cs typeface="Times New Roman" panose="02020603050405020304" pitchFamily="18" charset="0"/>
              </a:rPr>
              <a:t> really tired and hungry.</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—Why not stop</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your homework and eat some cookies?</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A.to do	B.do</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C.doing</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D.did</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)6.This kind of rose in the shop smells very</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.You can send it to your mother.</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A.natural</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B.bad</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C.terrible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D.pleasant</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969465" y="1633252"/>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686572" y="2820921"/>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676061" y="4446300"/>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2107334"/>
            <a:ext cx="11430000" cy="2897332"/>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a:ea typeface="Times New Roman" panose="02020603050405020304" pitchFamily="18" charset="0"/>
                <a:cs typeface="Times New Roman" panose="02020603050405020304" pitchFamily="18" charset="0"/>
              </a:rPr>
              <a:t> </a:t>
            </a:r>
            <a:r>
              <a:rPr lang="en-US" altLang="zh-CN" sz="2200">
                <a:solidFill>
                  <a:srgbClr val="000000"/>
                </a:solidFill>
                <a:latin typeface="NEU-BZ-S92"/>
                <a:ea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en-US" altLang="zh-CN" sz="2200">
                <a:solidFill>
                  <a:srgbClr val="000000"/>
                </a:solidFill>
                <a:latin typeface="Times New Roman" panose="02020603050405020304" pitchFamily="18" charset="0"/>
                <a:cs typeface="Times New Roman" panose="02020603050405020304" pitchFamily="18" charset="0"/>
              </a:rPr>
              <a:t>  )7.—</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do you like reading books?</a:t>
            </a:r>
            <a:r>
              <a:rPr lang="en-US" altLang="zh-CN" sz="22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—Because they open up a whole new world to me.</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A.When	B.What</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C.Why	D.Who</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a:t>
            </a:r>
            <a:r>
              <a:rPr lang="en-US" altLang="zh-CN" sz="2200">
                <a:solidFill>
                  <a:srgbClr val="000000"/>
                </a:solidFill>
                <a:latin typeface="Times New Roman" panose="02020603050405020304" pitchFamily="18" charset="0"/>
                <a:cs typeface="Times New Roman" panose="02020603050405020304" pitchFamily="18" charset="0"/>
              </a:rPr>
              <a:t>  )8.My father loves</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very much.He often goes out to take photos with his friends.</a:t>
            </a:r>
            <a:r>
              <a:rPr lang="en-US" altLang="zh-CN" sz="22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A.films	B.music</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C.dramas	D.photography</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948444" y="2253362"/>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665551" y="3840425"/>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904201"/>
            <a:ext cx="11430000" cy="330359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a:cs typeface="宋体" panose="02010600030101010101" pitchFamily="2" charset="-122"/>
              </a:rPr>
              <a:t>Ⅱ</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补全对话</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A.What kind of music do you like?</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B.What kind of CDs do you love?</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C.Could I borrow some CDs from you?</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D.I</a:t>
            </a:r>
            <a:r>
              <a:rPr lang="en-US" altLang="zh-CN" sz="22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m enjoying electronic music.</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E.Why do you like them best?</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F.It makes me relaxed.</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G.Who</a:t>
            </a:r>
            <a:r>
              <a:rPr lang="en-US" altLang="zh-CN" sz="22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your favourite pop singer?</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091672"/>
            <a:ext cx="11430000" cy="492865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A:Hey,Ken.What are you doing?</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B:1.</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A:Electronic music?Why do you like such loud music?</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B:Well,I don</a:t>
            </a:r>
            <a:r>
              <a:rPr lang="en-US" altLang="zh-CN" sz="22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think electronic music is noisy.2.</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F</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A:Relaxed?I can</a:t>
            </a:r>
            <a:r>
              <a:rPr lang="en-US" altLang="zh-CN" sz="22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agree.I just like pop music and I</a:t>
            </a:r>
            <a:r>
              <a:rPr lang="en-US" altLang="zh-CN" sz="22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m a big fan of many pop singers.</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B:3.</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G</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A:I like Westlife best.Have you ever heard of them before?</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B:Yeah,of course.4.</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E</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A:Because they are handsome and dance well.</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B:5.</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A:Sure.I can lend you some.Try to listen to them.Maybe you</a:t>
            </a:r>
            <a:r>
              <a:rPr lang="en-US" altLang="zh-CN" sz="22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ll like their songs.</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B:OK.Thanks.</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1145032" y="1538659"/>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1145032" y="1860875"/>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6211019" y="2337445"/>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6" name="直接连接符 5"/>
          <p:cNvCxnSpPr/>
          <p:nvPr/>
        </p:nvCxnSpPr>
        <p:spPr>
          <a:xfrm>
            <a:off x="6211019" y="2659661"/>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1145032" y="3188783"/>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8" name="直接连接符 7"/>
          <p:cNvCxnSpPr/>
          <p:nvPr/>
        </p:nvCxnSpPr>
        <p:spPr>
          <a:xfrm>
            <a:off x="1145032" y="3510999"/>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2858218" y="3977059"/>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2858218" y="4299275"/>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1145032" y="4838907"/>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2" name="直接连接符 11"/>
          <p:cNvCxnSpPr/>
          <p:nvPr/>
        </p:nvCxnSpPr>
        <p:spPr>
          <a:xfrm>
            <a:off x="1145032" y="5161123"/>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7" grpId="0" animBg="1"/>
      <p:bldP spid="9" grpId="0" animBg="1"/>
      <p:bldP spid="11" grpId="0" animBg="1"/>
    </p:bldLst>
  </p:timing>
</p:sld>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模板</Template>
  <TotalTime>0</TotalTime>
  <Words>481</Words>
  <Application>Microsoft Office PowerPoint</Application>
  <PresentationFormat>宽屏</PresentationFormat>
  <Paragraphs>99</Paragraphs>
  <Slides>12</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12</vt:i4>
      </vt:variant>
    </vt:vector>
  </HeadingPairs>
  <TitlesOfParts>
    <vt:vector size="24" baseType="lpstr">
      <vt:lpstr>Adobe 黑体 Std R</vt:lpstr>
      <vt:lpstr>NEU-BZ-S92</vt:lpstr>
      <vt:lpstr>方正书宋_GBK</vt:lpstr>
      <vt:lpstr>黑体</vt:lpstr>
      <vt:lpstr>宋体</vt:lpstr>
      <vt:lpstr>微软雅黑</vt:lpstr>
      <vt:lpstr>Arial</vt:lpstr>
      <vt:lpstr>Calibri</vt:lpstr>
      <vt:lpstr>Calibri Light</vt:lpstr>
      <vt:lpstr>Times New Roman</vt:lpstr>
      <vt:lpstr>WWW.2PPT.COM</vt:lpstr>
      <vt:lpstr>文档</vt:lpstr>
      <vt:lpstr>Art world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2018-05-16T01:18:00Z</dcterms:created>
  <dcterms:modified xsi:type="dcterms:W3CDTF">2023-01-16T22:21:14Z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534CCB359DB5453D91B653148E93CE48</vt:lpwstr>
  </property>
  <property fmtid="{A09F084E-AD41-489F-8076-AA5BE3082BCA}" pid="100">
    <vt:ui4>5</vt:ui4>
  </property>
  <property fmtid="{64440492-4C8B-11D1-8B70-080036B11A03}" pid="11">
    <vt:lpwstr>www.2ppt.com-爱PPT提供资源下载</vt:lpwstr>
  </property>
</Properties>
</file>