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1" r:id="rId2"/>
    <p:sldId id="290" r:id="rId3"/>
    <p:sldId id="270" r:id="rId4"/>
    <p:sldId id="307" r:id="rId5"/>
    <p:sldId id="400" r:id="rId6"/>
    <p:sldId id="401" r:id="rId7"/>
    <p:sldId id="402" r:id="rId8"/>
    <p:sldId id="403" r:id="rId9"/>
    <p:sldId id="389" r:id="rId10"/>
    <p:sldId id="404" r:id="rId11"/>
    <p:sldId id="405" r:id="rId12"/>
    <p:sldId id="396" r:id="rId13"/>
    <p:sldId id="388" r:id="rId14"/>
    <p:sldId id="376" r:id="rId15"/>
    <p:sldId id="377" r:id="rId16"/>
    <p:sldId id="381" r:id="rId17"/>
    <p:sldId id="382" r:id="rId18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3817" autoAdjust="0"/>
  </p:normalViewPr>
  <p:slideViewPr>
    <p:cSldViewPr snapToGrid="0" snapToObjects="1"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38B7D5-0771-4455-8837-BB07481955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315A6E61-6410-4015-97C8-46BEAA2F26D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6E61-6410-4015-97C8-46BEAA2F26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D42FD9D-9317-46D9-B190-BA61A985BB2E}" type="slidenum">
              <a:rPr lang="zh-CN" altLang="en-US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531BB2A-584D-40AB-93D6-28D99C2C664C}" type="slidenum">
              <a:rPr lang="zh-CN" altLang="en-US">
                <a:latin typeface="Arial" panose="020B0604020202020204" pitchFamily="34" charset="0"/>
              </a:rPr>
              <a:t>16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C772-F469-446E-BEB9-0CA2DD0B9F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345C-ECE5-4093-BDE2-DE2B0C2DD4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C4A8-2755-428D-8238-082C57DDAF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616F3-5369-4CCC-9BC5-9B24A8DE86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45E8-A14C-4B0C-8C65-414B7D9F59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16F3F-6929-4AFC-81A2-9D5BFA978D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B438-2B63-441B-A132-E6FFFA9049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E2C8F-FAB7-4BE9-946B-D930FD4C0D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2EA5-EA08-451F-8BED-83C58C1A98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D4AE9-70B3-4C5F-B1D7-706E273A61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4EF5-EAC5-4BE4-841B-B04ECC6146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C096F-0A22-451B-888E-1FDB595A6F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D309-11D4-4157-AA4A-4A450E62CA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17FC0-CA3C-400A-86F2-8DA3551AC8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8295-6B84-4D96-89E4-D6EF06C900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2A843-CFC4-434C-9E4C-B1E1ABF1CE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828E-E7C6-43F5-9120-374F036751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D0F1F-B2E7-4D2D-8387-7BAFD71A25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7D22-58D6-46EF-BC32-9C40A4F117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5BBF8-CE93-48DB-9AD0-6A4DC26482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1304-70DF-4456-8FAD-988DB8FBBF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5B370-7AA4-479E-A4C4-0831AAEDDF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1F7F3F-398C-4B27-91E2-109FE1F58A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F278F67-9803-4FAD-9E0A-BCC9863A9C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2.Let's%20do%20it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let's%20get%20to%20work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075" name="图片 24" descr="小花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53534">
            <a:off x="7841894" y="5379351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5" descr="中间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88" y="5512701"/>
            <a:ext cx="912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1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837133" y="3442492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87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6988" y="3837715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9 Eat More Vegetables and </a:t>
            </a:r>
            <a:r>
              <a:rPr lang="en-US" altLang="zh-CN" sz="36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Fruit!</a:t>
            </a:r>
            <a:endParaRPr lang="zh-CN" altLang="en-US" sz="36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3107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2 Good Health to You!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08" name="TextBox 4"/>
          <p:cNvSpPr txBox="1">
            <a:spLocks noChangeArrowheads="1"/>
          </p:cNvSpPr>
          <p:nvPr/>
        </p:nvSpPr>
        <p:spPr bwMode="auto">
          <a:xfrm>
            <a:off x="3237706" y="2642704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sp>
        <p:nvSpPr>
          <p:cNvPr id="21" name="矩形 20"/>
          <p:cNvSpPr/>
          <p:nvPr/>
        </p:nvSpPr>
        <p:spPr>
          <a:xfrm>
            <a:off x="2951741" y="563872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26"/>
          <p:cNvGrpSpPr/>
          <p:nvPr/>
        </p:nvGrpSpPr>
        <p:grpSpPr bwMode="auto">
          <a:xfrm>
            <a:off x="917575" y="2214563"/>
            <a:ext cx="1065213" cy="461962"/>
            <a:chOff x="1220273" y="4806955"/>
            <a:chExt cx="1064053" cy="462489"/>
          </a:xfrm>
        </p:grpSpPr>
        <p:sp>
          <p:nvSpPr>
            <p:cNvPr id="12294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796076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2295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178050" y="1970088"/>
            <a:ext cx="5635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—How often does Danny come here?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—________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One a week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Once a week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A time a week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D. First a week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14663" y="2970213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539750" y="1441450"/>
            <a:ext cx="8294688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我是最佳调查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员 </a:t>
            </a:r>
          </a:p>
          <a:p>
            <a:pPr indent="628650" eaLnBrk="1" hangingPunct="1">
              <a:lnSpc>
                <a:spcPct val="2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请同学们做一张调查表，来询问朋友们吃某些食物和做运动的频率，用上句型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 do you…?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根据朋友们的答案把你的调查表补充完整。快来看看谁是最佳调查员吧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!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31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25717" y="128644"/>
            <a:ext cx="396788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do it!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5363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" y="1117600"/>
            <a:ext cx="7953375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6163" y="5895975"/>
            <a:ext cx="21209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0" y="1346200"/>
            <a:ext cx="78962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8"/>
          <p:cNvSpPr txBox="1"/>
          <p:nvPr/>
        </p:nvSpPr>
        <p:spPr>
          <a:xfrm>
            <a:off x="2837592" y="188019"/>
            <a:ext cx="415049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do it! 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836613" y="1214438"/>
            <a:ext cx="817721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 1. —________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 you eat donuts? </a:t>
            </a:r>
          </a:p>
          <a:p>
            <a:pPr marL="1163955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—Twice a week.</a:t>
            </a:r>
          </a:p>
          <a:p>
            <a:pPr marL="1163955" eaLnBrk="1" hangingPunct="1">
              <a:lnSpc>
                <a:spcPct val="17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How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many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B. How much      C. How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often 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 2. Fruit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is good ________us! </a:t>
            </a:r>
          </a:p>
          <a:p>
            <a:pPr marL="1163955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for  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in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at 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 3. 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think you need ________more vegetables.</a:t>
            </a:r>
          </a:p>
          <a:p>
            <a:pPr marL="1163955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eats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to eat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ate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158875" y="2041525"/>
            <a:ext cx="42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155700" y="38941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150938" y="514508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033463" y="1398588"/>
            <a:ext cx="81137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二、选出不同类的单词。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1. A. year            B. day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     　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time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2. A. often           B. more           C. always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3. A. three          B. twice            C. once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      ) 4. A. potatoes    B. vegetables    C. tomatoes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5. A. before       B. after             C. food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266825" y="24209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279525" y="314325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266825" y="386715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270000" y="46053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58888" y="532923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14350" y="1463675"/>
            <a:ext cx="80105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14350" y="3090863"/>
            <a:ext cx="85105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often</a:t>
            </a:r>
          </a:p>
          <a:p>
            <a:pPr marL="1529080" indent="-1529080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twice a week</a:t>
            </a:r>
          </a:p>
          <a:p>
            <a:pPr marL="1529080" indent="-1529080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 does Danny eat vegetables and fruit?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66528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96925" y="33575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8627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 to work!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369" y="1505770"/>
            <a:ext cx="8726488" cy="47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296831" y="206130"/>
            <a:ext cx="499553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Let's get to work!</a:t>
            </a:r>
          </a:p>
        </p:txBody>
      </p:sp>
      <p:pic>
        <p:nvPicPr>
          <p:cNvPr id="5123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4250" y="5680075"/>
            <a:ext cx="21161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0638" y="1308100"/>
            <a:ext cx="65817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830513" y="1524000"/>
            <a:ext cx="54022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 does Danny eat vegetables and fruit?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丹尼多久吃一次蔬菜和水果？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81075" y="16875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500188" y="1716088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5131" name="TextBox 8"/>
          <p:cNvSpPr txBox="1">
            <a:spLocks noChangeArrowheads="1"/>
          </p:cNvSpPr>
          <p:nvPr/>
        </p:nvSpPr>
        <p:spPr bwMode="auto">
          <a:xfrm>
            <a:off x="2306638" y="4027488"/>
            <a:ext cx="51625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—How often do you play basketball?</a:t>
            </a:r>
          </a:p>
          <a:p>
            <a:pPr marL="273050">
              <a:lnSpc>
                <a:spcPct val="20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你多久打一次篮球？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—Three times a week.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一周三次。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809875" y="3449638"/>
            <a:ext cx="5253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often+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助动词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</a:t>
            </a:r>
          </a:p>
        </p:txBody>
      </p:sp>
      <p:pic>
        <p:nvPicPr>
          <p:cNvPr id="6152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" y="16097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矩形 1"/>
          <p:cNvSpPr>
            <a:spLocks noChangeArrowheads="1"/>
          </p:cNvSpPr>
          <p:nvPr/>
        </p:nvSpPr>
        <p:spPr bwMode="auto">
          <a:xfrm>
            <a:off x="1489075" y="3541713"/>
            <a:ext cx="132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4" name="矩形 2"/>
          <p:cNvSpPr>
            <a:spLocks noChangeArrowheads="1"/>
          </p:cNvSpPr>
          <p:nvPr/>
        </p:nvSpPr>
        <p:spPr bwMode="auto">
          <a:xfrm>
            <a:off x="1476375" y="4229100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5" name="文本框 17"/>
          <p:cNvSpPr txBox="1">
            <a:spLocks noChangeArrowheads="1"/>
          </p:cNvSpPr>
          <p:nvPr/>
        </p:nvSpPr>
        <p:spPr bwMode="auto">
          <a:xfrm>
            <a:off x="1495425" y="2846388"/>
            <a:ext cx="27654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询问频率的特殊疑问句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56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9400" y="2139950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123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26"/>
          <p:cNvGrpSpPr/>
          <p:nvPr/>
        </p:nvGrpSpPr>
        <p:grpSpPr bwMode="auto">
          <a:xfrm>
            <a:off x="672306" y="1882775"/>
            <a:ext cx="1260475" cy="461963"/>
            <a:chOff x="1220273" y="4806955"/>
            <a:chExt cx="1258577" cy="462489"/>
          </a:xfrm>
        </p:grpSpPr>
        <p:sp>
          <p:nvSpPr>
            <p:cNvPr id="7179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7180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881188" y="1638300"/>
            <a:ext cx="65389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go to the park twice a week.(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对画线部分提问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_______________________________________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57375" y="2611438"/>
            <a:ext cx="4919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go to the park?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857375" y="4000500"/>
            <a:ext cx="51625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sister often walks to work.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我姐姐经常步行去上班。</a:t>
            </a:r>
          </a:p>
        </p:txBody>
      </p:sp>
      <p:sp>
        <p:nvSpPr>
          <p:cNvPr id="7175" name="矩形 2"/>
          <p:cNvSpPr>
            <a:spLocks noChangeArrowheads="1"/>
          </p:cNvSpPr>
          <p:nvPr/>
        </p:nvSpPr>
        <p:spPr bwMode="auto">
          <a:xfrm>
            <a:off x="873125" y="4238625"/>
            <a:ext cx="858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6" name="文本框 17"/>
          <p:cNvSpPr txBox="1">
            <a:spLocks noChangeArrowheads="1"/>
          </p:cNvSpPr>
          <p:nvPr/>
        </p:nvSpPr>
        <p:spPr bwMode="auto">
          <a:xfrm>
            <a:off x="882650" y="3321050"/>
            <a:ext cx="3843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often /'ɒfn/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常常；经常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855788" y="5435600"/>
            <a:ext cx="2954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多久一次</a:t>
            </a:r>
          </a:p>
        </p:txBody>
      </p:sp>
      <p:sp>
        <p:nvSpPr>
          <p:cNvPr id="7178" name="矩形 2"/>
          <p:cNvSpPr>
            <a:spLocks noChangeArrowheads="1"/>
          </p:cNvSpPr>
          <p:nvPr/>
        </p:nvSpPr>
        <p:spPr bwMode="auto">
          <a:xfrm>
            <a:off x="869950" y="5673725"/>
            <a:ext cx="858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138" y="159226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16"/>
          <p:cNvSpPr>
            <a:spLocks noChangeArrowheads="1"/>
          </p:cNvSpPr>
          <p:nvPr/>
        </p:nvSpPr>
        <p:spPr bwMode="auto">
          <a:xfrm>
            <a:off x="1012825" y="1489075"/>
            <a:ext cx="7000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1755775" y="1373188"/>
            <a:ext cx="66516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表示频率的副词，其频率从小到大依次为：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never(0%)→sometimes (20%)→often (60% )→ usually— (85%)→always (100%)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368550" y="3286125"/>
            <a:ext cx="58023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歌谣记忆法记频度副词：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 Ming, Li Ming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真积极，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always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总是早早起，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usually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通常来学习，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often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经常做家务，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sometimes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有时锻炼身体，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never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从来不缺席。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大家快来比一比，我们共同争第一。</a:t>
            </a:r>
          </a:p>
        </p:txBody>
      </p:sp>
      <p:grpSp>
        <p:nvGrpSpPr>
          <p:cNvPr id="8199" name="组合 2"/>
          <p:cNvGrpSpPr/>
          <p:nvPr/>
        </p:nvGrpSpPr>
        <p:grpSpPr bwMode="auto">
          <a:xfrm>
            <a:off x="788988" y="3492500"/>
            <a:ext cx="1527175" cy="403225"/>
            <a:chOff x="487410" y="4002770"/>
            <a:chExt cx="1526580" cy="401846"/>
          </a:xfrm>
        </p:grpSpPr>
        <p:sp>
          <p:nvSpPr>
            <p:cNvPr id="8200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299616" cy="39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201" name="图片 29" descr="花盆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7410" y="4002770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26"/>
          <p:cNvGrpSpPr/>
          <p:nvPr/>
        </p:nvGrpSpPr>
        <p:grpSpPr bwMode="auto">
          <a:xfrm>
            <a:off x="727075" y="2214563"/>
            <a:ext cx="1260475" cy="461962"/>
            <a:chOff x="1220273" y="4806955"/>
            <a:chExt cx="1258577" cy="462489"/>
          </a:xfrm>
        </p:grpSpPr>
        <p:sp>
          <p:nvSpPr>
            <p:cNvPr id="9222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9223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892300" y="1970088"/>
            <a:ext cx="68945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单项选择。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have breakfast four times a week. I ________ have breakfast.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always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never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often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04075" y="2982913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17"/>
          <p:cNvSpPr txBox="1">
            <a:spLocks noChangeArrowheads="1"/>
          </p:cNvSpPr>
          <p:nvPr/>
        </p:nvSpPr>
        <p:spPr bwMode="auto">
          <a:xfrm>
            <a:off x="2620963" y="1571625"/>
            <a:ext cx="4122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twice a week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一周两次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17550" y="17129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19"/>
          <p:cNvSpPr txBox="1">
            <a:spLocks noChangeArrowheads="1"/>
          </p:cNvSpPr>
          <p:nvPr/>
        </p:nvSpPr>
        <p:spPr bwMode="auto">
          <a:xfrm>
            <a:off x="1052513" y="168275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7182" name="TextBox 8"/>
          <p:cNvSpPr txBox="1">
            <a:spLocks noChangeArrowheads="1"/>
          </p:cNvSpPr>
          <p:nvPr/>
        </p:nvSpPr>
        <p:spPr bwMode="auto">
          <a:xfrm>
            <a:off x="1716088" y="2309813"/>
            <a:ext cx="63500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play basketball with my friends twice a week.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我和我的朋友一周打两次篮球。</a:t>
            </a:r>
          </a:p>
        </p:txBody>
      </p:sp>
      <p:pic>
        <p:nvPicPr>
          <p:cNvPr id="10247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700" y="1600200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矩形 2"/>
          <p:cNvSpPr>
            <a:spLocks noChangeArrowheads="1"/>
          </p:cNvSpPr>
          <p:nvPr/>
        </p:nvSpPr>
        <p:spPr bwMode="auto">
          <a:xfrm>
            <a:off x="777875" y="2559050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209925" y="3768725"/>
            <a:ext cx="5602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once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一次；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twice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两次。三次及三次以上用“基数词＋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times”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表示次数。例如：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three times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三次；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four times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四次。 </a:t>
            </a:r>
          </a:p>
        </p:txBody>
      </p:sp>
      <p:sp>
        <p:nvSpPr>
          <p:cNvPr id="10250" name="矩形 2"/>
          <p:cNvSpPr>
            <a:spLocks noChangeArrowheads="1"/>
          </p:cNvSpPr>
          <p:nvPr/>
        </p:nvSpPr>
        <p:spPr bwMode="auto">
          <a:xfrm>
            <a:off x="763588" y="4017963"/>
            <a:ext cx="259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次数的表达方法：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1"/>
          <p:cNvGrpSpPr/>
          <p:nvPr/>
        </p:nvGrpSpPr>
        <p:grpSpPr bwMode="auto">
          <a:xfrm>
            <a:off x="430213" y="1316038"/>
            <a:ext cx="1806575" cy="1514475"/>
            <a:chOff x="603250" y="3113088"/>
            <a:chExt cx="1917700" cy="1485900"/>
          </a:xfrm>
        </p:grpSpPr>
        <p:pic>
          <p:nvPicPr>
            <p:cNvPr id="11269" name="图片 3" descr="泡泡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847850" y="2565400"/>
            <a:ext cx="66071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“次数＋一段时间”译为“一段时间内几次”，经常用于回答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提问的特殊疑问句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—How often do you eat fruit?</a:t>
            </a:r>
          </a:p>
          <a:p>
            <a:pPr marL="125920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你多久吃一次水果？</a:t>
            </a:r>
          </a:p>
          <a:p>
            <a:pPr marL="90360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—Three times a week.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一周三次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全屏显示(4:3)</PresentationFormat>
  <Paragraphs>94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2023-01-16T22:21:19Z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AA4A53D4417C41568166658AC735BF0F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