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9" r:id="rId2"/>
    <p:sldId id="519" r:id="rId3"/>
    <p:sldId id="520" r:id="rId4"/>
    <p:sldId id="521" r:id="rId5"/>
    <p:sldId id="522" r:id="rId6"/>
    <p:sldId id="523" r:id="rId7"/>
    <p:sldId id="524" r:id="rId8"/>
    <p:sldId id="525" r:id="rId9"/>
    <p:sldId id="526" r:id="rId10"/>
    <p:sldId id="527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542" r:id="rId26"/>
  </p:sldIdLst>
  <p:sldSz cx="9144000" cy="6858000" type="screen4x3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5">
          <p15:clr>
            <a:srgbClr val="A4A3A4"/>
          </p15:clr>
        </p15:guide>
        <p15:guide id="2" pos="2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FFFFFF"/>
    <a:srgbClr val="FF0000"/>
    <a:srgbClr val="CC3300"/>
    <a:srgbClr val="FFCC00"/>
    <a:srgbClr val="777777"/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2554" autoAdjust="0"/>
  </p:normalViewPr>
  <p:slideViewPr>
    <p:cSldViewPr>
      <p:cViewPr>
        <p:scale>
          <a:sx n="110" d="100"/>
          <a:sy n="110" d="100"/>
        </p:scale>
        <p:origin x="-1680" y="-210"/>
      </p:cViewPr>
      <p:guideLst>
        <p:guide orient="horz" pos="2315"/>
        <p:guide pos="26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90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C817DC9-FA1B-4DF7-9A2A-CA7346195CB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909638" y="814388"/>
            <a:ext cx="47371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AAEFBC2-40FB-4348-A631-B96A517DE62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/>
      </p:sp>
      <p:sp>
        <p:nvSpPr>
          <p:cNvPr id="1741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5A685E59-956A-44D6-803B-EB631789F94E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fld id="{328079E0-12A2-4982-B1C4-EA21C8731211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fld id="{800B47E7-1571-4F2F-AFC4-99E063F3B331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fld id="{22E6E474-94C9-4B20-8425-BED76D989786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/>
      </p:sp>
      <p:sp>
        <p:nvSpPr>
          <p:cNvPr id="3993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F752B-82AD-400D-933B-501228025A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9269-13CE-4968-BA33-EC92D78B20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B5DA-C4D7-460A-95A4-0A66722CC7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3E57-9066-45BA-B5DB-C6712190D9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noProof="0">
                <a:cs typeface="+mn-cs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noProof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6E7B7-236F-4C84-BB5D-CED6E467596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31858-0769-4F20-8F2E-EDCE413B0F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1D4E-FF84-4013-A215-92C8623025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103A-FA0F-41DF-91C6-F1DA17C731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EFFC-E684-40E5-935C-451F5B931B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13E32-4D27-4339-AA98-8E7F216E4F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13575-43AB-4863-AE59-053E967B71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5BE95-D694-4764-A538-1BC0B0CAB71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1878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11878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8788" name="日期占位符 11878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18789" name="页脚占位符 11878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18790" name="灯片编号占位符 11878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B153DE1-279A-46BE-AC7E-B4030E5D3F1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0" y="1633938"/>
            <a:ext cx="9144000" cy="106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棱柱和圆锥的侧面展开图</a:t>
            </a:r>
          </a:p>
        </p:txBody>
      </p:sp>
      <p:sp>
        <p:nvSpPr>
          <p:cNvPr id="11270" name="MH_Text_1"/>
          <p:cNvSpPr>
            <a:spLocks noChangeArrowheads="1"/>
          </p:cNvSpPr>
          <p:nvPr/>
        </p:nvSpPr>
        <p:spPr bwMode="auto">
          <a:xfrm>
            <a:off x="723900" y="4438699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1" name="MH_SubTitle_1"/>
          <p:cNvSpPr>
            <a:spLocks noChangeArrowheads="1"/>
          </p:cNvSpPr>
          <p:nvPr/>
        </p:nvSpPr>
        <p:spPr bwMode="auto">
          <a:xfrm>
            <a:off x="722313" y="4710162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1272" name="MH_Other_1"/>
          <p:cNvSpPr>
            <a:spLocks noChangeArrowheads="1"/>
          </p:cNvSpPr>
          <p:nvPr/>
        </p:nvSpPr>
        <p:spPr bwMode="auto">
          <a:xfrm>
            <a:off x="2149475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3" name="MH_Text_2"/>
          <p:cNvSpPr>
            <a:spLocks noChangeArrowheads="1"/>
          </p:cNvSpPr>
          <p:nvPr/>
        </p:nvSpPr>
        <p:spPr bwMode="auto">
          <a:xfrm>
            <a:off x="2711450" y="4437112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4" name="MH_SubTitle_2"/>
          <p:cNvSpPr>
            <a:spLocks noChangeArrowheads="1"/>
          </p:cNvSpPr>
          <p:nvPr/>
        </p:nvSpPr>
        <p:spPr bwMode="auto">
          <a:xfrm>
            <a:off x="2711450" y="4710162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1275" name="MH_Other_2"/>
          <p:cNvSpPr>
            <a:spLocks noChangeArrowheads="1"/>
          </p:cNvSpPr>
          <p:nvPr/>
        </p:nvSpPr>
        <p:spPr bwMode="auto">
          <a:xfrm>
            <a:off x="2746375" y="4878437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6" name="MH_Other_3"/>
          <p:cNvSpPr>
            <a:spLocks noChangeArrowheads="1"/>
          </p:cNvSpPr>
          <p:nvPr/>
        </p:nvSpPr>
        <p:spPr bwMode="auto">
          <a:xfrm>
            <a:off x="4179888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7" name="MH_Text_3"/>
          <p:cNvSpPr>
            <a:spLocks noChangeArrowheads="1"/>
          </p:cNvSpPr>
          <p:nvPr/>
        </p:nvSpPr>
        <p:spPr bwMode="auto">
          <a:xfrm>
            <a:off x="4719638" y="4437112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8" name="MH_SubTitle_3"/>
          <p:cNvSpPr>
            <a:spLocks noChangeArrowheads="1"/>
          </p:cNvSpPr>
          <p:nvPr/>
        </p:nvSpPr>
        <p:spPr bwMode="auto">
          <a:xfrm>
            <a:off x="4719638" y="4710162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1279" name="MH_Other_4"/>
          <p:cNvSpPr>
            <a:spLocks noChangeArrowheads="1"/>
          </p:cNvSpPr>
          <p:nvPr/>
        </p:nvSpPr>
        <p:spPr bwMode="auto">
          <a:xfrm>
            <a:off x="4776788" y="4878437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80" name="MH_Other_5"/>
          <p:cNvSpPr>
            <a:spLocks noChangeArrowheads="1"/>
          </p:cNvSpPr>
          <p:nvPr/>
        </p:nvSpPr>
        <p:spPr bwMode="auto">
          <a:xfrm>
            <a:off x="6178550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81" name="MH_Text_4"/>
          <p:cNvSpPr>
            <a:spLocks noChangeArrowheads="1"/>
          </p:cNvSpPr>
          <p:nvPr/>
        </p:nvSpPr>
        <p:spPr bwMode="auto">
          <a:xfrm>
            <a:off x="6727825" y="4437112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82" name="MH_SubTitle_4"/>
          <p:cNvSpPr>
            <a:spLocks noChangeArrowheads="1"/>
          </p:cNvSpPr>
          <p:nvPr/>
        </p:nvSpPr>
        <p:spPr bwMode="auto">
          <a:xfrm>
            <a:off x="6727825" y="4710162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1283" name="MH_Other_6"/>
          <p:cNvSpPr>
            <a:spLocks noChangeArrowheads="1"/>
          </p:cNvSpPr>
          <p:nvPr/>
        </p:nvSpPr>
        <p:spPr bwMode="auto">
          <a:xfrm>
            <a:off x="6777038" y="4878437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284" name="MH_Other_7"/>
          <p:cNvGrpSpPr/>
          <p:nvPr/>
        </p:nvGrpSpPr>
        <p:grpSpPr bwMode="auto">
          <a:xfrm>
            <a:off x="2085975" y="4833987"/>
            <a:ext cx="890588" cy="266700"/>
            <a:chOff x="0" y="0"/>
            <a:chExt cx="561" cy="169"/>
          </a:xfrm>
        </p:grpSpPr>
        <p:pic>
          <p:nvPicPr>
            <p:cNvPr id="11285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6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287" name="MH_Other_8"/>
          <p:cNvSpPr>
            <a:spLocks noChangeArrowheads="1"/>
          </p:cNvSpPr>
          <p:nvPr/>
        </p:nvSpPr>
        <p:spPr bwMode="auto">
          <a:xfrm>
            <a:off x="2184400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288" name="MH_Other_9"/>
          <p:cNvGrpSpPr/>
          <p:nvPr/>
        </p:nvGrpSpPr>
        <p:grpSpPr bwMode="auto">
          <a:xfrm>
            <a:off x="4116388" y="4833987"/>
            <a:ext cx="889000" cy="266700"/>
            <a:chOff x="0" y="0"/>
            <a:chExt cx="560" cy="169"/>
          </a:xfrm>
        </p:grpSpPr>
        <p:pic>
          <p:nvPicPr>
            <p:cNvPr id="11289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0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291" name="MH_Other_10"/>
          <p:cNvSpPr>
            <a:spLocks noChangeArrowheads="1"/>
          </p:cNvSpPr>
          <p:nvPr/>
        </p:nvSpPr>
        <p:spPr bwMode="auto">
          <a:xfrm>
            <a:off x="4214813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1292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4833987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6226175" y="4935587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94" name="MH_Other_12"/>
          <p:cNvSpPr>
            <a:spLocks noChangeArrowheads="1"/>
          </p:cNvSpPr>
          <p:nvPr/>
        </p:nvSpPr>
        <p:spPr bwMode="auto">
          <a:xfrm>
            <a:off x="6213475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4444" y="5949279"/>
            <a:ext cx="9158444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6"/>
          <p:cNvSpPr>
            <a:spLocks noChangeArrowheads="1"/>
          </p:cNvSpPr>
          <p:nvPr/>
        </p:nvSpPr>
        <p:spPr bwMode="auto">
          <a:xfrm>
            <a:off x="441325" y="428625"/>
            <a:ext cx="8985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1246188" y="565150"/>
            <a:ext cx="7377112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根据图示可知该包装盒的侧面是矩形，又已知上、下底面是正六边形，因此这个几何体是正六棱柱（如图所示）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46188" y="4572000"/>
            <a:ext cx="8270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由已知数据可知它的底面周长为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2×6=12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因此它的侧面积为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12×6=72.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83063" y="2524125"/>
            <a:ext cx="14446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6147"/>
          <p:cNvGrpSpPr/>
          <p:nvPr/>
        </p:nvGrpSpPr>
        <p:grpSpPr bwMode="auto">
          <a:xfrm>
            <a:off x="322263" y="473075"/>
            <a:ext cx="3990975" cy="900113"/>
            <a:chOff x="0" y="0"/>
            <a:chExt cx="6288" cy="1419"/>
          </a:xfrm>
        </p:grpSpPr>
        <p:sp>
          <p:nvSpPr>
            <p:cNvPr id="2253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2533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410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圆锥的侧面展开图</a:t>
              </a:r>
            </a:p>
          </p:txBody>
        </p:sp>
        <p:sp>
          <p:nvSpPr>
            <p:cNvPr id="22534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bg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311150" y="2492375"/>
            <a:ext cx="85963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下图是雕塑与斗笠的形象，它们的形状有什么特点？</a:t>
            </a:r>
            <a:endParaRPr lang="en-US" altLang="zh-CN" sz="2800" dirty="0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39900" y="3835400"/>
            <a:ext cx="23447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2225" y="4116388"/>
            <a:ext cx="2525713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圆角矩形 31"/>
          <p:cNvSpPr>
            <a:spLocks noChangeArrowheads="1"/>
          </p:cNvSpPr>
          <p:nvPr/>
        </p:nvSpPr>
        <p:spPr bwMode="auto">
          <a:xfrm>
            <a:off x="311150" y="1636713"/>
            <a:ext cx="2095500" cy="4365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2400" y="862013"/>
            <a:ext cx="8913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843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0550" y="3935413"/>
            <a:ext cx="19050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0650" y="1417638"/>
            <a:ext cx="8361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在几何中，我们把上述这样的立体图形称为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2400" y="2151063"/>
            <a:ext cx="80502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圆锥是由一个底面和一个侧面围成的图形，它的底面是一个圆，连接顶点与底面圆心的线段叫作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圆锥的高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2400" y="4041775"/>
            <a:ext cx="7640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圆锥顶点与底面圆上任意一点的连线段都叫作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圆锥的母线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，母线的长度均相等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3558" name="圆角矩形 31"/>
          <p:cNvSpPr>
            <a:spLocks noChangeArrowheads="1"/>
          </p:cNvSpPr>
          <p:nvPr/>
        </p:nvSpPr>
        <p:spPr bwMode="auto">
          <a:xfrm>
            <a:off x="257175" y="757238"/>
            <a:ext cx="1679575" cy="47148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概念学习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60525" y="3387725"/>
            <a:ext cx="3570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PO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是圆锥的高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5900" y="5300663"/>
            <a:ext cx="1760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PA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是母线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24"/>
          <p:cNvGrpSpPr/>
          <p:nvPr/>
        </p:nvGrpSpPr>
        <p:grpSpPr bwMode="auto">
          <a:xfrm>
            <a:off x="5716588" y="3911600"/>
            <a:ext cx="1336675" cy="1800225"/>
            <a:chOff x="4241" y="2574"/>
            <a:chExt cx="648" cy="873"/>
          </a:xfrm>
        </p:grpSpPr>
        <p:sp>
          <p:nvSpPr>
            <p:cNvPr id="24578" name="d37Arc 2"/>
            <p:cNvSpPr>
              <a:spLocks noChangeArrowheads="1"/>
            </p:cNvSpPr>
            <p:nvPr/>
          </p:nvSpPr>
          <p:spPr bwMode="auto">
            <a:xfrm>
              <a:off x="4241" y="3198"/>
              <a:ext cx="648" cy="125"/>
            </a:xfrm>
            <a:custGeom>
              <a:avLst/>
              <a:gdLst>
                <a:gd name="T0" fmla="*/ 0 w 43185"/>
                <a:gd name="T1" fmla="*/ 20791 h 21600"/>
                <a:gd name="T2" fmla="*/ 21585 w 43185"/>
                <a:gd name="T3" fmla="*/ 0 h 21600"/>
                <a:gd name="T4" fmla="*/ 43185 w 43185"/>
                <a:gd name="T5" fmla="*/ 21600 h 21600"/>
                <a:gd name="T6" fmla="*/ 0 w 43185"/>
                <a:gd name="T7" fmla="*/ 20791 h 21600"/>
                <a:gd name="T8" fmla="*/ 21585 w 43185"/>
                <a:gd name="T9" fmla="*/ 0 h 21600"/>
                <a:gd name="T10" fmla="*/ 43185 w 43185"/>
                <a:gd name="T11" fmla="*/ 21600 h 21600"/>
                <a:gd name="T12" fmla="*/ 21585 w 4318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185" h="21600" fill="none">
                  <a:moveTo>
                    <a:pt x="0" y="20791"/>
                  </a:moveTo>
                  <a:cubicBezTo>
                    <a:pt x="435" y="9184"/>
                    <a:pt x="9970" y="-1"/>
                    <a:pt x="21585" y="0"/>
                  </a:cubicBezTo>
                  <a:cubicBezTo>
                    <a:pt x="33514" y="0"/>
                    <a:pt x="43185" y="9670"/>
                    <a:pt x="43185" y="21600"/>
                  </a:cubicBezTo>
                </a:path>
                <a:path w="43185" h="21600" stroke="0">
                  <a:moveTo>
                    <a:pt x="0" y="20791"/>
                  </a:moveTo>
                  <a:cubicBezTo>
                    <a:pt x="435" y="9184"/>
                    <a:pt x="9970" y="-1"/>
                    <a:pt x="21585" y="0"/>
                  </a:cubicBezTo>
                  <a:cubicBezTo>
                    <a:pt x="33514" y="0"/>
                    <a:pt x="43185" y="9670"/>
                    <a:pt x="43185" y="21600"/>
                  </a:cubicBezTo>
                  <a:lnTo>
                    <a:pt x="21585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79" name="d37Arc 3"/>
            <p:cNvSpPr>
              <a:spLocks noChangeArrowheads="1"/>
            </p:cNvSpPr>
            <p:nvPr/>
          </p:nvSpPr>
          <p:spPr bwMode="auto">
            <a:xfrm flipV="1">
              <a:off x="4242" y="3323"/>
              <a:ext cx="647" cy="124"/>
            </a:xfrm>
            <a:custGeom>
              <a:avLst/>
              <a:gdLst>
                <a:gd name="T0" fmla="*/ -1 w 43157"/>
                <a:gd name="T1" fmla="*/ 20239 h 21600"/>
                <a:gd name="T2" fmla="*/ 21557 w 43157"/>
                <a:gd name="T3" fmla="*/ 0 h 21600"/>
                <a:gd name="T4" fmla="*/ 43157 w 43157"/>
                <a:gd name="T5" fmla="*/ 21600 h 21600"/>
                <a:gd name="T6" fmla="*/ -1 w 43157"/>
                <a:gd name="T7" fmla="*/ 20239 h 21600"/>
                <a:gd name="T8" fmla="*/ 21557 w 43157"/>
                <a:gd name="T9" fmla="*/ 0 h 21600"/>
                <a:gd name="T10" fmla="*/ 43157 w 43157"/>
                <a:gd name="T11" fmla="*/ 21600 h 21600"/>
                <a:gd name="T12" fmla="*/ 21557 w 43157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157" h="21600" fill="none">
                  <a:moveTo>
                    <a:pt x="-1" y="20239"/>
                  </a:moveTo>
                  <a:cubicBezTo>
                    <a:pt x="717" y="8861"/>
                    <a:pt x="10155" y="-1"/>
                    <a:pt x="21557" y="0"/>
                  </a:cubicBezTo>
                  <a:cubicBezTo>
                    <a:pt x="33486" y="0"/>
                    <a:pt x="43157" y="9670"/>
                    <a:pt x="43157" y="21600"/>
                  </a:cubicBezTo>
                </a:path>
                <a:path w="43157" h="21600" stroke="0">
                  <a:moveTo>
                    <a:pt x="-1" y="20239"/>
                  </a:moveTo>
                  <a:cubicBezTo>
                    <a:pt x="717" y="8861"/>
                    <a:pt x="10155" y="-1"/>
                    <a:pt x="21557" y="0"/>
                  </a:cubicBezTo>
                  <a:cubicBezTo>
                    <a:pt x="33486" y="0"/>
                    <a:pt x="43157" y="9670"/>
                    <a:pt x="43157" y="21600"/>
                  </a:cubicBezTo>
                  <a:lnTo>
                    <a:pt x="21557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0" name="d37Line 5"/>
            <p:cNvSpPr>
              <a:spLocks noChangeShapeType="1"/>
            </p:cNvSpPr>
            <p:nvPr/>
          </p:nvSpPr>
          <p:spPr bwMode="auto">
            <a:xfrm flipH="1">
              <a:off x="4241" y="2574"/>
              <a:ext cx="324" cy="74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1" name="d37Line 6"/>
            <p:cNvSpPr>
              <a:spLocks noChangeShapeType="1"/>
            </p:cNvSpPr>
            <p:nvPr/>
          </p:nvSpPr>
          <p:spPr bwMode="auto">
            <a:xfrm>
              <a:off x="4565" y="2574"/>
              <a:ext cx="324" cy="74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5749925" y="4414838"/>
            <a:ext cx="58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0247" name="Freeform 26"/>
          <p:cNvSpPr>
            <a:spLocks noChangeArrowheads="1"/>
          </p:cNvSpPr>
          <p:nvPr/>
        </p:nvSpPr>
        <p:spPr bwMode="auto">
          <a:xfrm>
            <a:off x="5724525" y="5464175"/>
            <a:ext cx="1328738" cy="1588"/>
          </a:xfrm>
          <a:custGeom>
            <a:avLst/>
            <a:gdLst>
              <a:gd name="T0" fmla="*/ 0 w 837"/>
              <a:gd name="T1" fmla="*/ 1 h 1"/>
              <a:gd name="T2" fmla="*/ 837 w 83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37" h="1">
                <a:moveTo>
                  <a:pt x="0" y="1"/>
                </a:moveTo>
                <a:lnTo>
                  <a:pt x="837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Oval 27"/>
          <p:cNvSpPr>
            <a:spLocks noChangeArrowheads="1"/>
          </p:cNvSpPr>
          <p:nvPr/>
        </p:nvSpPr>
        <p:spPr bwMode="auto">
          <a:xfrm>
            <a:off x="6332538" y="5446713"/>
            <a:ext cx="36512" cy="365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10249" name="Text Box 28"/>
          <p:cNvSpPr txBox="1">
            <a:spLocks noChangeArrowheads="1"/>
          </p:cNvSpPr>
          <p:nvPr/>
        </p:nvSpPr>
        <p:spPr bwMode="auto">
          <a:xfrm>
            <a:off x="6261100" y="5314950"/>
            <a:ext cx="582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250" name="Text Box 29"/>
          <p:cNvSpPr txBox="1">
            <a:spLocks noChangeArrowheads="1"/>
          </p:cNvSpPr>
          <p:nvPr/>
        </p:nvSpPr>
        <p:spPr bwMode="auto">
          <a:xfrm>
            <a:off x="5822950" y="5686425"/>
            <a:ext cx="58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78" name="Text Box 52"/>
          <p:cNvSpPr txBox="1">
            <a:spLocks noChangeArrowheads="1"/>
          </p:cNvSpPr>
          <p:nvPr/>
        </p:nvSpPr>
        <p:spPr bwMode="auto">
          <a:xfrm>
            <a:off x="503238" y="1047750"/>
            <a:ext cx="70580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圆锥的侧面展开图是什么图形？</a:t>
            </a:r>
          </a:p>
        </p:txBody>
      </p:sp>
      <p:grpSp>
        <p:nvGrpSpPr>
          <p:cNvPr id="10252" name="Group 36"/>
          <p:cNvGrpSpPr/>
          <p:nvPr/>
        </p:nvGrpSpPr>
        <p:grpSpPr bwMode="auto">
          <a:xfrm>
            <a:off x="6392863" y="2951163"/>
            <a:ext cx="2016125" cy="2509837"/>
            <a:chOff x="3281" y="2303"/>
            <a:chExt cx="1243" cy="1549"/>
          </a:xfrm>
        </p:grpSpPr>
        <p:sp>
          <p:nvSpPr>
            <p:cNvPr id="24589" name="shp1"/>
            <p:cNvSpPr>
              <a:spLocks noChangeArrowheads="1"/>
            </p:cNvSpPr>
            <p:nvPr/>
          </p:nvSpPr>
          <p:spPr bwMode="auto">
            <a:xfrm>
              <a:off x="3281" y="2884"/>
              <a:ext cx="418" cy="968"/>
            </a:xfrm>
            <a:custGeom>
              <a:avLst/>
              <a:gdLst>
                <a:gd name="T0" fmla="*/ 0 w 418"/>
                <a:gd name="T1" fmla="*/ 0 h 968"/>
                <a:gd name="T2" fmla="*/ 418 w 418"/>
                <a:gd name="T3" fmla="*/ 96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8" h="968">
                  <a:moveTo>
                    <a:pt x="0" y="0"/>
                  </a:moveTo>
                  <a:lnTo>
                    <a:pt x="418" y="968"/>
                  </a:lnTo>
                </a:path>
              </a:pathLst>
            </a:custGeom>
            <a:solidFill>
              <a:schemeClr val="accent1"/>
            </a:solidFill>
            <a:ln w="25400">
              <a:solidFill>
                <a:srgbClr val="0A21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shp2"/>
            <p:cNvSpPr>
              <a:spLocks noChangeArrowheads="1"/>
            </p:cNvSpPr>
            <p:nvPr/>
          </p:nvSpPr>
          <p:spPr bwMode="auto">
            <a:xfrm>
              <a:off x="3287" y="2303"/>
              <a:ext cx="950" cy="593"/>
            </a:xfrm>
            <a:custGeom>
              <a:avLst/>
              <a:gdLst>
                <a:gd name="T0" fmla="*/ 950 w 950"/>
                <a:gd name="T1" fmla="*/ 0 h 593"/>
                <a:gd name="T2" fmla="*/ 0 w 950"/>
                <a:gd name="T3" fmla="*/ 59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0" h="593">
                  <a:moveTo>
                    <a:pt x="950" y="0"/>
                  </a:moveTo>
                  <a:lnTo>
                    <a:pt x="0" y="593"/>
                  </a:lnTo>
                </a:path>
              </a:pathLst>
            </a:custGeom>
            <a:solidFill>
              <a:schemeClr val="accent1"/>
            </a:solidFill>
            <a:ln w="25400">
              <a:solidFill>
                <a:srgbClr val="0A21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shape2"/>
            <p:cNvSpPr>
              <a:spLocks noChangeArrowheads="1"/>
            </p:cNvSpPr>
            <p:nvPr/>
          </p:nvSpPr>
          <p:spPr bwMode="auto">
            <a:xfrm rot="4020000">
              <a:off x="3354" y="2534"/>
              <a:ext cx="1226" cy="1099"/>
            </a:xfrm>
            <a:custGeom>
              <a:avLst/>
              <a:gdLst>
                <a:gd name="T0" fmla="*/ 345 w 2001"/>
                <a:gd name="T1" fmla="*/ 30 h 2001"/>
                <a:gd name="T2" fmla="*/ 543 w 2001"/>
                <a:gd name="T3" fmla="*/ 75 h 2001"/>
                <a:gd name="T4" fmla="*/ 682 w 2001"/>
                <a:gd name="T5" fmla="*/ 120 h 2001"/>
                <a:gd name="T6" fmla="*/ 795 w 2001"/>
                <a:gd name="T7" fmla="*/ 165 h 2001"/>
                <a:gd name="T8" fmla="*/ 892 w 2001"/>
                <a:gd name="T9" fmla="*/ 210 h 2001"/>
                <a:gd name="T10" fmla="*/ 977 w 2001"/>
                <a:gd name="T11" fmla="*/ 255 h 2001"/>
                <a:gd name="T12" fmla="*/ 1054 w 2001"/>
                <a:gd name="T13" fmla="*/ 300 h 2001"/>
                <a:gd name="T14" fmla="*/ 1123 w 2001"/>
                <a:gd name="T15" fmla="*/ 345 h 2001"/>
                <a:gd name="T16" fmla="*/ 1187 w 2001"/>
                <a:gd name="T17" fmla="*/ 390 h 2001"/>
                <a:gd name="T18" fmla="*/ 1245 w 2001"/>
                <a:gd name="T19" fmla="*/ 435 h 2001"/>
                <a:gd name="T20" fmla="*/ 1300 w 2001"/>
                <a:gd name="T21" fmla="*/ 480 h 2001"/>
                <a:gd name="T22" fmla="*/ 1351 w 2001"/>
                <a:gd name="T23" fmla="*/ 525 h 2001"/>
                <a:gd name="T24" fmla="*/ 1398 w 2001"/>
                <a:gd name="T25" fmla="*/ 570 h 2001"/>
                <a:gd name="T26" fmla="*/ 1443 w 2001"/>
                <a:gd name="T27" fmla="*/ 615 h 2001"/>
                <a:gd name="T28" fmla="*/ 1485 w 2001"/>
                <a:gd name="T29" fmla="*/ 660 h 2001"/>
                <a:gd name="T30" fmla="*/ 1524 w 2001"/>
                <a:gd name="T31" fmla="*/ 705 h 2001"/>
                <a:gd name="T32" fmla="*/ 1561 w 2001"/>
                <a:gd name="T33" fmla="*/ 750 h 2001"/>
                <a:gd name="T34" fmla="*/ 1596 w 2001"/>
                <a:gd name="T35" fmla="*/ 795 h 2001"/>
                <a:gd name="T36" fmla="*/ 1629 w 2001"/>
                <a:gd name="T37" fmla="*/ 840 h 2001"/>
                <a:gd name="T38" fmla="*/ 1660 w 2001"/>
                <a:gd name="T39" fmla="*/ 885 h 2001"/>
                <a:gd name="T40" fmla="*/ 1690 w 2001"/>
                <a:gd name="T41" fmla="*/ 930 h 2001"/>
                <a:gd name="T42" fmla="*/ 1717 w 2001"/>
                <a:gd name="T43" fmla="*/ 975 h 2001"/>
                <a:gd name="T44" fmla="*/ 1743 w 2001"/>
                <a:gd name="T45" fmla="*/ 1020 h 2001"/>
                <a:gd name="T46" fmla="*/ 1768 w 2001"/>
                <a:gd name="T47" fmla="*/ 1065 h 2001"/>
                <a:gd name="T48" fmla="*/ 1791 w 2001"/>
                <a:gd name="T49" fmla="*/ 1110 h 2001"/>
                <a:gd name="T50" fmla="*/ 1813 w 2001"/>
                <a:gd name="T51" fmla="*/ 1155 h 2001"/>
                <a:gd name="T52" fmla="*/ 1833 w 2001"/>
                <a:gd name="T53" fmla="*/ 1200 h 2001"/>
                <a:gd name="T54" fmla="*/ 1852 w 2001"/>
                <a:gd name="T55" fmla="*/ 1245 h 2001"/>
                <a:gd name="T56" fmla="*/ 1870 w 2001"/>
                <a:gd name="T57" fmla="*/ 1290 h 2001"/>
                <a:gd name="T58" fmla="*/ 1886 w 2001"/>
                <a:gd name="T59" fmla="*/ 1335 h 2001"/>
                <a:gd name="T60" fmla="*/ 1901 w 2001"/>
                <a:gd name="T61" fmla="*/ 1380 h 2001"/>
                <a:gd name="T62" fmla="*/ 1916 w 2001"/>
                <a:gd name="T63" fmla="*/ 1425 h 2001"/>
                <a:gd name="T64" fmla="*/ 1929 w 2001"/>
                <a:gd name="T65" fmla="*/ 1470 h 2001"/>
                <a:gd name="T66" fmla="*/ 1940 w 2001"/>
                <a:gd name="T67" fmla="*/ 1515 h 2001"/>
                <a:gd name="T68" fmla="*/ 1951 w 2001"/>
                <a:gd name="T69" fmla="*/ 1560 h 2001"/>
                <a:gd name="T70" fmla="*/ 1961 w 2001"/>
                <a:gd name="T71" fmla="*/ 1605 h 2001"/>
                <a:gd name="T72" fmla="*/ 1969 w 2001"/>
                <a:gd name="T73" fmla="*/ 1650 h 2001"/>
                <a:gd name="T74" fmla="*/ 1977 w 2001"/>
                <a:gd name="T75" fmla="*/ 1695 h 2001"/>
                <a:gd name="T76" fmla="*/ 1983 w 2001"/>
                <a:gd name="T77" fmla="*/ 1740 h 2001"/>
                <a:gd name="T78" fmla="*/ 1988 w 2001"/>
                <a:gd name="T79" fmla="*/ 1785 h 2001"/>
                <a:gd name="T80" fmla="*/ 1993 w 2001"/>
                <a:gd name="T81" fmla="*/ 1830 h 2001"/>
                <a:gd name="T82" fmla="*/ 1996 w 2001"/>
                <a:gd name="T83" fmla="*/ 1875 h 2001"/>
                <a:gd name="T84" fmla="*/ 1998 w 2001"/>
                <a:gd name="T85" fmla="*/ 1920 h 2001"/>
                <a:gd name="T86" fmla="*/ 2000 w 2001"/>
                <a:gd name="T87" fmla="*/ 1965 h 2001"/>
                <a:gd name="T88" fmla="*/ 2000 w 2001"/>
                <a:gd name="T89" fmla="*/ 2000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01" h="2001">
                  <a:moveTo>
                    <a:pt x="0" y="0"/>
                  </a:moveTo>
                  <a:cubicBezTo>
                    <a:pt x="141" y="5"/>
                    <a:pt x="200" y="10"/>
                    <a:pt x="244" y="15"/>
                  </a:cubicBezTo>
                  <a:cubicBezTo>
                    <a:pt x="282" y="20"/>
                    <a:pt x="315" y="25"/>
                    <a:pt x="345" y="30"/>
                  </a:cubicBezTo>
                  <a:cubicBezTo>
                    <a:pt x="373" y="35"/>
                    <a:pt x="398" y="40"/>
                    <a:pt x="422" y="45"/>
                  </a:cubicBezTo>
                  <a:cubicBezTo>
                    <a:pt x="444" y="50"/>
                    <a:pt x="466" y="55"/>
                    <a:pt x="486" y="60"/>
                  </a:cubicBezTo>
                  <a:cubicBezTo>
                    <a:pt x="506" y="65"/>
                    <a:pt x="525" y="70"/>
                    <a:pt x="543" y="75"/>
                  </a:cubicBezTo>
                  <a:cubicBezTo>
                    <a:pt x="560" y="80"/>
                    <a:pt x="577" y="85"/>
                    <a:pt x="593" y="90"/>
                  </a:cubicBezTo>
                  <a:cubicBezTo>
                    <a:pt x="609" y="95"/>
                    <a:pt x="625" y="100"/>
                    <a:pt x="640" y="105"/>
                  </a:cubicBezTo>
                  <a:cubicBezTo>
                    <a:pt x="654" y="110"/>
                    <a:pt x="668" y="115"/>
                    <a:pt x="682" y="120"/>
                  </a:cubicBezTo>
                  <a:cubicBezTo>
                    <a:pt x="696" y="125"/>
                    <a:pt x="709" y="130"/>
                    <a:pt x="722" y="135"/>
                  </a:cubicBezTo>
                  <a:cubicBezTo>
                    <a:pt x="735" y="140"/>
                    <a:pt x="748" y="145"/>
                    <a:pt x="760" y="150"/>
                  </a:cubicBezTo>
                  <a:cubicBezTo>
                    <a:pt x="772" y="155"/>
                    <a:pt x="784" y="160"/>
                    <a:pt x="795" y="165"/>
                  </a:cubicBezTo>
                  <a:cubicBezTo>
                    <a:pt x="807" y="170"/>
                    <a:pt x="818" y="175"/>
                    <a:pt x="829" y="180"/>
                  </a:cubicBezTo>
                  <a:cubicBezTo>
                    <a:pt x="840" y="185"/>
                    <a:pt x="851" y="190"/>
                    <a:pt x="861" y="195"/>
                  </a:cubicBezTo>
                  <a:cubicBezTo>
                    <a:pt x="872" y="200"/>
                    <a:pt x="882" y="205"/>
                    <a:pt x="892" y="210"/>
                  </a:cubicBezTo>
                  <a:cubicBezTo>
                    <a:pt x="902" y="215"/>
                    <a:pt x="912" y="220"/>
                    <a:pt x="922" y="225"/>
                  </a:cubicBezTo>
                  <a:cubicBezTo>
                    <a:pt x="931" y="230"/>
                    <a:pt x="941" y="235"/>
                    <a:pt x="950" y="240"/>
                  </a:cubicBezTo>
                  <a:cubicBezTo>
                    <a:pt x="959" y="245"/>
                    <a:pt x="968" y="250"/>
                    <a:pt x="977" y="255"/>
                  </a:cubicBezTo>
                  <a:cubicBezTo>
                    <a:pt x="986" y="260"/>
                    <a:pt x="995" y="265"/>
                    <a:pt x="1004" y="270"/>
                  </a:cubicBezTo>
                  <a:cubicBezTo>
                    <a:pt x="1012" y="275"/>
                    <a:pt x="1021" y="280"/>
                    <a:pt x="1029" y="285"/>
                  </a:cubicBezTo>
                  <a:cubicBezTo>
                    <a:pt x="1037" y="290"/>
                    <a:pt x="1045" y="295"/>
                    <a:pt x="1054" y="300"/>
                  </a:cubicBezTo>
                  <a:cubicBezTo>
                    <a:pt x="1062" y="305"/>
                    <a:pt x="1070" y="310"/>
                    <a:pt x="1077" y="315"/>
                  </a:cubicBezTo>
                  <a:cubicBezTo>
                    <a:pt x="1085" y="320"/>
                    <a:pt x="1093" y="325"/>
                    <a:pt x="1101" y="330"/>
                  </a:cubicBezTo>
                  <a:cubicBezTo>
                    <a:pt x="1108" y="335"/>
                    <a:pt x="1116" y="340"/>
                    <a:pt x="1123" y="345"/>
                  </a:cubicBezTo>
                  <a:cubicBezTo>
                    <a:pt x="1130" y="350"/>
                    <a:pt x="1138" y="355"/>
                    <a:pt x="1145" y="360"/>
                  </a:cubicBezTo>
                  <a:cubicBezTo>
                    <a:pt x="1152" y="365"/>
                    <a:pt x="1159" y="370"/>
                    <a:pt x="1166" y="375"/>
                  </a:cubicBezTo>
                  <a:cubicBezTo>
                    <a:pt x="1173" y="380"/>
                    <a:pt x="1180" y="385"/>
                    <a:pt x="1187" y="390"/>
                  </a:cubicBezTo>
                  <a:cubicBezTo>
                    <a:pt x="1193" y="395"/>
                    <a:pt x="1200" y="400"/>
                    <a:pt x="1207" y="405"/>
                  </a:cubicBezTo>
                  <a:cubicBezTo>
                    <a:pt x="1213" y="410"/>
                    <a:pt x="1220" y="415"/>
                    <a:pt x="1226" y="420"/>
                  </a:cubicBezTo>
                  <a:cubicBezTo>
                    <a:pt x="1233" y="425"/>
                    <a:pt x="1239" y="430"/>
                    <a:pt x="1245" y="435"/>
                  </a:cubicBezTo>
                  <a:cubicBezTo>
                    <a:pt x="1252" y="440"/>
                    <a:pt x="1258" y="445"/>
                    <a:pt x="1264" y="450"/>
                  </a:cubicBezTo>
                  <a:cubicBezTo>
                    <a:pt x="1270" y="455"/>
                    <a:pt x="1276" y="460"/>
                    <a:pt x="1282" y="465"/>
                  </a:cubicBezTo>
                  <a:cubicBezTo>
                    <a:pt x="1288" y="470"/>
                    <a:pt x="1294" y="475"/>
                    <a:pt x="1300" y="480"/>
                  </a:cubicBezTo>
                  <a:cubicBezTo>
                    <a:pt x="1306" y="485"/>
                    <a:pt x="1311" y="490"/>
                    <a:pt x="1317" y="495"/>
                  </a:cubicBezTo>
                  <a:cubicBezTo>
                    <a:pt x="1323" y="500"/>
                    <a:pt x="1329" y="505"/>
                    <a:pt x="1334" y="510"/>
                  </a:cubicBezTo>
                  <a:cubicBezTo>
                    <a:pt x="1340" y="515"/>
                    <a:pt x="1345" y="520"/>
                    <a:pt x="1351" y="525"/>
                  </a:cubicBezTo>
                  <a:cubicBezTo>
                    <a:pt x="1356" y="530"/>
                    <a:pt x="1362" y="535"/>
                    <a:pt x="1367" y="540"/>
                  </a:cubicBezTo>
                  <a:cubicBezTo>
                    <a:pt x="1372" y="545"/>
                    <a:pt x="1378" y="550"/>
                    <a:pt x="1383" y="555"/>
                  </a:cubicBezTo>
                  <a:cubicBezTo>
                    <a:pt x="1388" y="560"/>
                    <a:pt x="1393" y="565"/>
                    <a:pt x="1398" y="570"/>
                  </a:cubicBezTo>
                  <a:cubicBezTo>
                    <a:pt x="1403" y="575"/>
                    <a:pt x="1408" y="580"/>
                    <a:pt x="1413" y="585"/>
                  </a:cubicBezTo>
                  <a:cubicBezTo>
                    <a:pt x="1418" y="590"/>
                    <a:pt x="1423" y="595"/>
                    <a:pt x="1428" y="600"/>
                  </a:cubicBezTo>
                  <a:cubicBezTo>
                    <a:pt x="1433" y="605"/>
                    <a:pt x="1438" y="610"/>
                    <a:pt x="1443" y="615"/>
                  </a:cubicBezTo>
                  <a:cubicBezTo>
                    <a:pt x="1448" y="620"/>
                    <a:pt x="1452" y="625"/>
                    <a:pt x="1457" y="630"/>
                  </a:cubicBezTo>
                  <a:cubicBezTo>
                    <a:pt x="1462" y="635"/>
                    <a:pt x="1466" y="640"/>
                    <a:pt x="1471" y="645"/>
                  </a:cubicBezTo>
                  <a:cubicBezTo>
                    <a:pt x="1476" y="650"/>
                    <a:pt x="1480" y="655"/>
                    <a:pt x="1485" y="660"/>
                  </a:cubicBezTo>
                  <a:cubicBezTo>
                    <a:pt x="1489" y="665"/>
                    <a:pt x="1494" y="670"/>
                    <a:pt x="1498" y="675"/>
                  </a:cubicBezTo>
                  <a:cubicBezTo>
                    <a:pt x="1503" y="680"/>
                    <a:pt x="1507" y="685"/>
                    <a:pt x="1511" y="690"/>
                  </a:cubicBezTo>
                  <a:cubicBezTo>
                    <a:pt x="1516" y="695"/>
                    <a:pt x="1520" y="700"/>
                    <a:pt x="1524" y="705"/>
                  </a:cubicBezTo>
                  <a:cubicBezTo>
                    <a:pt x="1528" y="710"/>
                    <a:pt x="1533" y="715"/>
                    <a:pt x="1537" y="720"/>
                  </a:cubicBezTo>
                  <a:cubicBezTo>
                    <a:pt x="1541" y="725"/>
                    <a:pt x="1545" y="730"/>
                    <a:pt x="1549" y="735"/>
                  </a:cubicBezTo>
                  <a:cubicBezTo>
                    <a:pt x="1553" y="740"/>
                    <a:pt x="1557" y="745"/>
                    <a:pt x="1561" y="750"/>
                  </a:cubicBezTo>
                  <a:cubicBezTo>
                    <a:pt x="1565" y="755"/>
                    <a:pt x="1569" y="760"/>
                    <a:pt x="1573" y="765"/>
                  </a:cubicBezTo>
                  <a:cubicBezTo>
                    <a:pt x="1577" y="770"/>
                    <a:pt x="1581" y="775"/>
                    <a:pt x="1585" y="780"/>
                  </a:cubicBezTo>
                  <a:cubicBezTo>
                    <a:pt x="1589" y="785"/>
                    <a:pt x="1592" y="790"/>
                    <a:pt x="1596" y="795"/>
                  </a:cubicBezTo>
                  <a:cubicBezTo>
                    <a:pt x="1600" y="800"/>
                    <a:pt x="1604" y="805"/>
                    <a:pt x="1607" y="810"/>
                  </a:cubicBezTo>
                  <a:cubicBezTo>
                    <a:pt x="1611" y="815"/>
                    <a:pt x="1615" y="820"/>
                    <a:pt x="1618" y="825"/>
                  </a:cubicBezTo>
                  <a:cubicBezTo>
                    <a:pt x="1622" y="830"/>
                    <a:pt x="1626" y="835"/>
                    <a:pt x="1629" y="840"/>
                  </a:cubicBezTo>
                  <a:cubicBezTo>
                    <a:pt x="1633" y="845"/>
                    <a:pt x="1636" y="850"/>
                    <a:pt x="1640" y="855"/>
                  </a:cubicBezTo>
                  <a:cubicBezTo>
                    <a:pt x="1643" y="860"/>
                    <a:pt x="1647" y="865"/>
                    <a:pt x="1650" y="870"/>
                  </a:cubicBezTo>
                  <a:cubicBezTo>
                    <a:pt x="1654" y="875"/>
                    <a:pt x="1657" y="880"/>
                    <a:pt x="1660" y="885"/>
                  </a:cubicBezTo>
                  <a:cubicBezTo>
                    <a:pt x="1664" y="890"/>
                    <a:pt x="1667" y="895"/>
                    <a:pt x="1670" y="900"/>
                  </a:cubicBezTo>
                  <a:cubicBezTo>
                    <a:pt x="1674" y="905"/>
                    <a:pt x="1677" y="910"/>
                    <a:pt x="1680" y="915"/>
                  </a:cubicBezTo>
                  <a:cubicBezTo>
                    <a:pt x="1683" y="920"/>
                    <a:pt x="1687" y="925"/>
                    <a:pt x="1690" y="930"/>
                  </a:cubicBezTo>
                  <a:cubicBezTo>
                    <a:pt x="1693" y="935"/>
                    <a:pt x="1696" y="940"/>
                    <a:pt x="1699" y="945"/>
                  </a:cubicBezTo>
                  <a:cubicBezTo>
                    <a:pt x="1702" y="950"/>
                    <a:pt x="1705" y="955"/>
                    <a:pt x="1708" y="960"/>
                  </a:cubicBezTo>
                  <a:cubicBezTo>
                    <a:pt x="1711" y="965"/>
                    <a:pt x="1714" y="970"/>
                    <a:pt x="1717" y="975"/>
                  </a:cubicBezTo>
                  <a:cubicBezTo>
                    <a:pt x="1720" y="980"/>
                    <a:pt x="1723" y="985"/>
                    <a:pt x="1726" y="990"/>
                  </a:cubicBezTo>
                  <a:cubicBezTo>
                    <a:pt x="1729" y="995"/>
                    <a:pt x="1732" y="1000"/>
                    <a:pt x="1735" y="1005"/>
                  </a:cubicBezTo>
                  <a:cubicBezTo>
                    <a:pt x="1738" y="1010"/>
                    <a:pt x="1741" y="1015"/>
                    <a:pt x="1743" y="1020"/>
                  </a:cubicBezTo>
                  <a:cubicBezTo>
                    <a:pt x="1746" y="1025"/>
                    <a:pt x="1749" y="1030"/>
                    <a:pt x="1752" y="1035"/>
                  </a:cubicBezTo>
                  <a:cubicBezTo>
                    <a:pt x="1755" y="1040"/>
                    <a:pt x="1757" y="1045"/>
                    <a:pt x="1760" y="1050"/>
                  </a:cubicBezTo>
                  <a:cubicBezTo>
                    <a:pt x="1763" y="1055"/>
                    <a:pt x="1765" y="1060"/>
                    <a:pt x="1768" y="1065"/>
                  </a:cubicBezTo>
                  <a:cubicBezTo>
                    <a:pt x="1771" y="1070"/>
                    <a:pt x="1773" y="1075"/>
                    <a:pt x="1776" y="1080"/>
                  </a:cubicBezTo>
                  <a:cubicBezTo>
                    <a:pt x="1778" y="1085"/>
                    <a:pt x="1781" y="1090"/>
                    <a:pt x="1784" y="1095"/>
                  </a:cubicBezTo>
                  <a:cubicBezTo>
                    <a:pt x="1786" y="1100"/>
                    <a:pt x="1789" y="1105"/>
                    <a:pt x="1791" y="1110"/>
                  </a:cubicBezTo>
                  <a:cubicBezTo>
                    <a:pt x="1794" y="1115"/>
                    <a:pt x="1796" y="1120"/>
                    <a:pt x="1798" y="1125"/>
                  </a:cubicBezTo>
                  <a:cubicBezTo>
                    <a:pt x="1801" y="1130"/>
                    <a:pt x="1803" y="1135"/>
                    <a:pt x="1806" y="1140"/>
                  </a:cubicBezTo>
                  <a:cubicBezTo>
                    <a:pt x="1808" y="1145"/>
                    <a:pt x="1810" y="1150"/>
                    <a:pt x="1813" y="1155"/>
                  </a:cubicBezTo>
                  <a:cubicBezTo>
                    <a:pt x="1815" y="1160"/>
                    <a:pt x="1817" y="1165"/>
                    <a:pt x="1820" y="1170"/>
                  </a:cubicBezTo>
                  <a:cubicBezTo>
                    <a:pt x="1822" y="1175"/>
                    <a:pt x="1824" y="1180"/>
                    <a:pt x="1826" y="1185"/>
                  </a:cubicBezTo>
                  <a:cubicBezTo>
                    <a:pt x="1829" y="1190"/>
                    <a:pt x="1831" y="1195"/>
                    <a:pt x="1833" y="1200"/>
                  </a:cubicBezTo>
                  <a:cubicBezTo>
                    <a:pt x="1835" y="1205"/>
                    <a:pt x="1837" y="1210"/>
                    <a:pt x="1840" y="1215"/>
                  </a:cubicBezTo>
                  <a:cubicBezTo>
                    <a:pt x="1842" y="1220"/>
                    <a:pt x="1844" y="1225"/>
                    <a:pt x="1846" y="1230"/>
                  </a:cubicBezTo>
                  <a:cubicBezTo>
                    <a:pt x="1848" y="1235"/>
                    <a:pt x="1850" y="1240"/>
                    <a:pt x="1852" y="1245"/>
                  </a:cubicBezTo>
                  <a:cubicBezTo>
                    <a:pt x="1854" y="1250"/>
                    <a:pt x="1856" y="1255"/>
                    <a:pt x="1858" y="1260"/>
                  </a:cubicBezTo>
                  <a:cubicBezTo>
                    <a:pt x="1860" y="1265"/>
                    <a:pt x="1862" y="1270"/>
                    <a:pt x="1864" y="1275"/>
                  </a:cubicBezTo>
                  <a:cubicBezTo>
                    <a:pt x="1866" y="1280"/>
                    <a:pt x="1868" y="1285"/>
                    <a:pt x="1870" y="1290"/>
                  </a:cubicBezTo>
                  <a:cubicBezTo>
                    <a:pt x="1872" y="1295"/>
                    <a:pt x="1874" y="1300"/>
                    <a:pt x="1875" y="1305"/>
                  </a:cubicBezTo>
                  <a:cubicBezTo>
                    <a:pt x="1877" y="1310"/>
                    <a:pt x="1879" y="1315"/>
                    <a:pt x="1881" y="1320"/>
                  </a:cubicBezTo>
                  <a:cubicBezTo>
                    <a:pt x="1883" y="1325"/>
                    <a:pt x="1884" y="1330"/>
                    <a:pt x="1886" y="1335"/>
                  </a:cubicBezTo>
                  <a:cubicBezTo>
                    <a:pt x="1888" y="1340"/>
                    <a:pt x="1890" y="1345"/>
                    <a:pt x="1891" y="1350"/>
                  </a:cubicBezTo>
                  <a:cubicBezTo>
                    <a:pt x="1893" y="1355"/>
                    <a:pt x="1895" y="1360"/>
                    <a:pt x="1897" y="1365"/>
                  </a:cubicBezTo>
                  <a:cubicBezTo>
                    <a:pt x="1898" y="1370"/>
                    <a:pt x="1900" y="1375"/>
                    <a:pt x="1901" y="1380"/>
                  </a:cubicBezTo>
                  <a:cubicBezTo>
                    <a:pt x="1903" y="1385"/>
                    <a:pt x="1905" y="1390"/>
                    <a:pt x="1906" y="1395"/>
                  </a:cubicBezTo>
                  <a:cubicBezTo>
                    <a:pt x="1908" y="1400"/>
                    <a:pt x="1909" y="1405"/>
                    <a:pt x="1911" y="1410"/>
                  </a:cubicBezTo>
                  <a:cubicBezTo>
                    <a:pt x="1913" y="1415"/>
                    <a:pt x="1914" y="1420"/>
                    <a:pt x="1916" y="1425"/>
                  </a:cubicBezTo>
                  <a:cubicBezTo>
                    <a:pt x="1917" y="1430"/>
                    <a:pt x="1919" y="1435"/>
                    <a:pt x="1920" y="1440"/>
                  </a:cubicBezTo>
                  <a:cubicBezTo>
                    <a:pt x="1921" y="1445"/>
                    <a:pt x="1923" y="1450"/>
                    <a:pt x="1924" y="1455"/>
                  </a:cubicBezTo>
                  <a:cubicBezTo>
                    <a:pt x="1926" y="1460"/>
                    <a:pt x="1927" y="1465"/>
                    <a:pt x="1929" y="1470"/>
                  </a:cubicBezTo>
                  <a:cubicBezTo>
                    <a:pt x="1930" y="1475"/>
                    <a:pt x="1931" y="1480"/>
                    <a:pt x="1933" y="1485"/>
                  </a:cubicBezTo>
                  <a:cubicBezTo>
                    <a:pt x="1934" y="1490"/>
                    <a:pt x="1935" y="1495"/>
                    <a:pt x="1936" y="1500"/>
                  </a:cubicBezTo>
                  <a:cubicBezTo>
                    <a:pt x="1938" y="1505"/>
                    <a:pt x="1939" y="1510"/>
                    <a:pt x="1940" y="1515"/>
                  </a:cubicBezTo>
                  <a:cubicBezTo>
                    <a:pt x="1942" y="1520"/>
                    <a:pt x="1943" y="1525"/>
                    <a:pt x="1944" y="1530"/>
                  </a:cubicBezTo>
                  <a:cubicBezTo>
                    <a:pt x="1945" y="1535"/>
                    <a:pt x="1946" y="1540"/>
                    <a:pt x="1948" y="1545"/>
                  </a:cubicBezTo>
                  <a:cubicBezTo>
                    <a:pt x="1949" y="1550"/>
                    <a:pt x="1950" y="1555"/>
                    <a:pt x="1951" y="1560"/>
                  </a:cubicBezTo>
                  <a:cubicBezTo>
                    <a:pt x="1952" y="1565"/>
                    <a:pt x="1953" y="1570"/>
                    <a:pt x="1954" y="1575"/>
                  </a:cubicBezTo>
                  <a:cubicBezTo>
                    <a:pt x="1955" y="1580"/>
                    <a:pt x="1956" y="1585"/>
                    <a:pt x="1958" y="1590"/>
                  </a:cubicBezTo>
                  <a:cubicBezTo>
                    <a:pt x="1959" y="1595"/>
                    <a:pt x="1960" y="1600"/>
                    <a:pt x="1961" y="1605"/>
                  </a:cubicBezTo>
                  <a:cubicBezTo>
                    <a:pt x="1962" y="1610"/>
                    <a:pt x="1963" y="1615"/>
                    <a:pt x="1964" y="1620"/>
                  </a:cubicBezTo>
                  <a:cubicBezTo>
                    <a:pt x="1965" y="1625"/>
                    <a:pt x="1965" y="1630"/>
                    <a:pt x="1966" y="1635"/>
                  </a:cubicBezTo>
                  <a:cubicBezTo>
                    <a:pt x="1967" y="1640"/>
                    <a:pt x="1968" y="1645"/>
                    <a:pt x="1969" y="1650"/>
                  </a:cubicBezTo>
                  <a:cubicBezTo>
                    <a:pt x="1970" y="1655"/>
                    <a:pt x="1971" y="1660"/>
                    <a:pt x="1972" y="1665"/>
                  </a:cubicBezTo>
                  <a:cubicBezTo>
                    <a:pt x="1973" y="1670"/>
                    <a:pt x="1973" y="1675"/>
                    <a:pt x="1974" y="1680"/>
                  </a:cubicBezTo>
                  <a:cubicBezTo>
                    <a:pt x="1975" y="1685"/>
                    <a:pt x="1976" y="1690"/>
                    <a:pt x="1977" y="1695"/>
                  </a:cubicBezTo>
                  <a:cubicBezTo>
                    <a:pt x="1977" y="1700"/>
                    <a:pt x="1978" y="1705"/>
                    <a:pt x="1979" y="1710"/>
                  </a:cubicBezTo>
                  <a:cubicBezTo>
                    <a:pt x="1980" y="1715"/>
                    <a:pt x="1980" y="1720"/>
                    <a:pt x="1981" y="1725"/>
                  </a:cubicBezTo>
                  <a:cubicBezTo>
                    <a:pt x="1982" y="1730"/>
                    <a:pt x="1982" y="1735"/>
                    <a:pt x="1983" y="1740"/>
                  </a:cubicBezTo>
                  <a:cubicBezTo>
                    <a:pt x="1984" y="1745"/>
                    <a:pt x="1984" y="1750"/>
                    <a:pt x="1985" y="1755"/>
                  </a:cubicBezTo>
                  <a:cubicBezTo>
                    <a:pt x="1986" y="1760"/>
                    <a:pt x="1986" y="1765"/>
                    <a:pt x="1987" y="1770"/>
                  </a:cubicBezTo>
                  <a:cubicBezTo>
                    <a:pt x="1987" y="1775"/>
                    <a:pt x="1988" y="1780"/>
                    <a:pt x="1988" y="1785"/>
                  </a:cubicBezTo>
                  <a:cubicBezTo>
                    <a:pt x="1989" y="1790"/>
                    <a:pt x="1989" y="1795"/>
                    <a:pt x="1990" y="1800"/>
                  </a:cubicBezTo>
                  <a:cubicBezTo>
                    <a:pt x="1990" y="1805"/>
                    <a:pt x="1991" y="1810"/>
                    <a:pt x="1991" y="1815"/>
                  </a:cubicBezTo>
                  <a:cubicBezTo>
                    <a:pt x="1992" y="1820"/>
                    <a:pt x="1992" y="1825"/>
                    <a:pt x="1993" y="1830"/>
                  </a:cubicBezTo>
                  <a:cubicBezTo>
                    <a:pt x="1993" y="1835"/>
                    <a:pt x="1994" y="1840"/>
                    <a:pt x="1994" y="1845"/>
                  </a:cubicBezTo>
                  <a:cubicBezTo>
                    <a:pt x="1994" y="1850"/>
                    <a:pt x="1995" y="1855"/>
                    <a:pt x="1995" y="1860"/>
                  </a:cubicBezTo>
                  <a:cubicBezTo>
                    <a:pt x="1995" y="1865"/>
                    <a:pt x="1996" y="1870"/>
                    <a:pt x="1996" y="1875"/>
                  </a:cubicBezTo>
                  <a:cubicBezTo>
                    <a:pt x="1996" y="1880"/>
                    <a:pt x="1997" y="1885"/>
                    <a:pt x="1997" y="1890"/>
                  </a:cubicBezTo>
                  <a:cubicBezTo>
                    <a:pt x="1997" y="1895"/>
                    <a:pt x="1998" y="1900"/>
                    <a:pt x="1998" y="1905"/>
                  </a:cubicBezTo>
                  <a:cubicBezTo>
                    <a:pt x="1998" y="1910"/>
                    <a:pt x="1998" y="1915"/>
                    <a:pt x="1998" y="1920"/>
                  </a:cubicBezTo>
                  <a:cubicBezTo>
                    <a:pt x="1999" y="1925"/>
                    <a:pt x="1999" y="1930"/>
                    <a:pt x="1999" y="1935"/>
                  </a:cubicBezTo>
                  <a:cubicBezTo>
                    <a:pt x="1999" y="1940"/>
                    <a:pt x="1999" y="1945"/>
                    <a:pt x="1999" y="1950"/>
                  </a:cubicBezTo>
                  <a:cubicBezTo>
                    <a:pt x="1999" y="1955"/>
                    <a:pt x="2000" y="1960"/>
                    <a:pt x="2000" y="1965"/>
                  </a:cubicBezTo>
                  <a:cubicBezTo>
                    <a:pt x="2000" y="1970"/>
                    <a:pt x="2000" y="1975"/>
                    <a:pt x="2000" y="1980"/>
                  </a:cubicBezTo>
                  <a:cubicBezTo>
                    <a:pt x="2000" y="1985"/>
                    <a:pt x="2000" y="1990"/>
                    <a:pt x="2000" y="1995"/>
                  </a:cubicBezTo>
                  <a:cubicBezTo>
                    <a:pt x="2000" y="2000"/>
                    <a:pt x="2000" y="2000"/>
                    <a:pt x="2000" y="2000"/>
                  </a:cubicBezTo>
                </a:path>
              </a:pathLst>
            </a:custGeom>
            <a:solidFill>
              <a:schemeClr val="accent1"/>
            </a:solidFill>
            <a:ln w="2540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6" name="Text Box 53"/>
          <p:cNvSpPr txBox="1">
            <a:spLocks noChangeArrowheads="1"/>
          </p:cNvSpPr>
          <p:nvPr/>
        </p:nvSpPr>
        <p:spPr bwMode="auto">
          <a:xfrm>
            <a:off x="6907213" y="38401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扇形</a:t>
            </a: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768350" y="2674938"/>
            <a:ext cx="5054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圆锥的侧面展开图是扇形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 bldLvl="0" animBg="1"/>
      <p:bldP spid="10248" grpId="0" bldLvl="0" animBg="1"/>
      <p:bldP spid="10249" grpId="0"/>
      <p:bldP spid="10250" grpId="0"/>
      <p:bldP spid="10256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1663" y="3883025"/>
            <a:ext cx="358298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258763"/>
            <a:ext cx="309563" cy="51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280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6700" y="311150"/>
            <a:ext cx="86090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问题：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这个扇形的弧长与底面的周长有什么关系？</a:t>
            </a:r>
          </a:p>
          <a:p>
            <a:pPr>
              <a:lnSpc>
                <a:spcPct val="140000"/>
              </a:lnSpc>
            </a:pP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这个扇形的半径与圆锥中的哪一条线段相等？</a:t>
            </a:r>
          </a:p>
          <a:p>
            <a:pPr>
              <a:lnSpc>
                <a:spcPct val="140000"/>
              </a:lnSpc>
            </a:pP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圆锥的高、母线以及底面半径之间有什么关系？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85888" y="4672013"/>
            <a:ext cx="1827212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84325" y="1601788"/>
            <a:ext cx="895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相等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01775" y="2828925"/>
            <a:ext cx="89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母线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84325" y="3983038"/>
            <a:ext cx="266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母线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高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半径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1043607" y="1905594"/>
            <a:ext cx="2016235" cy="2509544"/>
            <a:chOff x="7153856" y="3260770"/>
            <a:chExt cx="2016235" cy="2509544"/>
          </a:xfrm>
          <a:solidFill>
            <a:srgbClr val="00B050"/>
          </a:solidFill>
        </p:grpSpPr>
        <p:sp>
          <p:nvSpPr>
            <p:cNvPr id="14" name="shp1"/>
            <p:cNvSpPr/>
            <p:nvPr/>
          </p:nvSpPr>
          <p:spPr bwMode="auto">
            <a:xfrm>
              <a:off x="7153856" y="4202092"/>
              <a:ext cx="677892" cy="1568222"/>
            </a:xfrm>
            <a:custGeom>
              <a:avLst/>
              <a:gdLst>
                <a:gd name="T0" fmla="*/ 0 w 418"/>
                <a:gd name="T1" fmla="*/ 0 h 968"/>
                <a:gd name="T2" fmla="*/ 418 w 418"/>
                <a:gd name="T3" fmla="*/ 968 h 968"/>
                <a:gd name="T4" fmla="*/ 0 60000 65536"/>
                <a:gd name="T5" fmla="*/ 0 60000 65536"/>
                <a:gd name="T6" fmla="*/ 0 w 418"/>
                <a:gd name="T7" fmla="*/ 0 h 968"/>
                <a:gd name="T8" fmla="*/ 418 w 418"/>
                <a:gd name="T9" fmla="*/ 968 h 9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8" h="968">
                  <a:moveTo>
                    <a:pt x="0" y="0"/>
                  </a:moveTo>
                  <a:lnTo>
                    <a:pt x="418" y="968"/>
                  </a:lnTo>
                </a:path>
              </a:pathLst>
            </a:custGeom>
            <a:grpFill/>
            <a:ln w="25400">
              <a:solidFill>
                <a:srgbClr val="0A21CC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shp2"/>
            <p:cNvSpPr/>
            <p:nvPr/>
          </p:nvSpPr>
          <p:spPr bwMode="auto">
            <a:xfrm>
              <a:off x="7164288" y="3260770"/>
              <a:ext cx="1540664" cy="960698"/>
            </a:xfrm>
            <a:custGeom>
              <a:avLst/>
              <a:gdLst>
                <a:gd name="T0" fmla="*/ 950 w 950"/>
                <a:gd name="T1" fmla="*/ 0 h 593"/>
                <a:gd name="T2" fmla="*/ 0 w 950"/>
                <a:gd name="T3" fmla="*/ 593 h 593"/>
                <a:gd name="T4" fmla="*/ 0 60000 65536"/>
                <a:gd name="T5" fmla="*/ 0 60000 65536"/>
                <a:gd name="T6" fmla="*/ 0 w 950"/>
                <a:gd name="T7" fmla="*/ 0 h 593"/>
                <a:gd name="T8" fmla="*/ 950 w 950"/>
                <a:gd name="T9" fmla="*/ 593 h 5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0" h="593">
                  <a:moveTo>
                    <a:pt x="950" y="0"/>
                  </a:moveTo>
                  <a:lnTo>
                    <a:pt x="0" y="593"/>
                  </a:lnTo>
                </a:path>
              </a:pathLst>
            </a:custGeom>
            <a:grpFill/>
            <a:ln w="25400">
              <a:solidFill>
                <a:srgbClr val="0A21CC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shape2"/>
            <p:cNvSpPr/>
            <p:nvPr/>
          </p:nvSpPr>
          <p:spPr bwMode="auto">
            <a:xfrm rot="4020000">
              <a:off x="7285839" y="3647308"/>
              <a:ext cx="1986199" cy="1782305"/>
            </a:xfrm>
            <a:custGeom>
              <a:avLst/>
              <a:gdLst>
                <a:gd name="T0" fmla="*/ 48 w 2001"/>
                <a:gd name="T1" fmla="*/ 3 h 2001"/>
                <a:gd name="T2" fmla="*/ 77 w 2001"/>
                <a:gd name="T3" fmla="*/ 7 h 2001"/>
                <a:gd name="T4" fmla="*/ 96 w 2001"/>
                <a:gd name="T5" fmla="*/ 11 h 2001"/>
                <a:gd name="T6" fmla="*/ 112 w 2001"/>
                <a:gd name="T7" fmla="*/ 15 h 2001"/>
                <a:gd name="T8" fmla="*/ 126 w 2001"/>
                <a:gd name="T9" fmla="*/ 19 h 2001"/>
                <a:gd name="T10" fmla="*/ 138 w 2001"/>
                <a:gd name="T11" fmla="*/ 23 h 2001"/>
                <a:gd name="T12" fmla="*/ 149 w 2001"/>
                <a:gd name="T13" fmla="*/ 27 h 2001"/>
                <a:gd name="T14" fmla="*/ 159 w 2001"/>
                <a:gd name="T15" fmla="*/ 31 h 2001"/>
                <a:gd name="T16" fmla="*/ 167 w 2001"/>
                <a:gd name="T17" fmla="*/ 36 h 2001"/>
                <a:gd name="T18" fmla="*/ 175 w 2001"/>
                <a:gd name="T19" fmla="*/ 40 h 2001"/>
                <a:gd name="T20" fmla="*/ 183 w 2001"/>
                <a:gd name="T21" fmla="*/ 44 h 2001"/>
                <a:gd name="T22" fmla="*/ 191 w 2001"/>
                <a:gd name="T23" fmla="*/ 48 h 2001"/>
                <a:gd name="T24" fmla="*/ 197 w 2001"/>
                <a:gd name="T25" fmla="*/ 52 h 2001"/>
                <a:gd name="T26" fmla="*/ 203 w 2001"/>
                <a:gd name="T27" fmla="*/ 56 h 2001"/>
                <a:gd name="T28" fmla="*/ 210 w 2001"/>
                <a:gd name="T29" fmla="*/ 60 h 2001"/>
                <a:gd name="T30" fmla="*/ 214 w 2001"/>
                <a:gd name="T31" fmla="*/ 64 h 2001"/>
                <a:gd name="T32" fmla="*/ 220 w 2001"/>
                <a:gd name="T33" fmla="*/ 68 h 2001"/>
                <a:gd name="T34" fmla="*/ 225 w 2001"/>
                <a:gd name="T35" fmla="*/ 73 h 2001"/>
                <a:gd name="T36" fmla="*/ 229 w 2001"/>
                <a:gd name="T37" fmla="*/ 77 h 2001"/>
                <a:gd name="T38" fmla="*/ 234 w 2001"/>
                <a:gd name="T39" fmla="*/ 81 h 2001"/>
                <a:gd name="T40" fmla="*/ 238 w 2001"/>
                <a:gd name="T41" fmla="*/ 85 h 2001"/>
                <a:gd name="T42" fmla="*/ 242 w 2001"/>
                <a:gd name="T43" fmla="*/ 89 h 2001"/>
                <a:gd name="T44" fmla="*/ 246 w 2001"/>
                <a:gd name="T45" fmla="*/ 93 h 2001"/>
                <a:gd name="T46" fmla="*/ 249 w 2001"/>
                <a:gd name="T47" fmla="*/ 97 h 2001"/>
                <a:gd name="T48" fmla="*/ 252 w 2001"/>
                <a:gd name="T49" fmla="*/ 101 h 2001"/>
                <a:gd name="T50" fmla="*/ 255 w 2001"/>
                <a:gd name="T51" fmla="*/ 106 h 2001"/>
                <a:gd name="T52" fmla="*/ 259 w 2001"/>
                <a:gd name="T53" fmla="*/ 110 h 2001"/>
                <a:gd name="T54" fmla="*/ 261 w 2001"/>
                <a:gd name="T55" fmla="*/ 114 h 2001"/>
                <a:gd name="T56" fmla="*/ 263 w 2001"/>
                <a:gd name="T57" fmla="*/ 118 h 2001"/>
                <a:gd name="T58" fmla="*/ 266 w 2001"/>
                <a:gd name="T59" fmla="*/ 122 h 2001"/>
                <a:gd name="T60" fmla="*/ 268 w 2001"/>
                <a:gd name="T61" fmla="*/ 126 h 2001"/>
                <a:gd name="T62" fmla="*/ 270 w 2001"/>
                <a:gd name="T63" fmla="*/ 130 h 2001"/>
                <a:gd name="T64" fmla="*/ 272 w 2001"/>
                <a:gd name="T65" fmla="*/ 134 h 2001"/>
                <a:gd name="T66" fmla="*/ 273 w 2001"/>
                <a:gd name="T67" fmla="*/ 139 h 2001"/>
                <a:gd name="T68" fmla="*/ 274 w 2001"/>
                <a:gd name="T69" fmla="*/ 142 h 2001"/>
                <a:gd name="T70" fmla="*/ 276 w 2001"/>
                <a:gd name="T71" fmla="*/ 147 h 2001"/>
                <a:gd name="T72" fmla="*/ 278 w 2001"/>
                <a:gd name="T73" fmla="*/ 151 h 2001"/>
                <a:gd name="T74" fmla="*/ 279 w 2001"/>
                <a:gd name="T75" fmla="*/ 154 h 2001"/>
                <a:gd name="T76" fmla="*/ 279 w 2001"/>
                <a:gd name="T77" fmla="*/ 159 h 2001"/>
                <a:gd name="T78" fmla="*/ 280 w 2001"/>
                <a:gd name="T79" fmla="*/ 163 h 2001"/>
                <a:gd name="T80" fmla="*/ 281 w 2001"/>
                <a:gd name="T81" fmla="*/ 167 h 2001"/>
                <a:gd name="T82" fmla="*/ 281 w 2001"/>
                <a:gd name="T83" fmla="*/ 172 h 2001"/>
                <a:gd name="T84" fmla="*/ 282 w 2001"/>
                <a:gd name="T85" fmla="*/ 175 h 2001"/>
                <a:gd name="T86" fmla="*/ 282 w 2001"/>
                <a:gd name="T87" fmla="*/ 180 h 2001"/>
                <a:gd name="T88" fmla="*/ 282 w 2001"/>
                <a:gd name="T89" fmla="*/ 183 h 200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01"/>
                <a:gd name="T136" fmla="*/ 0 h 2001"/>
                <a:gd name="T137" fmla="*/ 2001 w 2001"/>
                <a:gd name="T138" fmla="*/ 2001 h 200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01" h="2001">
                  <a:moveTo>
                    <a:pt x="0" y="0"/>
                  </a:moveTo>
                  <a:cubicBezTo>
                    <a:pt x="141" y="5"/>
                    <a:pt x="200" y="10"/>
                    <a:pt x="244" y="15"/>
                  </a:cubicBezTo>
                  <a:cubicBezTo>
                    <a:pt x="282" y="20"/>
                    <a:pt x="315" y="25"/>
                    <a:pt x="345" y="30"/>
                  </a:cubicBezTo>
                  <a:cubicBezTo>
                    <a:pt x="373" y="35"/>
                    <a:pt x="398" y="40"/>
                    <a:pt x="422" y="45"/>
                  </a:cubicBezTo>
                  <a:cubicBezTo>
                    <a:pt x="444" y="50"/>
                    <a:pt x="466" y="55"/>
                    <a:pt x="486" y="60"/>
                  </a:cubicBezTo>
                  <a:cubicBezTo>
                    <a:pt x="506" y="65"/>
                    <a:pt x="525" y="70"/>
                    <a:pt x="543" y="75"/>
                  </a:cubicBezTo>
                  <a:cubicBezTo>
                    <a:pt x="560" y="80"/>
                    <a:pt x="577" y="85"/>
                    <a:pt x="593" y="90"/>
                  </a:cubicBezTo>
                  <a:cubicBezTo>
                    <a:pt x="609" y="95"/>
                    <a:pt x="625" y="100"/>
                    <a:pt x="640" y="105"/>
                  </a:cubicBezTo>
                  <a:cubicBezTo>
                    <a:pt x="654" y="110"/>
                    <a:pt x="668" y="115"/>
                    <a:pt x="682" y="120"/>
                  </a:cubicBezTo>
                  <a:cubicBezTo>
                    <a:pt x="696" y="125"/>
                    <a:pt x="709" y="130"/>
                    <a:pt x="722" y="135"/>
                  </a:cubicBezTo>
                  <a:cubicBezTo>
                    <a:pt x="735" y="140"/>
                    <a:pt x="748" y="145"/>
                    <a:pt x="760" y="150"/>
                  </a:cubicBezTo>
                  <a:cubicBezTo>
                    <a:pt x="772" y="155"/>
                    <a:pt x="784" y="160"/>
                    <a:pt x="795" y="165"/>
                  </a:cubicBezTo>
                  <a:cubicBezTo>
                    <a:pt x="807" y="170"/>
                    <a:pt x="818" y="175"/>
                    <a:pt x="829" y="180"/>
                  </a:cubicBezTo>
                  <a:cubicBezTo>
                    <a:pt x="840" y="185"/>
                    <a:pt x="851" y="190"/>
                    <a:pt x="861" y="195"/>
                  </a:cubicBezTo>
                  <a:cubicBezTo>
                    <a:pt x="872" y="200"/>
                    <a:pt x="882" y="205"/>
                    <a:pt x="892" y="210"/>
                  </a:cubicBezTo>
                  <a:cubicBezTo>
                    <a:pt x="902" y="215"/>
                    <a:pt x="912" y="220"/>
                    <a:pt x="922" y="225"/>
                  </a:cubicBezTo>
                  <a:cubicBezTo>
                    <a:pt x="931" y="230"/>
                    <a:pt x="941" y="235"/>
                    <a:pt x="950" y="240"/>
                  </a:cubicBezTo>
                  <a:cubicBezTo>
                    <a:pt x="959" y="245"/>
                    <a:pt x="968" y="250"/>
                    <a:pt x="977" y="255"/>
                  </a:cubicBezTo>
                  <a:cubicBezTo>
                    <a:pt x="986" y="260"/>
                    <a:pt x="995" y="265"/>
                    <a:pt x="1004" y="270"/>
                  </a:cubicBezTo>
                  <a:cubicBezTo>
                    <a:pt x="1012" y="275"/>
                    <a:pt x="1021" y="280"/>
                    <a:pt x="1029" y="285"/>
                  </a:cubicBezTo>
                  <a:cubicBezTo>
                    <a:pt x="1037" y="290"/>
                    <a:pt x="1045" y="295"/>
                    <a:pt x="1054" y="300"/>
                  </a:cubicBezTo>
                  <a:cubicBezTo>
                    <a:pt x="1062" y="305"/>
                    <a:pt x="1070" y="310"/>
                    <a:pt x="1077" y="315"/>
                  </a:cubicBezTo>
                  <a:cubicBezTo>
                    <a:pt x="1085" y="320"/>
                    <a:pt x="1093" y="325"/>
                    <a:pt x="1101" y="330"/>
                  </a:cubicBezTo>
                  <a:cubicBezTo>
                    <a:pt x="1108" y="335"/>
                    <a:pt x="1116" y="340"/>
                    <a:pt x="1123" y="345"/>
                  </a:cubicBezTo>
                  <a:cubicBezTo>
                    <a:pt x="1130" y="350"/>
                    <a:pt x="1138" y="355"/>
                    <a:pt x="1145" y="360"/>
                  </a:cubicBezTo>
                  <a:cubicBezTo>
                    <a:pt x="1152" y="365"/>
                    <a:pt x="1159" y="370"/>
                    <a:pt x="1166" y="375"/>
                  </a:cubicBezTo>
                  <a:cubicBezTo>
                    <a:pt x="1173" y="380"/>
                    <a:pt x="1180" y="385"/>
                    <a:pt x="1187" y="390"/>
                  </a:cubicBezTo>
                  <a:cubicBezTo>
                    <a:pt x="1193" y="395"/>
                    <a:pt x="1200" y="400"/>
                    <a:pt x="1207" y="405"/>
                  </a:cubicBezTo>
                  <a:cubicBezTo>
                    <a:pt x="1213" y="410"/>
                    <a:pt x="1220" y="415"/>
                    <a:pt x="1226" y="420"/>
                  </a:cubicBezTo>
                  <a:cubicBezTo>
                    <a:pt x="1233" y="425"/>
                    <a:pt x="1239" y="430"/>
                    <a:pt x="1245" y="435"/>
                  </a:cubicBezTo>
                  <a:cubicBezTo>
                    <a:pt x="1252" y="440"/>
                    <a:pt x="1258" y="445"/>
                    <a:pt x="1264" y="450"/>
                  </a:cubicBezTo>
                  <a:cubicBezTo>
                    <a:pt x="1270" y="455"/>
                    <a:pt x="1276" y="460"/>
                    <a:pt x="1282" y="465"/>
                  </a:cubicBezTo>
                  <a:cubicBezTo>
                    <a:pt x="1288" y="470"/>
                    <a:pt x="1294" y="475"/>
                    <a:pt x="1300" y="480"/>
                  </a:cubicBezTo>
                  <a:cubicBezTo>
                    <a:pt x="1306" y="485"/>
                    <a:pt x="1311" y="490"/>
                    <a:pt x="1317" y="495"/>
                  </a:cubicBezTo>
                  <a:cubicBezTo>
                    <a:pt x="1323" y="500"/>
                    <a:pt x="1329" y="505"/>
                    <a:pt x="1334" y="510"/>
                  </a:cubicBezTo>
                  <a:cubicBezTo>
                    <a:pt x="1340" y="515"/>
                    <a:pt x="1345" y="520"/>
                    <a:pt x="1351" y="525"/>
                  </a:cubicBezTo>
                  <a:cubicBezTo>
                    <a:pt x="1356" y="530"/>
                    <a:pt x="1362" y="535"/>
                    <a:pt x="1367" y="540"/>
                  </a:cubicBezTo>
                  <a:cubicBezTo>
                    <a:pt x="1372" y="545"/>
                    <a:pt x="1378" y="550"/>
                    <a:pt x="1383" y="555"/>
                  </a:cubicBezTo>
                  <a:cubicBezTo>
                    <a:pt x="1388" y="560"/>
                    <a:pt x="1393" y="565"/>
                    <a:pt x="1398" y="570"/>
                  </a:cubicBezTo>
                  <a:cubicBezTo>
                    <a:pt x="1403" y="575"/>
                    <a:pt x="1408" y="580"/>
                    <a:pt x="1413" y="585"/>
                  </a:cubicBezTo>
                  <a:cubicBezTo>
                    <a:pt x="1418" y="590"/>
                    <a:pt x="1423" y="595"/>
                    <a:pt x="1428" y="600"/>
                  </a:cubicBezTo>
                  <a:cubicBezTo>
                    <a:pt x="1433" y="605"/>
                    <a:pt x="1438" y="610"/>
                    <a:pt x="1443" y="615"/>
                  </a:cubicBezTo>
                  <a:cubicBezTo>
                    <a:pt x="1448" y="620"/>
                    <a:pt x="1452" y="625"/>
                    <a:pt x="1457" y="630"/>
                  </a:cubicBezTo>
                  <a:cubicBezTo>
                    <a:pt x="1462" y="635"/>
                    <a:pt x="1466" y="640"/>
                    <a:pt x="1471" y="645"/>
                  </a:cubicBezTo>
                  <a:cubicBezTo>
                    <a:pt x="1476" y="650"/>
                    <a:pt x="1480" y="655"/>
                    <a:pt x="1485" y="660"/>
                  </a:cubicBezTo>
                  <a:cubicBezTo>
                    <a:pt x="1489" y="665"/>
                    <a:pt x="1494" y="670"/>
                    <a:pt x="1498" y="675"/>
                  </a:cubicBezTo>
                  <a:cubicBezTo>
                    <a:pt x="1503" y="680"/>
                    <a:pt x="1507" y="685"/>
                    <a:pt x="1511" y="690"/>
                  </a:cubicBezTo>
                  <a:cubicBezTo>
                    <a:pt x="1516" y="695"/>
                    <a:pt x="1520" y="700"/>
                    <a:pt x="1524" y="705"/>
                  </a:cubicBezTo>
                  <a:cubicBezTo>
                    <a:pt x="1528" y="710"/>
                    <a:pt x="1533" y="715"/>
                    <a:pt x="1537" y="720"/>
                  </a:cubicBezTo>
                  <a:cubicBezTo>
                    <a:pt x="1541" y="725"/>
                    <a:pt x="1545" y="730"/>
                    <a:pt x="1549" y="735"/>
                  </a:cubicBezTo>
                  <a:cubicBezTo>
                    <a:pt x="1553" y="740"/>
                    <a:pt x="1557" y="745"/>
                    <a:pt x="1561" y="750"/>
                  </a:cubicBezTo>
                  <a:cubicBezTo>
                    <a:pt x="1565" y="755"/>
                    <a:pt x="1569" y="760"/>
                    <a:pt x="1573" y="765"/>
                  </a:cubicBezTo>
                  <a:cubicBezTo>
                    <a:pt x="1577" y="770"/>
                    <a:pt x="1581" y="775"/>
                    <a:pt x="1585" y="780"/>
                  </a:cubicBezTo>
                  <a:cubicBezTo>
                    <a:pt x="1589" y="785"/>
                    <a:pt x="1592" y="790"/>
                    <a:pt x="1596" y="795"/>
                  </a:cubicBezTo>
                  <a:cubicBezTo>
                    <a:pt x="1600" y="800"/>
                    <a:pt x="1604" y="805"/>
                    <a:pt x="1607" y="810"/>
                  </a:cubicBezTo>
                  <a:cubicBezTo>
                    <a:pt x="1611" y="815"/>
                    <a:pt x="1615" y="820"/>
                    <a:pt x="1618" y="825"/>
                  </a:cubicBezTo>
                  <a:cubicBezTo>
                    <a:pt x="1622" y="830"/>
                    <a:pt x="1626" y="835"/>
                    <a:pt x="1629" y="840"/>
                  </a:cubicBezTo>
                  <a:cubicBezTo>
                    <a:pt x="1633" y="845"/>
                    <a:pt x="1636" y="850"/>
                    <a:pt x="1640" y="855"/>
                  </a:cubicBezTo>
                  <a:cubicBezTo>
                    <a:pt x="1643" y="860"/>
                    <a:pt x="1647" y="865"/>
                    <a:pt x="1650" y="870"/>
                  </a:cubicBezTo>
                  <a:cubicBezTo>
                    <a:pt x="1654" y="875"/>
                    <a:pt x="1657" y="880"/>
                    <a:pt x="1660" y="885"/>
                  </a:cubicBezTo>
                  <a:cubicBezTo>
                    <a:pt x="1664" y="890"/>
                    <a:pt x="1667" y="895"/>
                    <a:pt x="1670" y="900"/>
                  </a:cubicBezTo>
                  <a:cubicBezTo>
                    <a:pt x="1674" y="905"/>
                    <a:pt x="1677" y="910"/>
                    <a:pt x="1680" y="915"/>
                  </a:cubicBezTo>
                  <a:cubicBezTo>
                    <a:pt x="1683" y="920"/>
                    <a:pt x="1687" y="925"/>
                    <a:pt x="1690" y="930"/>
                  </a:cubicBezTo>
                  <a:cubicBezTo>
                    <a:pt x="1693" y="935"/>
                    <a:pt x="1696" y="940"/>
                    <a:pt x="1699" y="945"/>
                  </a:cubicBezTo>
                  <a:cubicBezTo>
                    <a:pt x="1702" y="950"/>
                    <a:pt x="1705" y="955"/>
                    <a:pt x="1708" y="960"/>
                  </a:cubicBezTo>
                  <a:cubicBezTo>
                    <a:pt x="1711" y="965"/>
                    <a:pt x="1714" y="970"/>
                    <a:pt x="1717" y="975"/>
                  </a:cubicBezTo>
                  <a:cubicBezTo>
                    <a:pt x="1720" y="980"/>
                    <a:pt x="1723" y="985"/>
                    <a:pt x="1726" y="990"/>
                  </a:cubicBezTo>
                  <a:cubicBezTo>
                    <a:pt x="1729" y="995"/>
                    <a:pt x="1732" y="1000"/>
                    <a:pt x="1735" y="1005"/>
                  </a:cubicBezTo>
                  <a:cubicBezTo>
                    <a:pt x="1738" y="1010"/>
                    <a:pt x="1741" y="1015"/>
                    <a:pt x="1743" y="1020"/>
                  </a:cubicBezTo>
                  <a:cubicBezTo>
                    <a:pt x="1746" y="1025"/>
                    <a:pt x="1749" y="1030"/>
                    <a:pt x="1752" y="1035"/>
                  </a:cubicBezTo>
                  <a:cubicBezTo>
                    <a:pt x="1755" y="1040"/>
                    <a:pt x="1757" y="1045"/>
                    <a:pt x="1760" y="1050"/>
                  </a:cubicBezTo>
                  <a:cubicBezTo>
                    <a:pt x="1763" y="1055"/>
                    <a:pt x="1765" y="1060"/>
                    <a:pt x="1768" y="1065"/>
                  </a:cubicBezTo>
                  <a:cubicBezTo>
                    <a:pt x="1771" y="1070"/>
                    <a:pt x="1773" y="1075"/>
                    <a:pt x="1776" y="1080"/>
                  </a:cubicBezTo>
                  <a:cubicBezTo>
                    <a:pt x="1778" y="1085"/>
                    <a:pt x="1781" y="1090"/>
                    <a:pt x="1784" y="1095"/>
                  </a:cubicBezTo>
                  <a:cubicBezTo>
                    <a:pt x="1786" y="1100"/>
                    <a:pt x="1789" y="1105"/>
                    <a:pt x="1791" y="1110"/>
                  </a:cubicBezTo>
                  <a:cubicBezTo>
                    <a:pt x="1794" y="1115"/>
                    <a:pt x="1796" y="1120"/>
                    <a:pt x="1798" y="1125"/>
                  </a:cubicBezTo>
                  <a:cubicBezTo>
                    <a:pt x="1801" y="1130"/>
                    <a:pt x="1803" y="1135"/>
                    <a:pt x="1806" y="1140"/>
                  </a:cubicBezTo>
                  <a:cubicBezTo>
                    <a:pt x="1808" y="1145"/>
                    <a:pt x="1810" y="1150"/>
                    <a:pt x="1813" y="1155"/>
                  </a:cubicBezTo>
                  <a:cubicBezTo>
                    <a:pt x="1815" y="1160"/>
                    <a:pt x="1817" y="1165"/>
                    <a:pt x="1820" y="1170"/>
                  </a:cubicBezTo>
                  <a:cubicBezTo>
                    <a:pt x="1822" y="1175"/>
                    <a:pt x="1824" y="1180"/>
                    <a:pt x="1826" y="1185"/>
                  </a:cubicBezTo>
                  <a:cubicBezTo>
                    <a:pt x="1829" y="1190"/>
                    <a:pt x="1831" y="1195"/>
                    <a:pt x="1833" y="1200"/>
                  </a:cubicBezTo>
                  <a:cubicBezTo>
                    <a:pt x="1835" y="1205"/>
                    <a:pt x="1837" y="1210"/>
                    <a:pt x="1840" y="1215"/>
                  </a:cubicBezTo>
                  <a:cubicBezTo>
                    <a:pt x="1842" y="1220"/>
                    <a:pt x="1844" y="1225"/>
                    <a:pt x="1846" y="1230"/>
                  </a:cubicBezTo>
                  <a:cubicBezTo>
                    <a:pt x="1848" y="1235"/>
                    <a:pt x="1850" y="1240"/>
                    <a:pt x="1852" y="1245"/>
                  </a:cubicBezTo>
                  <a:cubicBezTo>
                    <a:pt x="1854" y="1250"/>
                    <a:pt x="1856" y="1255"/>
                    <a:pt x="1858" y="1260"/>
                  </a:cubicBezTo>
                  <a:cubicBezTo>
                    <a:pt x="1860" y="1265"/>
                    <a:pt x="1862" y="1270"/>
                    <a:pt x="1864" y="1275"/>
                  </a:cubicBezTo>
                  <a:cubicBezTo>
                    <a:pt x="1866" y="1280"/>
                    <a:pt x="1868" y="1285"/>
                    <a:pt x="1870" y="1290"/>
                  </a:cubicBezTo>
                  <a:cubicBezTo>
                    <a:pt x="1872" y="1295"/>
                    <a:pt x="1874" y="1300"/>
                    <a:pt x="1875" y="1305"/>
                  </a:cubicBezTo>
                  <a:cubicBezTo>
                    <a:pt x="1877" y="1310"/>
                    <a:pt x="1879" y="1315"/>
                    <a:pt x="1881" y="1320"/>
                  </a:cubicBezTo>
                  <a:cubicBezTo>
                    <a:pt x="1883" y="1325"/>
                    <a:pt x="1884" y="1330"/>
                    <a:pt x="1886" y="1335"/>
                  </a:cubicBezTo>
                  <a:cubicBezTo>
                    <a:pt x="1888" y="1340"/>
                    <a:pt x="1890" y="1345"/>
                    <a:pt x="1891" y="1350"/>
                  </a:cubicBezTo>
                  <a:cubicBezTo>
                    <a:pt x="1893" y="1355"/>
                    <a:pt x="1895" y="1360"/>
                    <a:pt x="1897" y="1365"/>
                  </a:cubicBezTo>
                  <a:cubicBezTo>
                    <a:pt x="1898" y="1370"/>
                    <a:pt x="1900" y="1375"/>
                    <a:pt x="1901" y="1380"/>
                  </a:cubicBezTo>
                  <a:cubicBezTo>
                    <a:pt x="1903" y="1385"/>
                    <a:pt x="1905" y="1390"/>
                    <a:pt x="1906" y="1395"/>
                  </a:cubicBezTo>
                  <a:cubicBezTo>
                    <a:pt x="1908" y="1400"/>
                    <a:pt x="1909" y="1405"/>
                    <a:pt x="1911" y="1410"/>
                  </a:cubicBezTo>
                  <a:cubicBezTo>
                    <a:pt x="1913" y="1415"/>
                    <a:pt x="1914" y="1420"/>
                    <a:pt x="1916" y="1425"/>
                  </a:cubicBezTo>
                  <a:cubicBezTo>
                    <a:pt x="1917" y="1430"/>
                    <a:pt x="1919" y="1435"/>
                    <a:pt x="1920" y="1440"/>
                  </a:cubicBezTo>
                  <a:cubicBezTo>
                    <a:pt x="1921" y="1445"/>
                    <a:pt x="1923" y="1450"/>
                    <a:pt x="1924" y="1455"/>
                  </a:cubicBezTo>
                  <a:cubicBezTo>
                    <a:pt x="1926" y="1460"/>
                    <a:pt x="1927" y="1465"/>
                    <a:pt x="1929" y="1470"/>
                  </a:cubicBezTo>
                  <a:cubicBezTo>
                    <a:pt x="1930" y="1475"/>
                    <a:pt x="1931" y="1480"/>
                    <a:pt x="1933" y="1485"/>
                  </a:cubicBezTo>
                  <a:cubicBezTo>
                    <a:pt x="1934" y="1490"/>
                    <a:pt x="1935" y="1495"/>
                    <a:pt x="1936" y="1500"/>
                  </a:cubicBezTo>
                  <a:cubicBezTo>
                    <a:pt x="1938" y="1505"/>
                    <a:pt x="1939" y="1510"/>
                    <a:pt x="1940" y="1515"/>
                  </a:cubicBezTo>
                  <a:cubicBezTo>
                    <a:pt x="1942" y="1520"/>
                    <a:pt x="1943" y="1525"/>
                    <a:pt x="1944" y="1530"/>
                  </a:cubicBezTo>
                  <a:cubicBezTo>
                    <a:pt x="1945" y="1535"/>
                    <a:pt x="1946" y="1540"/>
                    <a:pt x="1948" y="1545"/>
                  </a:cubicBezTo>
                  <a:cubicBezTo>
                    <a:pt x="1949" y="1550"/>
                    <a:pt x="1950" y="1555"/>
                    <a:pt x="1951" y="1560"/>
                  </a:cubicBezTo>
                  <a:cubicBezTo>
                    <a:pt x="1952" y="1565"/>
                    <a:pt x="1953" y="1570"/>
                    <a:pt x="1954" y="1575"/>
                  </a:cubicBezTo>
                  <a:cubicBezTo>
                    <a:pt x="1955" y="1580"/>
                    <a:pt x="1956" y="1585"/>
                    <a:pt x="1958" y="1590"/>
                  </a:cubicBezTo>
                  <a:cubicBezTo>
                    <a:pt x="1959" y="1595"/>
                    <a:pt x="1960" y="1600"/>
                    <a:pt x="1961" y="1605"/>
                  </a:cubicBezTo>
                  <a:cubicBezTo>
                    <a:pt x="1962" y="1610"/>
                    <a:pt x="1963" y="1615"/>
                    <a:pt x="1964" y="1620"/>
                  </a:cubicBezTo>
                  <a:cubicBezTo>
                    <a:pt x="1965" y="1625"/>
                    <a:pt x="1965" y="1630"/>
                    <a:pt x="1966" y="1635"/>
                  </a:cubicBezTo>
                  <a:cubicBezTo>
                    <a:pt x="1967" y="1640"/>
                    <a:pt x="1968" y="1645"/>
                    <a:pt x="1969" y="1650"/>
                  </a:cubicBezTo>
                  <a:cubicBezTo>
                    <a:pt x="1970" y="1655"/>
                    <a:pt x="1971" y="1660"/>
                    <a:pt x="1972" y="1665"/>
                  </a:cubicBezTo>
                  <a:cubicBezTo>
                    <a:pt x="1973" y="1670"/>
                    <a:pt x="1973" y="1675"/>
                    <a:pt x="1974" y="1680"/>
                  </a:cubicBezTo>
                  <a:cubicBezTo>
                    <a:pt x="1975" y="1685"/>
                    <a:pt x="1976" y="1690"/>
                    <a:pt x="1977" y="1695"/>
                  </a:cubicBezTo>
                  <a:cubicBezTo>
                    <a:pt x="1977" y="1700"/>
                    <a:pt x="1978" y="1705"/>
                    <a:pt x="1979" y="1710"/>
                  </a:cubicBezTo>
                  <a:cubicBezTo>
                    <a:pt x="1980" y="1715"/>
                    <a:pt x="1980" y="1720"/>
                    <a:pt x="1981" y="1725"/>
                  </a:cubicBezTo>
                  <a:cubicBezTo>
                    <a:pt x="1982" y="1730"/>
                    <a:pt x="1982" y="1735"/>
                    <a:pt x="1983" y="1740"/>
                  </a:cubicBezTo>
                  <a:cubicBezTo>
                    <a:pt x="1984" y="1745"/>
                    <a:pt x="1984" y="1750"/>
                    <a:pt x="1985" y="1755"/>
                  </a:cubicBezTo>
                  <a:cubicBezTo>
                    <a:pt x="1986" y="1760"/>
                    <a:pt x="1986" y="1765"/>
                    <a:pt x="1987" y="1770"/>
                  </a:cubicBezTo>
                  <a:cubicBezTo>
                    <a:pt x="1987" y="1775"/>
                    <a:pt x="1988" y="1780"/>
                    <a:pt x="1988" y="1785"/>
                  </a:cubicBezTo>
                  <a:cubicBezTo>
                    <a:pt x="1989" y="1790"/>
                    <a:pt x="1989" y="1795"/>
                    <a:pt x="1990" y="1800"/>
                  </a:cubicBezTo>
                  <a:cubicBezTo>
                    <a:pt x="1990" y="1805"/>
                    <a:pt x="1991" y="1810"/>
                    <a:pt x="1991" y="1815"/>
                  </a:cubicBezTo>
                  <a:cubicBezTo>
                    <a:pt x="1992" y="1820"/>
                    <a:pt x="1992" y="1825"/>
                    <a:pt x="1993" y="1830"/>
                  </a:cubicBezTo>
                  <a:cubicBezTo>
                    <a:pt x="1993" y="1835"/>
                    <a:pt x="1994" y="1840"/>
                    <a:pt x="1994" y="1845"/>
                  </a:cubicBezTo>
                  <a:cubicBezTo>
                    <a:pt x="1994" y="1850"/>
                    <a:pt x="1995" y="1855"/>
                    <a:pt x="1995" y="1860"/>
                  </a:cubicBezTo>
                  <a:cubicBezTo>
                    <a:pt x="1995" y="1865"/>
                    <a:pt x="1996" y="1870"/>
                    <a:pt x="1996" y="1875"/>
                  </a:cubicBezTo>
                  <a:cubicBezTo>
                    <a:pt x="1996" y="1880"/>
                    <a:pt x="1997" y="1885"/>
                    <a:pt x="1997" y="1890"/>
                  </a:cubicBezTo>
                  <a:cubicBezTo>
                    <a:pt x="1997" y="1895"/>
                    <a:pt x="1998" y="1900"/>
                    <a:pt x="1998" y="1905"/>
                  </a:cubicBezTo>
                  <a:cubicBezTo>
                    <a:pt x="1998" y="1910"/>
                    <a:pt x="1998" y="1915"/>
                    <a:pt x="1998" y="1920"/>
                  </a:cubicBezTo>
                  <a:cubicBezTo>
                    <a:pt x="1999" y="1925"/>
                    <a:pt x="1999" y="1930"/>
                    <a:pt x="1999" y="1935"/>
                  </a:cubicBezTo>
                  <a:cubicBezTo>
                    <a:pt x="1999" y="1940"/>
                    <a:pt x="1999" y="1945"/>
                    <a:pt x="1999" y="1950"/>
                  </a:cubicBezTo>
                  <a:cubicBezTo>
                    <a:pt x="1999" y="1955"/>
                    <a:pt x="2000" y="1960"/>
                    <a:pt x="2000" y="1965"/>
                  </a:cubicBezTo>
                  <a:cubicBezTo>
                    <a:pt x="2000" y="1970"/>
                    <a:pt x="2000" y="1975"/>
                    <a:pt x="2000" y="1980"/>
                  </a:cubicBezTo>
                  <a:cubicBezTo>
                    <a:pt x="2000" y="1985"/>
                    <a:pt x="2000" y="1990"/>
                    <a:pt x="2000" y="1995"/>
                  </a:cubicBezTo>
                  <a:cubicBezTo>
                    <a:pt x="2000" y="2000"/>
                    <a:pt x="2000" y="2000"/>
                    <a:pt x="2000" y="2000"/>
                  </a:cubicBezTo>
                </a:path>
              </a:pathLst>
            </a:custGeom>
            <a:noFill/>
            <a:ln w="25400">
              <a:solidFill>
                <a:srgbClr val="0A21CC"/>
              </a:solidFill>
              <a:round/>
            </a:ln>
          </p:spPr>
          <p:txBody>
            <a:bodyPr rot="10800000" vert="eaVert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26626" name="组合 31"/>
          <p:cNvGrpSpPr/>
          <p:nvPr/>
        </p:nvGrpSpPr>
        <p:grpSpPr bwMode="auto">
          <a:xfrm>
            <a:off x="4140200" y="1655763"/>
            <a:ext cx="2692400" cy="2759075"/>
            <a:chOff x="4139952" y="1388777"/>
            <a:chExt cx="2692686" cy="2760303"/>
          </a:xfrm>
        </p:grpSpPr>
        <p:grpSp>
          <p:nvGrpSpPr>
            <p:cNvPr id="26627" name="Group 24"/>
            <p:cNvGrpSpPr/>
            <p:nvPr/>
          </p:nvGrpSpPr>
          <p:grpSpPr bwMode="auto">
            <a:xfrm>
              <a:off x="4139952" y="2348855"/>
              <a:ext cx="1336675" cy="1800225"/>
              <a:chOff x="4241" y="2574"/>
              <a:chExt cx="648" cy="873"/>
            </a:xfrm>
          </p:grpSpPr>
          <p:sp>
            <p:nvSpPr>
              <p:cNvPr id="26628" name="d37Arc 2"/>
              <p:cNvSpPr>
                <a:spLocks noChangeArrowheads="1"/>
              </p:cNvSpPr>
              <p:nvPr/>
            </p:nvSpPr>
            <p:spPr bwMode="auto">
              <a:xfrm>
                <a:off x="4241" y="3198"/>
                <a:ext cx="648" cy="125"/>
              </a:xfrm>
              <a:custGeom>
                <a:avLst/>
                <a:gdLst>
                  <a:gd name="T0" fmla="*/ 0 w 43185"/>
                  <a:gd name="T1" fmla="*/ 20791 h 21600"/>
                  <a:gd name="T2" fmla="*/ 21585 w 43185"/>
                  <a:gd name="T3" fmla="*/ 0 h 21600"/>
                  <a:gd name="T4" fmla="*/ 43185 w 43185"/>
                  <a:gd name="T5" fmla="*/ 21600 h 21600"/>
                  <a:gd name="T6" fmla="*/ 0 w 43185"/>
                  <a:gd name="T7" fmla="*/ 20791 h 21600"/>
                  <a:gd name="T8" fmla="*/ 21585 w 43185"/>
                  <a:gd name="T9" fmla="*/ 0 h 21600"/>
                  <a:gd name="T10" fmla="*/ 43185 w 43185"/>
                  <a:gd name="T11" fmla="*/ 21600 h 21600"/>
                  <a:gd name="T12" fmla="*/ 21585 w 43185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85" h="21600" fill="none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</a:path>
                  <a:path w="43185" h="21600" stroke="0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  <a:lnTo>
                      <a:pt x="21585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29" name="d37Arc 3"/>
              <p:cNvSpPr>
                <a:spLocks noChangeArrowheads="1"/>
              </p:cNvSpPr>
              <p:nvPr/>
            </p:nvSpPr>
            <p:spPr bwMode="auto">
              <a:xfrm flipV="1">
                <a:off x="4242" y="3323"/>
                <a:ext cx="647" cy="124"/>
              </a:xfrm>
              <a:custGeom>
                <a:avLst/>
                <a:gdLst>
                  <a:gd name="T0" fmla="*/ -1 w 43157"/>
                  <a:gd name="T1" fmla="*/ 20239 h 21600"/>
                  <a:gd name="T2" fmla="*/ 21557 w 43157"/>
                  <a:gd name="T3" fmla="*/ 0 h 21600"/>
                  <a:gd name="T4" fmla="*/ 43157 w 43157"/>
                  <a:gd name="T5" fmla="*/ 21600 h 21600"/>
                  <a:gd name="T6" fmla="*/ -1 w 43157"/>
                  <a:gd name="T7" fmla="*/ 20239 h 21600"/>
                  <a:gd name="T8" fmla="*/ 21557 w 43157"/>
                  <a:gd name="T9" fmla="*/ 0 h 21600"/>
                  <a:gd name="T10" fmla="*/ 43157 w 43157"/>
                  <a:gd name="T11" fmla="*/ 21600 h 21600"/>
                  <a:gd name="T12" fmla="*/ 21557 w 43157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57" h="21600" fill="none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</a:path>
                  <a:path w="43157" h="21600" stroke="0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  <a:lnTo>
                      <a:pt x="21557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0" name="d37Line 5"/>
              <p:cNvSpPr>
                <a:spLocks noChangeShapeType="1"/>
              </p:cNvSpPr>
              <p:nvPr/>
            </p:nvSpPr>
            <p:spPr bwMode="auto">
              <a:xfrm flipH="1">
                <a:off x="4241" y="2574"/>
                <a:ext cx="324" cy="74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1" name="d37Line 6"/>
              <p:cNvSpPr>
                <a:spLocks noChangeShapeType="1"/>
              </p:cNvSpPr>
              <p:nvPr/>
            </p:nvSpPr>
            <p:spPr bwMode="auto">
              <a:xfrm>
                <a:off x="4565" y="2574"/>
                <a:ext cx="324" cy="74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32" name="Text Box 25"/>
            <p:cNvSpPr txBox="1">
              <a:spLocks noChangeArrowheads="1"/>
            </p:cNvSpPr>
            <p:nvPr/>
          </p:nvSpPr>
          <p:spPr bwMode="auto">
            <a:xfrm>
              <a:off x="4173290" y="2852093"/>
              <a:ext cx="5826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26633" name="Freeform 26"/>
            <p:cNvSpPr>
              <a:spLocks noChangeArrowheads="1"/>
            </p:cNvSpPr>
            <p:nvPr/>
          </p:nvSpPr>
          <p:spPr bwMode="auto">
            <a:xfrm>
              <a:off x="4147890" y="3901430"/>
              <a:ext cx="1328737" cy="1588"/>
            </a:xfrm>
            <a:custGeom>
              <a:avLst/>
              <a:gdLst>
                <a:gd name="T0" fmla="*/ 0 w 837"/>
                <a:gd name="T1" fmla="*/ 1 h 1"/>
                <a:gd name="T2" fmla="*/ 837 w 8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37" h="1">
                  <a:moveTo>
                    <a:pt x="0" y="1"/>
                  </a:moveTo>
                  <a:lnTo>
                    <a:pt x="837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Oval 27"/>
            <p:cNvSpPr>
              <a:spLocks noChangeArrowheads="1"/>
            </p:cNvSpPr>
            <p:nvPr/>
          </p:nvSpPr>
          <p:spPr bwMode="auto">
            <a:xfrm>
              <a:off x="4755902" y="3883968"/>
              <a:ext cx="36513" cy="365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6635" name="Text Box 28"/>
            <p:cNvSpPr txBox="1">
              <a:spLocks noChangeArrowheads="1"/>
            </p:cNvSpPr>
            <p:nvPr/>
          </p:nvSpPr>
          <p:spPr bwMode="auto">
            <a:xfrm>
              <a:off x="4684465" y="3752205"/>
              <a:ext cx="5826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6636" name="Group 36"/>
            <p:cNvGrpSpPr/>
            <p:nvPr/>
          </p:nvGrpSpPr>
          <p:grpSpPr bwMode="auto">
            <a:xfrm>
              <a:off x="4816803" y="1388777"/>
              <a:ext cx="2015835" cy="2509480"/>
              <a:chOff x="3281" y="2303"/>
              <a:chExt cx="1243" cy="1549"/>
            </a:xfrm>
          </p:grpSpPr>
          <p:sp>
            <p:nvSpPr>
              <p:cNvPr id="26637" name="shp1"/>
              <p:cNvSpPr>
                <a:spLocks noChangeArrowheads="1"/>
              </p:cNvSpPr>
              <p:nvPr/>
            </p:nvSpPr>
            <p:spPr bwMode="auto">
              <a:xfrm>
                <a:off x="3281" y="2884"/>
                <a:ext cx="418" cy="968"/>
              </a:xfrm>
              <a:custGeom>
                <a:avLst/>
                <a:gdLst>
                  <a:gd name="T0" fmla="*/ 0 w 418"/>
                  <a:gd name="T1" fmla="*/ 0 h 968"/>
                  <a:gd name="T2" fmla="*/ 418 w 418"/>
                  <a:gd name="T3" fmla="*/ 96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8" h="968">
                    <a:moveTo>
                      <a:pt x="0" y="0"/>
                    </a:moveTo>
                    <a:lnTo>
                      <a:pt x="418" y="968"/>
                    </a:lnTo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A21CC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8" name="shp2"/>
              <p:cNvSpPr>
                <a:spLocks noChangeArrowheads="1"/>
              </p:cNvSpPr>
              <p:nvPr/>
            </p:nvSpPr>
            <p:spPr bwMode="auto">
              <a:xfrm>
                <a:off x="3287" y="2303"/>
                <a:ext cx="950" cy="593"/>
              </a:xfrm>
              <a:custGeom>
                <a:avLst/>
                <a:gdLst>
                  <a:gd name="T0" fmla="*/ 950 w 950"/>
                  <a:gd name="T1" fmla="*/ 0 h 593"/>
                  <a:gd name="T2" fmla="*/ 0 w 950"/>
                  <a:gd name="T3" fmla="*/ 59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50" h="593">
                    <a:moveTo>
                      <a:pt x="950" y="0"/>
                    </a:moveTo>
                    <a:lnTo>
                      <a:pt x="0" y="593"/>
                    </a:lnTo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A21CC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9" name="shape2"/>
              <p:cNvSpPr>
                <a:spLocks noChangeArrowheads="1"/>
              </p:cNvSpPr>
              <p:nvPr/>
            </p:nvSpPr>
            <p:spPr bwMode="auto">
              <a:xfrm rot="4020000">
                <a:off x="3354" y="2534"/>
                <a:ext cx="1226" cy="1099"/>
              </a:xfrm>
              <a:custGeom>
                <a:avLst/>
                <a:gdLst>
                  <a:gd name="T0" fmla="*/ 345 w 2001"/>
                  <a:gd name="T1" fmla="*/ 30 h 2001"/>
                  <a:gd name="T2" fmla="*/ 543 w 2001"/>
                  <a:gd name="T3" fmla="*/ 75 h 2001"/>
                  <a:gd name="T4" fmla="*/ 682 w 2001"/>
                  <a:gd name="T5" fmla="*/ 120 h 2001"/>
                  <a:gd name="T6" fmla="*/ 795 w 2001"/>
                  <a:gd name="T7" fmla="*/ 165 h 2001"/>
                  <a:gd name="T8" fmla="*/ 892 w 2001"/>
                  <a:gd name="T9" fmla="*/ 210 h 2001"/>
                  <a:gd name="T10" fmla="*/ 977 w 2001"/>
                  <a:gd name="T11" fmla="*/ 255 h 2001"/>
                  <a:gd name="T12" fmla="*/ 1054 w 2001"/>
                  <a:gd name="T13" fmla="*/ 300 h 2001"/>
                  <a:gd name="T14" fmla="*/ 1123 w 2001"/>
                  <a:gd name="T15" fmla="*/ 345 h 2001"/>
                  <a:gd name="T16" fmla="*/ 1187 w 2001"/>
                  <a:gd name="T17" fmla="*/ 390 h 2001"/>
                  <a:gd name="T18" fmla="*/ 1245 w 2001"/>
                  <a:gd name="T19" fmla="*/ 435 h 2001"/>
                  <a:gd name="T20" fmla="*/ 1300 w 2001"/>
                  <a:gd name="T21" fmla="*/ 480 h 2001"/>
                  <a:gd name="T22" fmla="*/ 1351 w 2001"/>
                  <a:gd name="T23" fmla="*/ 525 h 2001"/>
                  <a:gd name="T24" fmla="*/ 1398 w 2001"/>
                  <a:gd name="T25" fmla="*/ 570 h 2001"/>
                  <a:gd name="T26" fmla="*/ 1443 w 2001"/>
                  <a:gd name="T27" fmla="*/ 615 h 2001"/>
                  <a:gd name="T28" fmla="*/ 1485 w 2001"/>
                  <a:gd name="T29" fmla="*/ 660 h 2001"/>
                  <a:gd name="T30" fmla="*/ 1524 w 2001"/>
                  <a:gd name="T31" fmla="*/ 705 h 2001"/>
                  <a:gd name="T32" fmla="*/ 1561 w 2001"/>
                  <a:gd name="T33" fmla="*/ 750 h 2001"/>
                  <a:gd name="T34" fmla="*/ 1596 w 2001"/>
                  <a:gd name="T35" fmla="*/ 795 h 2001"/>
                  <a:gd name="T36" fmla="*/ 1629 w 2001"/>
                  <a:gd name="T37" fmla="*/ 840 h 2001"/>
                  <a:gd name="T38" fmla="*/ 1660 w 2001"/>
                  <a:gd name="T39" fmla="*/ 885 h 2001"/>
                  <a:gd name="T40" fmla="*/ 1690 w 2001"/>
                  <a:gd name="T41" fmla="*/ 930 h 2001"/>
                  <a:gd name="T42" fmla="*/ 1717 w 2001"/>
                  <a:gd name="T43" fmla="*/ 975 h 2001"/>
                  <a:gd name="T44" fmla="*/ 1743 w 2001"/>
                  <a:gd name="T45" fmla="*/ 1020 h 2001"/>
                  <a:gd name="T46" fmla="*/ 1768 w 2001"/>
                  <a:gd name="T47" fmla="*/ 1065 h 2001"/>
                  <a:gd name="T48" fmla="*/ 1791 w 2001"/>
                  <a:gd name="T49" fmla="*/ 1110 h 2001"/>
                  <a:gd name="T50" fmla="*/ 1813 w 2001"/>
                  <a:gd name="T51" fmla="*/ 1155 h 2001"/>
                  <a:gd name="T52" fmla="*/ 1833 w 2001"/>
                  <a:gd name="T53" fmla="*/ 1200 h 2001"/>
                  <a:gd name="T54" fmla="*/ 1852 w 2001"/>
                  <a:gd name="T55" fmla="*/ 1245 h 2001"/>
                  <a:gd name="T56" fmla="*/ 1870 w 2001"/>
                  <a:gd name="T57" fmla="*/ 1290 h 2001"/>
                  <a:gd name="T58" fmla="*/ 1886 w 2001"/>
                  <a:gd name="T59" fmla="*/ 1335 h 2001"/>
                  <a:gd name="T60" fmla="*/ 1901 w 2001"/>
                  <a:gd name="T61" fmla="*/ 1380 h 2001"/>
                  <a:gd name="T62" fmla="*/ 1916 w 2001"/>
                  <a:gd name="T63" fmla="*/ 1425 h 2001"/>
                  <a:gd name="T64" fmla="*/ 1929 w 2001"/>
                  <a:gd name="T65" fmla="*/ 1470 h 2001"/>
                  <a:gd name="T66" fmla="*/ 1940 w 2001"/>
                  <a:gd name="T67" fmla="*/ 1515 h 2001"/>
                  <a:gd name="T68" fmla="*/ 1951 w 2001"/>
                  <a:gd name="T69" fmla="*/ 1560 h 2001"/>
                  <a:gd name="T70" fmla="*/ 1961 w 2001"/>
                  <a:gd name="T71" fmla="*/ 1605 h 2001"/>
                  <a:gd name="T72" fmla="*/ 1969 w 2001"/>
                  <a:gd name="T73" fmla="*/ 1650 h 2001"/>
                  <a:gd name="T74" fmla="*/ 1977 w 2001"/>
                  <a:gd name="T75" fmla="*/ 1695 h 2001"/>
                  <a:gd name="T76" fmla="*/ 1983 w 2001"/>
                  <a:gd name="T77" fmla="*/ 1740 h 2001"/>
                  <a:gd name="T78" fmla="*/ 1988 w 2001"/>
                  <a:gd name="T79" fmla="*/ 1785 h 2001"/>
                  <a:gd name="T80" fmla="*/ 1993 w 2001"/>
                  <a:gd name="T81" fmla="*/ 1830 h 2001"/>
                  <a:gd name="T82" fmla="*/ 1996 w 2001"/>
                  <a:gd name="T83" fmla="*/ 1875 h 2001"/>
                  <a:gd name="T84" fmla="*/ 1998 w 2001"/>
                  <a:gd name="T85" fmla="*/ 1920 h 2001"/>
                  <a:gd name="T86" fmla="*/ 2000 w 2001"/>
                  <a:gd name="T87" fmla="*/ 1965 h 2001"/>
                  <a:gd name="T88" fmla="*/ 2000 w 2001"/>
                  <a:gd name="T89" fmla="*/ 2000 h 2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01" h="2001">
                    <a:moveTo>
                      <a:pt x="0" y="0"/>
                    </a:moveTo>
                    <a:cubicBezTo>
                      <a:pt x="141" y="5"/>
                      <a:pt x="200" y="10"/>
                      <a:pt x="244" y="15"/>
                    </a:cubicBezTo>
                    <a:cubicBezTo>
                      <a:pt x="282" y="20"/>
                      <a:pt x="315" y="25"/>
                      <a:pt x="345" y="30"/>
                    </a:cubicBezTo>
                    <a:cubicBezTo>
                      <a:pt x="373" y="35"/>
                      <a:pt x="398" y="40"/>
                      <a:pt x="422" y="45"/>
                    </a:cubicBezTo>
                    <a:cubicBezTo>
                      <a:pt x="444" y="50"/>
                      <a:pt x="466" y="55"/>
                      <a:pt x="486" y="60"/>
                    </a:cubicBezTo>
                    <a:cubicBezTo>
                      <a:pt x="506" y="65"/>
                      <a:pt x="525" y="70"/>
                      <a:pt x="543" y="75"/>
                    </a:cubicBezTo>
                    <a:cubicBezTo>
                      <a:pt x="560" y="80"/>
                      <a:pt x="577" y="85"/>
                      <a:pt x="593" y="90"/>
                    </a:cubicBezTo>
                    <a:cubicBezTo>
                      <a:pt x="609" y="95"/>
                      <a:pt x="625" y="100"/>
                      <a:pt x="640" y="105"/>
                    </a:cubicBezTo>
                    <a:cubicBezTo>
                      <a:pt x="654" y="110"/>
                      <a:pt x="668" y="115"/>
                      <a:pt x="682" y="120"/>
                    </a:cubicBezTo>
                    <a:cubicBezTo>
                      <a:pt x="696" y="125"/>
                      <a:pt x="709" y="130"/>
                      <a:pt x="722" y="135"/>
                    </a:cubicBezTo>
                    <a:cubicBezTo>
                      <a:pt x="735" y="140"/>
                      <a:pt x="748" y="145"/>
                      <a:pt x="760" y="150"/>
                    </a:cubicBezTo>
                    <a:cubicBezTo>
                      <a:pt x="772" y="155"/>
                      <a:pt x="784" y="160"/>
                      <a:pt x="795" y="165"/>
                    </a:cubicBezTo>
                    <a:cubicBezTo>
                      <a:pt x="807" y="170"/>
                      <a:pt x="818" y="175"/>
                      <a:pt x="829" y="180"/>
                    </a:cubicBezTo>
                    <a:cubicBezTo>
                      <a:pt x="840" y="185"/>
                      <a:pt x="851" y="190"/>
                      <a:pt x="861" y="195"/>
                    </a:cubicBezTo>
                    <a:cubicBezTo>
                      <a:pt x="872" y="200"/>
                      <a:pt x="882" y="205"/>
                      <a:pt x="892" y="210"/>
                    </a:cubicBezTo>
                    <a:cubicBezTo>
                      <a:pt x="902" y="215"/>
                      <a:pt x="912" y="220"/>
                      <a:pt x="922" y="225"/>
                    </a:cubicBezTo>
                    <a:cubicBezTo>
                      <a:pt x="931" y="230"/>
                      <a:pt x="941" y="235"/>
                      <a:pt x="950" y="240"/>
                    </a:cubicBezTo>
                    <a:cubicBezTo>
                      <a:pt x="959" y="245"/>
                      <a:pt x="968" y="250"/>
                      <a:pt x="977" y="255"/>
                    </a:cubicBezTo>
                    <a:cubicBezTo>
                      <a:pt x="986" y="260"/>
                      <a:pt x="995" y="265"/>
                      <a:pt x="1004" y="270"/>
                    </a:cubicBezTo>
                    <a:cubicBezTo>
                      <a:pt x="1012" y="275"/>
                      <a:pt x="1021" y="280"/>
                      <a:pt x="1029" y="285"/>
                    </a:cubicBezTo>
                    <a:cubicBezTo>
                      <a:pt x="1037" y="290"/>
                      <a:pt x="1045" y="295"/>
                      <a:pt x="1054" y="300"/>
                    </a:cubicBezTo>
                    <a:cubicBezTo>
                      <a:pt x="1062" y="305"/>
                      <a:pt x="1070" y="310"/>
                      <a:pt x="1077" y="315"/>
                    </a:cubicBezTo>
                    <a:cubicBezTo>
                      <a:pt x="1085" y="320"/>
                      <a:pt x="1093" y="325"/>
                      <a:pt x="1101" y="330"/>
                    </a:cubicBezTo>
                    <a:cubicBezTo>
                      <a:pt x="1108" y="335"/>
                      <a:pt x="1116" y="340"/>
                      <a:pt x="1123" y="345"/>
                    </a:cubicBezTo>
                    <a:cubicBezTo>
                      <a:pt x="1130" y="350"/>
                      <a:pt x="1138" y="355"/>
                      <a:pt x="1145" y="360"/>
                    </a:cubicBezTo>
                    <a:cubicBezTo>
                      <a:pt x="1152" y="365"/>
                      <a:pt x="1159" y="370"/>
                      <a:pt x="1166" y="375"/>
                    </a:cubicBezTo>
                    <a:cubicBezTo>
                      <a:pt x="1173" y="380"/>
                      <a:pt x="1180" y="385"/>
                      <a:pt x="1187" y="390"/>
                    </a:cubicBezTo>
                    <a:cubicBezTo>
                      <a:pt x="1193" y="395"/>
                      <a:pt x="1200" y="400"/>
                      <a:pt x="1207" y="405"/>
                    </a:cubicBezTo>
                    <a:cubicBezTo>
                      <a:pt x="1213" y="410"/>
                      <a:pt x="1220" y="415"/>
                      <a:pt x="1226" y="420"/>
                    </a:cubicBezTo>
                    <a:cubicBezTo>
                      <a:pt x="1233" y="425"/>
                      <a:pt x="1239" y="430"/>
                      <a:pt x="1245" y="435"/>
                    </a:cubicBezTo>
                    <a:cubicBezTo>
                      <a:pt x="1252" y="440"/>
                      <a:pt x="1258" y="445"/>
                      <a:pt x="1264" y="450"/>
                    </a:cubicBezTo>
                    <a:cubicBezTo>
                      <a:pt x="1270" y="455"/>
                      <a:pt x="1276" y="460"/>
                      <a:pt x="1282" y="465"/>
                    </a:cubicBezTo>
                    <a:cubicBezTo>
                      <a:pt x="1288" y="470"/>
                      <a:pt x="1294" y="475"/>
                      <a:pt x="1300" y="480"/>
                    </a:cubicBezTo>
                    <a:cubicBezTo>
                      <a:pt x="1306" y="485"/>
                      <a:pt x="1311" y="490"/>
                      <a:pt x="1317" y="495"/>
                    </a:cubicBezTo>
                    <a:cubicBezTo>
                      <a:pt x="1323" y="500"/>
                      <a:pt x="1329" y="505"/>
                      <a:pt x="1334" y="510"/>
                    </a:cubicBezTo>
                    <a:cubicBezTo>
                      <a:pt x="1340" y="515"/>
                      <a:pt x="1345" y="520"/>
                      <a:pt x="1351" y="525"/>
                    </a:cubicBezTo>
                    <a:cubicBezTo>
                      <a:pt x="1356" y="530"/>
                      <a:pt x="1362" y="535"/>
                      <a:pt x="1367" y="540"/>
                    </a:cubicBezTo>
                    <a:cubicBezTo>
                      <a:pt x="1372" y="545"/>
                      <a:pt x="1378" y="550"/>
                      <a:pt x="1383" y="555"/>
                    </a:cubicBezTo>
                    <a:cubicBezTo>
                      <a:pt x="1388" y="560"/>
                      <a:pt x="1393" y="565"/>
                      <a:pt x="1398" y="570"/>
                    </a:cubicBezTo>
                    <a:cubicBezTo>
                      <a:pt x="1403" y="575"/>
                      <a:pt x="1408" y="580"/>
                      <a:pt x="1413" y="585"/>
                    </a:cubicBezTo>
                    <a:cubicBezTo>
                      <a:pt x="1418" y="590"/>
                      <a:pt x="1423" y="595"/>
                      <a:pt x="1428" y="600"/>
                    </a:cubicBezTo>
                    <a:cubicBezTo>
                      <a:pt x="1433" y="605"/>
                      <a:pt x="1438" y="610"/>
                      <a:pt x="1443" y="615"/>
                    </a:cubicBezTo>
                    <a:cubicBezTo>
                      <a:pt x="1448" y="620"/>
                      <a:pt x="1452" y="625"/>
                      <a:pt x="1457" y="630"/>
                    </a:cubicBezTo>
                    <a:cubicBezTo>
                      <a:pt x="1462" y="635"/>
                      <a:pt x="1466" y="640"/>
                      <a:pt x="1471" y="645"/>
                    </a:cubicBezTo>
                    <a:cubicBezTo>
                      <a:pt x="1476" y="650"/>
                      <a:pt x="1480" y="655"/>
                      <a:pt x="1485" y="660"/>
                    </a:cubicBezTo>
                    <a:cubicBezTo>
                      <a:pt x="1489" y="665"/>
                      <a:pt x="1494" y="670"/>
                      <a:pt x="1498" y="675"/>
                    </a:cubicBezTo>
                    <a:cubicBezTo>
                      <a:pt x="1503" y="680"/>
                      <a:pt x="1507" y="685"/>
                      <a:pt x="1511" y="690"/>
                    </a:cubicBezTo>
                    <a:cubicBezTo>
                      <a:pt x="1516" y="695"/>
                      <a:pt x="1520" y="700"/>
                      <a:pt x="1524" y="705"/>
                    </a:cubicBezTo>
                    <a:cubicBezTo>
                      <a:pt x="1528" y="710"/>
                      <a:pt x="1533" y="715"/>
                      <a:pt x="1537" y="720"/>
                    </a:cubicBezTo>
                    <a:cubicBezTo>
                      <a:pt x="1541" y="725"/>
                      <a:pt x="1545" y="730"/>
                      <a:pt x="1549" y="735"/>
                    </a:cubicBezTo>
                    <a:cubicBezTo>
                      <a:pt x="1553" y="740"/>
                      <a:pt x="1557" y="745"/>
                      <a:pt x="1561" y="750"/>
                    </a:cubicBezTo>
                    <a:cubicBezTo>
                      <a:pt x="1565" y="755"/>
                      <a:pt x="1569" y="760"/>
                      <a:pt x="1573" y="765"/>
                    </a:cubicBezTo>
                    <a:cubicBezTo>
                      <a:pt x="1577" y="770"/>
                      <a:pt x="1581" y="775"/>
                      <a:pt x="1585" y="780"/>
                    </a:cubicBezTo>
                    <a:cubicBezTo>
                      <a:pt x="1589" y="785"/>
                      <a:pt x="1592" y="790"/>
                      <a:pt x="1596" y="795"/>
                    </a:cubicBezTo>
                    <a:cubicBezTo>
                      <a:pt x="1600" y="800"/>
                      <a:pt x="1604" y="805"/>
                      <a:pt x="1607" y="810"/>
                    </a:cubicBezTo>
                    <a:cubicBezTo>
                      <a:pt x="1611" y="815"/>
                      <a:pt x="1615" y="820"/>
                      <a:pt x="1618" y="825"/>
                    </a:cubicBezTo>
                    <a:cubicBezTo>
                      <a:pt x="1622" y="830"/>
                      <a:pt x="1626" y="835"/>
                      <a:pt x="1629" y="840"/>
                    </a:cubicBezTo>
                    <a:cubicBezTo>
                      <a:pt x="1633" y="845"/>
                      <a:pt x="1636" y="850"/>
                      <a:pt x="1640" y="855"/>
                    </a:cubicBezTo>
                    <a:cubicBezTo>
                      <a:pt x="1643" y="860"/>
                      <a:pt x="1647" y="865"/>
                      <a:pt x="1650" y="870"/>
                    </a:cubicBezTo>
                    <a:cubicBezTo>
                      <a:pt x="1654" y="875"/>
                      <a:pt x="1657" y="880"/>
                      <a:pt x="1660" y="885"/>
                    </a:cubicBezTo>
                    <a:cubicBezTo>
                      <a:pt x="1664" y="890"/>
                      <a:pt x="1667" y="895"/>
                      <a:pt x="1670" y="900"/>
                    </a:cubicBezTo>
                    <a:cubicBezTo>
                      <a:pt x="1674" y="905"/>
                      <a:pt x="1677" y="910"/>
                      <a:pt x="1680" y="915"/>
                    </a:cubicBezTo>
                    <a:cubicBezTo>
                      <a:pt x="1683" y="920"/>
                      <a:pt x="1687" y="925"/>
                      <a:pt x="1690" y="930"/>
                    </a:cubicBezTo>
                    <a:cubicBezTo>
                      <a:pt x="1693" y="935"/>
                      <a:pt x="1696" y="940"/>
                      <a:pt x="1699" y="945"/>
                    </a:cubicBezTo>
                    <a:cubicBezTo>
                      <a:pt x="1702" y="950"/>
                      <a:pt x="1705" y="955"/>
                      <a:pt x="1708" y="960"/>
                    </a:cubicBezTo>
                    <a:cubicBezTo>
                      <a:pt x="1711" y="965"/>
                      <a:pt x="1714" y="970"/>
                      <a:pt x="1717" y="975"/>
                    </a:cubicBezTo>
                    <a:cubicBezTo>
                      <a:pt x="1720" y="980"/>
                      <a:pt x="1723" y="985"/>
                      <a:pt x="1726" y="990"/>
                    </a:cubicBezTo>
                    <a:cubicBezTo>
                      <a:pt x="1729" y="995"/>
                      <a:pt x="1732" y="1000"/>
                      <a:pt x="1735" y="1005"/>
                    </a:cubicBezTo>
                    <a:cubicBezTo>
                      <a:pt x="1738" y="1010"/>
                      <a:pt x="1741" y="1015"/>
                      <a:pt x="1743" y="1020"/>
                    </a:cubicBezTo>
                    <a:cubicBezTo>
                      <a:pt x="1746" y="1025"/>
                      <a:pt x="1749" y="1030"/>
                      <a:pt x="1752" y="1035"/>
                    </a:cubicBezTo>
                    <a:cubicBezTo>
                      <a:pt x="1755" y="1040"/>
                      <a:pt x="1757" y="1045"/>
                      <a:pt x="1760" y="1050"/>
                    </a:cubicBezTo>
                    <a:cubicBezTo>
                      <a:pt x="1763" y="1055"/>
                      <a:pt x="1765" y="1060"/>
                      <a:pt x="1768" y="1065"/>
                    </a:cubicBezTo>
                    <a:cubicBezTo>
                      <a:pt x="1771" y="1070"/>
                      <a:pt x="1773" y="1075"/>
                      <a:pt x="1776" y="1080"/>
                    </a:cubicBezTo>
                    <a:cubicBezTo>
                      <a:pt x="1778" y="1085"/>
                      <a:pt x="1781" y="1090"/>
                      <a:pt x="1784" y="1095"/>
                    </a:cubicBezTo>
                    <a:cubicBezTo>
                      <a:pt x="1786" y="1100"/>
                      <a:pt x="1789" y="1105"/>
                      <a:pt x="1791" y="1110"/>
                    </a:cubicBezTo>
                    <a:cubicBezTo>
                      <a:pt x="1794" y="1115"/>
                      <a:pt x="1796" y="1120"/>
                      <a:pt x="1798" y="1125"/>
                    </a:cubicBezTo>
                    <a:cubicBezTo>
                      <a:pt x="1801" y="1130"/>
                      <a:pt x="1803" y="1135"/>
                      <a:pt x="1806" y="1140"/>
                    </a:cubicBezTo>
                    <a:cubicBezTo>
                      <a:pt x="1808" y="1145"/>
                      <a:pt x="1810" y="1150"/>
                      <a:pt x="1813" y="1155"/>
                    </a:cubicBezTo>
                    <a:cubicBezTo>
                      <a:pt x="1815" y="1160"/>
                      <a:pt x="1817" y="1165"/>
                      <a:pt x="1820" y="1170"/>
                    </a:cubicBezTo>
                    <a:cubicBezTo>
                      <a:pt x="1822" y="1175"/>
                      <a:pt x="1824" y="1180"/>
                      <a:pt x="1826" y="1185"/>
                    </a:cubicBezTo>
                    <a:cubicBezTo>
                      <a:pt x="1829" y="1190"/>
                      <a:pt x="1831" y="1195"/>
                      <a:pt x="1833" y="1200"/>
                    </a:cubicBezTo>
                    <a:cubicBezTo>
                      <a:pt x="1835" y="1205"/>
                      <a:pt x="1837" y="1210"/>
                      <a:pt x="1840" y="1215"/>
                    </a:cubicBezTo>
                    <a:cubicBezTo>
                      <a:pt x="1842" y="1220"/>
                      <a:pt x="1844" y="1225"/>
                      <a:pt x="1846" y="1230"/>
                    </a:cubicBezTo>
                    <a:cubicBezTo>
                      <a:pt x="1848" y="1235"/>
                      <a:pt x="1850" y="1240"/>
                      <a:pt x="1852" y="1245"/>
                    </a:cubicBezTo>
                    <a:cubicBezTo>
                      <a:pt x="1854" y="1250"/>
                      <a:pt x="1856" y="1255"/>
                      <a:pt x="1858" y="1260"/>
                    </a:cubicBezTo>
                    <a:cubicBezTo>
                      <a:pt x="1860" y="1265"/>
                      <a:pt x="1862" y="1270"/>
                      <a:pt x="1864" y="1275"/>
                    </a:cubicBezTo>
                    <a:cubicBezTo>
                      <a:pt x="1866" y="1280"/>
                      <a:pt x="1868" y="1285"/>
                      <a:pt x="1870" y="1290"/>
                    </a:cubicBezTo>
                    <a:cubicBezTo>
                      <a:pt x="1872" y="1295"/>
                      <a:pt x="1874" y="1300"/>
                      <a:pt x="1875" y="1305"/>
                    </a:cubicBezTo>
                    <a:cubicBezTo>
                      <a:pt x="1877" y="1310"/>
                      <a:pt x="1879" y="1315"/>
                      <a:pt x="1881" y="1320"/>
                    </a:cubicBezTo>
                    <a:cubicBezTo>
                      <a:pt x="1883" y="1325"/>
                      <a:pt x="1884" y="1330"/>
                      <a:pt x="1886" y="1335"/>
                    </a:cubicBezTo>
                    <a:cubicBezTo>
                      <a:pt x="1888" y="1340"/>
                      <a:pt x="1890" y="1345"/>
                      <a:pt x="1891" y="1350"/>
                    </a:cubicBezTo>
                    <a:cubicBezTo>
                      <a:pt x="1893" y="1355"/>
                      <a:pt x="1895" y="1360"/>
                      <a:pt x="1897" y="1365"/>
                    </a:cubicBezTo>
                    <a:cubicBezTo>
                      <a:pt x="1898" y="1370"/>
                      <a:pt x="1900" y="1375"/>
                      <a:pt x="1901" y="1380"/>
                    </a:cubicBezTo>
                    <a:cubicBezTo>
                      <a:pt x="1903" y="1385"/>
                      <a:pt x="1905" y="1390"/>
                      <a:pt x="1906" y="1395"/>
                    </a:cubicBezTo>
                    <a:cubicBezTo>
                      <a:pt x="1908" y="1400"/>
                      <a:pt x="1909" y="1405"/>
                      <a:pt x="1911" y="1410"/>
                    </a:cubicBezTo>
                    <a:cubicBezTo>
                      <a:pt x="1913" y="1415"/>
                      <a:pt x="1914" y="1420"/>
                      <a:pt x="1916" y="1425"/>
                    </a:cubicBezTo>
                    <a:cubicBezTo>
                      <a:pt x="1917" y="1430"/>
                      <a:pt x="1919" y="1435"/>
                      <a:pt x="1920" y="1440"/>
                    </a:cubicBezTo>
                    <a:cubicBezTo>
                      <a:pt x="1921" y="1445"/>
                      <a:pt x="1923" y="1450"/>
                      <a:pt x="1924" y="1455"/>
                    </a:cubicBezTo>
                    <a:cubicBezTo>
                      <a:pt x="1926" y="1460"/>
                      <a:pt x="1927" y="1465"/>
                      <a:pt x="1929" y="1470"/>
                    </a:cubicBezTo>
                    <a:cubicBezTo>
                      <a:pt x="1930" y="1475"/>
                      <a:pt x="1931" y="1480"/>
                      <a:pt x="1933" y="1485"/>
                    </a:cubicBezTo>
                    <a:cubicBezTo>
                      <a:pt x="1934" y="1490"/>
                      <a:pt x="1935" y="1495"/>
                      <a:pt x="1936" y="1500"/>
                    </a:cubicBezTo>
                    <a:cubicBezTo>
                      <a:pt x="1938" y="1505"/>
                      <a:pt x="1939" y="1510"/>
                      <a:pt x="1940" y="1515"/>
                    </a:cubicBezTo>
                    <a:cubicBezTo>
                      <a:pt x="1942" y="1520"/>
                      <a:pt x="1943" y="1525"/>
                      <a:pt x="1944" y="1530"/>
                    </a:cubicBezTo>
                    <a:cubicBezTo>
                      <a:pt x="1945" y="1535"/>
                      <a:pt x="1946" y="1540"/>
                      <a:pt x="1948" y="1545"/>
                    </a:cubicBezTo>
                    <a:cubicBezTo>
                      <a:pt x="1949" y="1550"/>
                      <a:pt x="1950" y="1555"/>
                      <a:pt x="1951" y="1560"/>
                    </a:cubicBezTo>
                    <a:cubicBezTo>
                      <a:pt x="1952" y="1565"/>
                      <a:pt x="1953" y="1570"/>
                      <a:pt x="1954" y="1575"/>
                    </a:cubicBezTo>
                    <a:cubicBezTo>
                      <a:pt x="1955" y="1580"/>
                      <a:pt x="1956" y="1585"/>
                      <a:pt x="1958" y="1590"/>
                    </a:cubicBezTo>
                    <a:cubicBezTo>
                      <a:pt x="1959" y="1595"/>
                      <a:pt x="1960" y="1600"/>
                      <a:pt x="1961" y="1605"/>
                    </a:cubicBezTo>
                    <a:cubicBezTo>
                      <a:pt x="1962" y="1610"/>
                      <a:pt x="1963" y="1615"/>
                      <a:pt x="1964" y="1620"/>
                    </a:cubicBezTo>
                    <a:cubicBezTo>
                      <a:pt x="1965" y="1625"/>
                      <a:pt x="1965" y="1630"/>
                      <a:pt x="1966" y="1635"/>
                    </a:cubicBezTo>
                    <a:cubicBezTo>
                      <a:pt x="1967" y="1640"/>
                      <a:pt x="1968" y="1645"/>
                      <a:pt x="1969" y="1650"/>
                    </a:cubicBezTo>
                    <a:cubicBezTo>
                      <a:pt x="1970" y="1655"/>
                      <a:pt x="1971" y="1660"/>
                      <a:pt x="1972" y="1665"/>
                    </a:cubicBezTo>
                    <a:cubicBezTo>
                      <a:pt x="1973" y="1670"/>
                      <a:pt x="1973" y="1675"/>
                      <a:pt x="1974" y="1680"/>
                    </a:cubicBezTo>
                    <a:cubicBezTo>
                      <a:pt x="1975" y="1685"/>
                      <a:pt x="1976" y="1690"/>
                      <a:pt x="1977" y="1695"/>
                    </a:cubicBezTo>
                    <a:cubicBezTo>
                      <a:pt x="1977" y="1700"/>
                      <a:pt x="1978" y="1705"/>
                      <a:pt x="1979" y="1710"/>
                    </a:cubicBezTo>
                    <a:cubicBezTo>
                      <a:pt x="1980" y="1715"/>
                      <a:pt x="1980" y="1720"/>
                      <a:pt x="1981" y="1725"/>
                    </a:cubicBezTo>
                    <a:cubicBezTo>
                      <a:pt x="1982" y="1730"/>
                      <a:pt x="1982" y="1735"/>
                      <a:pt x="1983" y="1740"/>
                    </a:cubicBezTo>
                    <a:cubicBezTo>
                      <a:pt x="1984" y="1745"/>
                      <a:pt x="1984" y="1750"/>
                      <a:pt x="1985" y="1755"/>
                    </a:cubicBezTo>
                    <a:cubicBezTo>
                      <a:pt x="1986" y="1760"/>
                      <a:pt x="1986" y="1765"/>
                      <a:pt x="1987" y="1770"/>
                    </a:cubicBezTo>
                    <a:cubicBezTo>
                      <a:pt x="1987" y="1775"/>
                      <a:pt x="1988" y="1780"/>
                      <a:pt x="1988" y="1785"/>
                    </a:cubicBezTo>
                    <a:cubicBezTo>
                      <a:pt x="1989" y="1790"/>
                      <a:pt x="1989" y="1795"/>
                      <a:pt x="1990" y="1800"/>
                    </a:cubicBezTo>
                    <a:cubicBezTo>
                      <a:pt x="1990" y="1805"/>
                      <a:pt x="1991" y="1810"/>
                      <a:pt x="1991" y="1815"/>
                    </a:cubicBezTo>
                    <a:cubicBezTo>
                      <a:pt x="1992" y="1820"/>
                      <a:pt x="1992" y="1825"/>
                      <a:pt x="1993" y="1830"/>
                    </a:cubicBezTo>
                    <a:cubicBezTo>
                      <a:pt x="1993" y="1835"/>
                      <a:pt x="1994" y="1840"/>
                      <a:pt x="1994" y="1845"/>
                    </a:cubicBezTo>
                    <a:cubicBezTo>
                      <a:pt x="1994" y="1850"/>
                      <a:pt x="1995" y="1855"/>
                      <a:pt x="1995" y="1860"/>
                    </a:cubicBezTo>
                    <a:cubicBezTo>
                      <a:pt x="1995" y="1865"/>
                      <a:pt x="1996" y="1870"/>
                      <a:pt x="1996" y="1875"/>
                    </a:cubicBezTo>
                    <a:cubicBezTo>
                      <a:pt x="1996" y="1880"/>
                      <a:pt x="1997" y="1885"/>
                      <a:pt x="1997" y="1890"/>
                    </a:cubicBezTo>
                    <a:cubicBezTo>
                      <a:pt x="1997" y="1895"/>
                      <a:pt x="1998" y="1900"/>
                      <a:pt x="1998" y="1905"/>
                    </a:cubicBezTo>
                    <a:cubicBezTo>
                      <a:pt x="1998" y="1910"/>
                      <a:pt x="1998" y="1915"/>
                      <a:pt x="1998" y="1920"/>
                    </a:cubicBezTo>
                    <a:cubicBezTo>
                      <a:pt x="1999" y="1925"/>
                      <a:pt x="1999" y="1930"/>
                      <a:pt x="1999" y="1935"/>
                    </a:cubicBezTo>
                    <a:cubicBezTo>
                      <a:pt x="1999" y="1940"/>
                      <a:pt x="1999" y="1945"/>
                      <a:pt x="1999" y="1950"/>
                    </a:cubicBezTo>
                    <a:cubicBezTo>
                      <a:pt x="1999" y="1955"/>
                      <a:pt x="2000" y="1960"/>
                      <a:pt x="2000" y="1965"/>
                    </a:cubicBezTo>
                    <a:cubicBezTo>
                      <a:pt x="2000" y="1970"/>
                      <a:pt x="2000" y="1975"/>
                      <a:pt x="2000" y="1980"/>
                    </a:cubicBezTo>
                    <a:cubicBezTo>
                      <a:pt x="2000" y="1985"/>
                      <a:pt x="2000" y="1990"/>
                      <a:pt x="2000" y="1995"/>
                    </a:cubicBezTo>
                    <a:cubicBezTo>
                      <a:pt x="2000" y="2000"/>
                      <a:pt x="2000" y="2000"/>
                      <a:pt x="2000" y="2000"/>
                    </a:cubicBezTo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A21CC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40" name="Text Box 53"/>
            <p:cNvSpPr txBox="1">
              <a:spLocks noChangeArrowheads="1"/>
            </p:cNvSpPr>
            <p:nvPr/>
          </p:nvSpPr>
          <p:spPr bwMode="auto">
            <a:xfrm>
              <a:off x="5238812" y="2132856"/>
              <a:ext cx="1041549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>
                <a:spcBef>
                  <a:spcPct val="50000"/>
                </a:spcBef>
              </a:pPr>
              <a:r>
                <a:rPr lang="zh-CN" altLang="en-US" sz="2000">
                  <a:latin typeface="黑体" panose="02010609060101010101" pitchFamily="49" charset="-122"/>
                  <a:ea typeface="黑体" panose="02010609060101010101" pitchFamily="49" charset="-122"/>
                </a:rPr>
                <a:t>侧面</a:t>
              </a:r>
              <a:endParaRPr lang="en-US" altLang="zh-CN" sz="200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dist">
                <a:spcBef>
                  <a:spcPct val="50000"/>
                </a:spcBef>
              </a:pPr>
              <a:r>
                <a:rPr lang="zh-CN" altLang="en-US" sz="2000">
                  <a:latin typeface="黑体" panose="02010609060101010101" pitchFamily="49" charset="-122"/>
                  <a:ea typeface="黑体" panose="02010609060101010101" pitchFamily="49" charset="-122"/>
                </a:rPr>
                <a:t>展开图</a:t>
              </a:r>
            </a:p>
          </p:txBody>
        </p:sp>
      </p:grpSp>
      <p:grpSp>
        <p:nvGrpSpPr>
          <p:cNvPr id="8" name="组合 19"/>
          <p:cNvGrpSpPr/>
          <p:nvPr/>
        </p:nvGrpSpPr>
        <p:grpSpPr bwMode="auto">
          <a:xfrm>
            <a:off x="754060" y="1390331"/>
            <a:ext cx="1873249" cy="515620"/>
            <a:chOff x="1097904" y="1484784"/>
            <a:chExt cx="1719474" cy="515917"/>
          </a:xfrm>
          <a:solidFill>
            <a:srgbClr val="0070C0"/>
          </a:solidFill>
        </p:grpSpPr>
        <p:sp>
          <p:nvSpPr>
            <p:cNvPr id="3" name="矩形 20"/>
            <p:cNvSpPr>
              <a:spLocks noChangeArrowheads="1"/>
            </p:cNvSpPr>
            <p:nvPr/>
          </p:nvSpPr>
          <p:spPr bwMode="auto">
            <a:xfrm>
              <a:off x="1097904" y="1484784"/>
              <a:ext cx="161456" cy="515917"/>
            </a:xfrm>
            <a:prstGeom prst="rect">
              <a:avLst/>
            </a:prstGeom>
            <a:grpFill/>
            <a:ln w="9525" algn="ctr">
              <a:noFill/>
              <a:round/>
            </a:ln>
          </p:spPr>
          <p:txBody>
            <a:bodyPr/>
            <a:lstStyle/>
            <a:p>
              <a:pPr algn="ctr">
                <a:defRPr/>
              </a:pPr>
              <a:endParaRPr lang="zh-CN" altLang="en-US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21"/>
            <p:cNvSpPr>
              <a:spLocks noChangeArrowheads="1"/>
            </p:cNvSpPr>
            <p:nvPr/>
          </p:nvSpPr>
          <p:spPr bwMode="auto">
            <a:xfrm>
              <a:off x="1332219" y="1484784"/>
              <a:ext cx="1485159" cy="515917"/>
            </a:xfrm>
            <a:prstGeom prst="rect">
              <a:avLst/>
            </a:prstGeom>
            <a:grpFill/>
            <a:ln w="9525" algn="ctr">
              <a:noFill/>
              <a:round/>
            </a:ln>
          </p:spPr>
          <p:txBody>
            <a:bodyPr/>
            <a:lstStyle/>
            <a:p>
              <a:pPr algn="ctr">
                <a:defRPr/>
              </a:pPr>
              <a:r>
                <a:rPr lang="zh-CN" altLang="en-US" sz="2800" b="1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概念对比</a:t>
              </a:r>
            </a:p>
          </p:txBody>
        </p:sp>
      </p:grpSp>
      <p:sp>
        <p:nvSpPr>
          <p:cNvPr id="26642" name="TextBox 40"/>
          <p:cNvSpPr txBox="1">
            <a:spLocks noChangeArrowheads="1"/>
          </p:cNvSpPr>
          <p:nvPr/>
        </p:nvSpPr>
        <p:spPr bwMode="auto">
          <a:xfrm>
            <a:off x="1447800" y="211137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r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3" name="TextBox 41"/>
          <p:cNvSpPr txBox="1">
            <a:spLocks noChangeArrowheads="1"/>
          </p:cNvSpPr>
          <p:nvPr/>
        </p:nvSpPr>
        <p:spPr bwMode="auto">
          <a:xfrm>
            <a:off x="5292725" y="1751013"/>
            <a:ext cx="26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l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4" name="Text Box 25"/>
          <p:cNvSpPr txBox="1">
            <a:spLocks noChangeArrowheads="1"/>
          </p:cNvSpPr>
          <p:nvPr/>
        </p:nvSpPr>
        <p:spPr bwMode="auto">
          <a:xfrm>
            <a:off x="4859338" y="3767138"/>
            <a:ext cx="58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r</a:t>
            </a:r>
          </a:p>
        </p:txBody>
      </p:sp>
      <p:graphicFrame>
        <p:nvGraphicFramePr>
          <p:cNvPr id="26645" name="Object 14"/>
          <p:cNvGraphicFramePr/>
          <p:nvPr/>
        </p:nvGraphicFramePr>
        <p:xfrm>
          <a:off x="6588125" y="2687638"/>
          <a:ext cx="1106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r:id="rId3" imgW="546100" imgH="177800" progId="Equation.DSMT4">
                  <p:embed/>
                </p:oleObj>
              </mc:Choice>
              <mc:Fallback>
                <p:oleObj r:id="rId3" imgW="546100" imgH="177800" progId="Equation.DSMT4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687638"/>
                        <a:ext cx="11064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15"/>
          <p:cNvGraphicFramePr/>
          <p:nvPr/>
        </p:nvGraphicFramePr>
        <p:xfrm>
          <a:off x="2843213" y="2687638"/>
          <a:ext cx="108108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r:id="rId5" imgW="508635" imgH="394335" progId="Equation.DSMT4">
                  <p:embed/>
                </p:oleObj>
              </mc:Choice>
              <mc:Fallback>
                <p:oleObj r:id="rId5" imgW="508635" imgH="394335" progId="Equation.DSMT4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87638"/>
                        <a:ext cx="1081087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Text Box 53"/>
          <p:cNvSpPr txBox="1">
            <a:spLocks noChangeArrowheads="1"/>
          </p:cNvSpPr>
          <p:nvPr/>
        </p:nvSpPr>
        <p:spPr bwMode="auto">
          <a:xfrm>
            <a:off x="1476375" y="2863850"/>
            <a:ext cx="104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扇形</a:t>
            </a:r>
          </a:p>
        </p:txBody>
      </p:sp>
      <p:sp>
        <p:nvSpPr>
          <p:cNvPr id="21532" name="Rectangle 17"/>
          <p:cNvSpPr/>
          <p:nvPr/>
        </p:nvSpPr>
        <p:spPr>
          <a:xfrm>
            <a:off x="755650" y="4487863"/>
            <a:ext cx="7400925" cy="2011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其侧面展开图扇形的半径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=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母线的长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l</a:t>
            </a:r>
            <a:endParaRPr lang="en-US" altLang="zh-CN" sz="2800" i="1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侧面展开图扇形的弧长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底面周长</a:t>
            </a:r>
            <a:endParaRPr lang="en-US" altLang="zh-CN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母线、高及底面半径间的关系 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l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h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r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1533" name="Object 16"/>
          <p:cNvGraphicFramePr/>
          <p:nvPr/>
        </p:nvGraphicFramePr>
        <p:xfrm>
          <a:off x="6280150" y="5375275"/>
          <a:ext cx="592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r:id="rId7" imgW="292735" imgH="177800" progId="Equation.DSMT4">
                  <p:embed/>
                </p:oleObj>
              </mc:Choice>
              <mc:Fallback>
                <p:oleObj r:id="rId7" imgW="292735" imgH="177800" progId="Equation.DSMT4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5375275"/>
                        <a:ext cx="592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0" name="d37Line 5"/>
          <p:cNvSpPr>
            <a:spLocks noChangeShapeType="1"/>
          </p:cNvSpPr>
          <p:nvPr/>
        </p:nvSpPr>
        <p:spPr bwMode="auto">
          <a:xfrm flipH="1">
            <a:off x="4776788" y="2644775"/>
            <a:ext cx="23812" cy="152241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1" name="TextBox 41"/>
          <p:cNvSpPr txBox="1">
            <a:spLocks noChangeArrowheads="1"/>
          </p:cNvSpPr>
          <p:nvPr/>
        </p:nvSpPr>
        <p:spPr bwMode="auto">
          <a:xfrm>
            <a:off x="4506913" y="32607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h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52" name="圆角矩形 31"/>
          <p:cNvSpPr>
            <a:spLocks noChangeArrowheads="1"/>
          </p:cNvSpPr>
          <p:nvPr/>
        </p:nvSpPr>
        <p:spPr bwMode="auto">
          <a:xfrm>
            <a:off x="320675" y="641350"/>
            <a:ext cx="1638300" cy="4714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428625" y="857250"/>
            <a:ext cx="5184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圆锥的侧面积计算公式</a:t>
            </a:r>
          </a:p>
        </p:txBody>
      </p:sp>
      <p:grpSp>
        <p:nvGrpSpPr>
          <p:cNvPr id="27650" name="组合 79"/>
          <p:cNvGrpSpPr/>
          <p:nvPr/>
        </p:nvGrpSpPr>
        <p:grpSpPr bwMode="auto">
          <a:xfrm>
            <a:off x="5194300" y="1268413"/>
            <a:ext cx="2692400" cy="2760662"/>
            <a:chOff x="4139952" y="1748817"/>
            <a:chExt cx="2692686" cy="2760303"/>
          </a:xfrm>
        </p:grpSpPr>
        <p:grpSp>
          <p:nvGrpSpPr>
            <p:cNvPr id="27651" name="组合 58"/>
            <p:cNvGrpSpPr/>
            <p:nvPr/>
          </p:nvGrpSpPr>
          <p:grpSpPr bwMode="auto">
            <a:xfrm>
              <a:off x="4139952" y="1748817"/>
              <a:ext cx="2692686" cy="2760303"/>
              <a:chOff x="4139952" y="1388777"/>
              <a:chExt cx="2692686" cy="2760303"/>
            </a:xfrm>
          </p:grpSpPr>
          <p:grpSp>
            <p:nvGrpSpPr>
              <p:cNvPr id="27652" name="Group 24"/>
              <p:cNvGrpSpPr/>
              <p:nvPr/>
            </p:nvGrpSpPr>
            <p:grpSpPr bwMode="auto">
              <a:xfrm>
                <a:off x="4139952" y="2348855"/>
                <a:ext cx="1336675" cy="1800225"/>
                <a:chOff x="4241" y="2574"/>
                <a:chExt cx="648" cy="873"/>
              </a:xfrm>
            </p:grpSpPr>
            <p:sp>
              <p:nvSpPr>
                <p:cNvPr id="27653" name="d37Arc 2"/>
                <p:cNvSpPr>
                  <a:spLocks noChangeArrowheads="1"/>
                </p:cNvSpPr>
                <p:nvPr/>
              </p:nvSpPr>
              <p:spPr bwMode="auto">
                <a:xfrm>
                  <a:off x="4241" y="3198"/>
                  <a:ext cx="648" cy="125"/>
                </a:xfrm>
                <a:custGeom>
                  <a:avLst/>
                  <a:gdLst>
                    <a:gd name="T0" fmla="*/ 0 w 43185"/>
                    <a:gd name="T1" fmla="*/ 20791 h 21600"/>
                    <a:gd name="T2" fmla="*/ 21585 w 43185"/>
                    <a:gd name="T3" fmla="*/ 0 h 21600"/>
                    <a:gd name="T4" fmla="*/ 43185 w 43185"/>
                    <a:gd name="T5" fmla="*/ 21600 h 21600"/>
                    <a:gd name="T6" fmla="*/ 0 w 43185"/>
                    <a:gd name="T7" fmla="*/ 20791 h 21600"/>
                    <a:gd name="T8" fmla="*/ 21585 w 43185"/>
                    <a:gd name="T9" fmla="*/ 0 h 21600"/>
                    <a:gd name="T10" fmla="*/ 43185 w 43185"/>
                    <a:gd name="T11" fmla="*/ 21600 h 21600"/>
                    <a:gd name="T12" fmla="*/ 21585 w 43185"/>
                    <a:gd name="T1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185" h="21600" fill="none">
                      <a:moveTo>
                        <a:pt x="0" y="20791"/>
                      </a:moveTo>
                      <a:cubicBezTo>
                        <a:pt x="435" y="9184"/>
                        <a:pt x="9970" y="-1"/>
                        <a:pt x="21585" y="0"/>
                      </a:cubicBezTo>
                      <a:cubicBezTo>
                        <a:pt x="33514" y="0"/>
                        <a:pt x="43185" y="9670"/>
                        <a:pt x="43185" y="21600"/>
                      </a:cubicBezTo>
                    </a:path>
                    <a:path w="43185" h="21600" stroke="0">
                      <a:moveTo>
                        <a:pt x="0" y="20791"/>
                      </a:moveTo>
                      <a:cubicBezTo>
                        <a:pt x="435" y="9184"/>
                        <a:pt x="9970" y="-1"/>
                        <a:pt x="21585" y="0"/>
                      </a:cubicBezTo>
                      <a:cubicBezTo>
                        <a:pt x="33514" y="0"/>
                        <a:pt x="43185" y="9670"/>
                        <a:pt x="43185" y="21600"/>
                      </a:cubicBezTo>
                      <a:lnTo>
                        <a:pt x="21585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prstDash val="lg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54" name="d37Arc 3"/>
                <p:cNvSpPr>
                  <a:spLocks noChangeArrowheads="1"/>
                </p:cNvSpPr>
                <p:nvPr/>
              </p:nvSpPr>
              <p:spPr bwMode="auto">
                <a:xfrm flipV="1">
                  <a:off x="4242" y="3323"/>
                  <a:ext cx="647" cy="124"/>
                </a:xfrm>
                <a:custGeom>
                  <a:avLst/>
                  <a:gdLst>
                    <a:gd name="T0" fmla="*/ -1 w 43157"/>
                    <a:gd name="T1" fmla="*/ 20239 h 21600"/>
                    <a:gd name="T2" fmla="*/ 21557 w 43157"/>
                    <a:gd name="T3" fmla="*/ 0 h 21600"/>
                    <a:gd name="T4" fmla="*/ 43157 w 43157"/>
                    <a:gd name="T5" fmla="*/ 21600 h 21600"/>
                    <a:gd name="T6" fmla="*/ -1 w 43157"/>
                    <a:gd name="T7" fmla="*/ 20239 h 21600"/>
                    <a:gd name="T8" fmla="*/ 21557 w 43157"/>
                    <a:gd name="T9" fmla="*/ 0 h 21600"/>
                    <a:gd name="T10" fmla="*/ 43157 w 43157"/>
                    <a:gd name="T11" fmla="*/ 21600 h 21600"/>
                    <a:gd name="T12" fmla="*/ 21557 w 43157"/>
                    <a:gd name="T1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157" h="21600" fill="none">
                      <a:moveTo>
                        <a:pt x="-1" y="20239"/>
                      </a:moveTo>
                      <a:cubicBezTo>
                        <a:pt x="717" y="8861"/>
                        <a:pt x="10155" y="-1"/>
                        <a:pt x="21557" y="0"/>
                      </a:cubicBezTo>
                      <a:cubicBezTo>
                        <a:pt x="33486" y="0"/>
                        <a:pt x="43157" y="9670"/>
                        <a:pt x="43157" y="21600"/>
                      </a:cubicBezTo>
                    </a:path>
                    <a:path w="43157" h="21600" stroke="0">
                      <a:moveTo>
                        <a:pt x="-1" y="20239"/>
                      </a:moveTo>
                      <a:cubicBezTo>
                        <a:pt x="717" y="8861"/>
                        <a:pt x="10155" y="-1"/>
                        <a:pt x="21557" y="0"/>
                      </a:cubicBezTo>
                      <a:cubicBezTo>
                        <a:pt x="33486" y="0"/>
                        <a:pt x="43157" y="9670"/>
                        <a:pt x="43157" y="21600"/>
                      </a:cubicBezTo>
                      <a:lnTo>
                        <a:pt x="21557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55" name="d37Line 5"/>
                <p:cNvSpPr>
                  <a:spLocks noChangeShapeType="1"/>
                </p:cNvSpPr>
                <p:nvPr/>
              </p:nvSpPr>
              <p:spPr bwMode="auto">
                <a:xfrm flipH="1">
                  <a:off x="4241" y="2574"/>
                  <a:ext cx="324" cy="74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56" name="d37Line 6"/>
                <p:cNvSpPr>
                  <a:spLocks noChangeShapeType="1"/>
                </p:cNvSpPr>
                <p:nvPr/>
              </p:nvSpPr>
              <p:spPr bwMode="auto">
                <a:xfrm>
                  <a:off x="4565" y="2574"/>
                  <a:ext cx="324" cy="749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657" name="Text Box 25"/>
              <p:cNvSpPr txBox="1">
                <a:spLocks noChangeArrowheads="1"/>
              </p:cNvSpPr>
              <p:nvPr/>
            </p:nvSpPr>
            <p:spPr bwMode="auto">
              <a:xfrm>
                <a:off x="4173290" y="2852093"/>
                <a:ext cx="58261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l</a:t>
                </a:r>
              </a:p>
            </p:txBody>
          </p:sp>
          <p:sp>
            <p:nvSpPr>
              <p:cNvPr id="27658" name="Freeform 26"/>
              <p:cNvSpPr>
                <a:spLocks noChangeArrowheads="1"/>
              </p:cNvSpPr>
              <p:nvPr/>
            </p:nvSpPr>
            <p:spPr bwMode="auto">
              <a:xfrm>
                <a:off x="4147890" y="3901430"/>
                <a:ext cx="1328737" cy="1588"/>
              </a:xfrm>
              <a:custGeom>
                <a:avLst/>
                <a:gdLst>
                  <a:gd name="T0" fmla="*/ 0 w 837"/>
                  <a:gd name="T1" fmla="*/ 1 h 1"/>
                  <a:gd name="T2" fmla="*/ 837 w 8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37" h="1">
                    <a:moveTo>
                      <a:pt x="0" y="1"/>
                    </a:moveTo>
                    <a:lnTo>
                      <a:pt x="837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9" name="Oval 27"/>
              <p:cNvSpPr>
                <a:spLocks noChangeArrowheads="1"/>
              </p:cNvSpPr>
              <p:nvPr/>
            </p:nvSpPr>
            <p:spPr bwMode="auto">
              <a:xfrm>
                <a:off x="4755902" y="3883968"/>
                <a:ext cx="36513" cy="3651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0" name="Text Box 28"/>
              <p:cNvSpPr txBox="1">
                <a:spLocks noChangeArrowheads="1"/>
              </p:cNvSpPr>
              <p:nvPr/>
            </p:nvSpPr>
            <p:spPr bwMode="auto">
              <a:xfrm>
                <a:off x="4684465" y="3752205"/>
                <a:ext cx="582612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grpSp>
            <p:nvGrpSpPr>
              <p:cNvPr id="27661" name="Group 36"/>
              <p:cNvGrpSpPr/>
              <p:nvPr/>
            </p:nvGrpSpPr>
            <p:grpSpPr bwMode="auto">
              <a:xfrm>
                <a:off x="4816803" y="1388777"/>
                <a:ext cx="2015835" cy="2509480"/>
                <a:chOff x="3281" y="2303"/>
                <a:chExt cx="1243" cy="1549"/>
              </a:xfrm>
            </p:grpSpPr>
            <p:sp>
              <p:nvSpPr>
                <p:cNvPr id="27662" name="shp1"/>
                <p:cNvSpPr>
                  <a:spLocks noChangeArrowheads="1"/>
                </p:cNvSpPr>
                <p:nvPr/>
              </p:nvSpPr>
              <p:spPr bwMode="auto">
                <a:xfrm>
                  <a:off x="3281" y="2884"/>
                  <a:ext cx="418" cy="968"/>
                </a:xfrm>
                <a:custGeom>
                  <a:avLst/>
                  <a:gdLst>
                    <a:gd name="T0" fmla="*/ 0 w 418"/>
                    <a:gd name="T1" fmla="*/ 0 h 968"/>
                    <a:gd name="T2" fmla="*/ 418 w 418"/>
                    <a:gd name="T3" fmla="*/ 968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18" h="968">
                      <a:moveTo>
                        <a:pt x="0" y="0"/>
                      </a:moveTo>
                      <a:lnTo>
                        <a:pt x="418" y="968"/>
                      </a:lnTo>
                    </a:path>
                  </a:pathLst>
                </a:custGeom>
                <a:solidFill>
                  <a:schemeClr val="accent1"/>
                </a:solidFill>
                <a:ln w="25400">
                  <a:solidFill>
                    <a:srgbClr val="0A21CC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3" name="shp2"/>
                <p:cNvSpPr>
                  <a:spLocks noChangeArrowheads="1"/>
                </p:cNvSpPr>
                <p:nvPr/>
              </p:nvSpPr>
              <p:spPr bwMode="auto">
                <a:xfrm>
                  <a:off x="3287" y="2303"/>
                  <a:ext cx="950" cy="593"/>
                </a:xfrm>
                <a:custGeom>
                  <a:avLst/>
                  <a:gdLst>
                    <a:gd name="T0" fmla="*/ 950 w 950"/>
                    <a:gd name="T1" fmla="*/ 0 h 593"/>
                    <a:gd name="T2" fmla="*/ 0 w 950"/>
                    <a:gd name="T3" fmla="*/ 593 h 5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50" h="593">
                      <a:moveTo>
                        <a:pt x="950" y="0"/>
                      </a:moveTo>
                      <a:lnTo>
                        <a:pt x="0" y="593"/>
                      </a:lnTo>
                    </a:path>
                  </a:pathLst>
                </a:custGeom>
                <a:solidFill>
                  <a:schemeClr val="accent1"/>
                </a:solidFill>
                <a:ln w="25400">
                  <a:solidFill>
                    <a:srgbClr val="0A21CC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4" name="shape2"/>
                <p:cNvSpPr>
                  <a:spLocks noChangeArrowheads="1"/>
                </p:cNvSpPr>
                <p:nvPr/>
              </p:nvSpPr>
              <p:spPr bwMode="auto">
                <a:xfrm rot="4020000">
                  <a:off x="3354" y="2534"/>
                  <a:ext cx="1226" cy="1099"/>
                </a:xfrm>
                <a:custGeom>
                  <a:avLst/>
                  <a:gdLst>
                    <a:gd name="T0" fmla="*/ 345 w 2001"/>
                    <a:gd name="T1" fmla="*/ 30 h 2001"/>
                    <a:gd name="T2" fmla="*/ 543 w 2001"/>
                    <a:gd name="T3" fmla="*/ 75 h 2001"/>
                    <a:gd name="T4" fmla="*/ 682 w 2001"/>
                    <a:gd name="T5" fmla="*/ 120 h 2001"/>
                    <a:gd name="T6" fmla="*/ 795 w 2001"/>
                    <a:gd name="T7" fmla="*/ 165 h 2001"/>
                    <a:gd name="T8" fmla="*/ 892 w 2001"/>
                    <a:gd name="T9" fmla="*/ 210 h 2001"/>
                    <a:gd name="T10" fmla="*/ 977 w 2001"/>
                    <a:gd name="T11" fmla="*/ 255 h 2001"/>
                    <a:gd name="T12" fmla="*/ 1054 w 2001"/>
                    <a:gd name="T13" fmla="*/ 300 h 2001"/>
                    <a:gd name="T14" fmla="*/ 1123 w 2001"/>
                    <a:gd name="T15" fmla="*/ 345 h 2001"/>
                    <a:gd name="T16" fmla="*/ 1187 w 2001"/>
                    <a:gd name="T17" fmla="*/ 390 h 2001"/>
                    <a:gd name="T18" fmla="*/ 1245 w 2001"/>
                    <a:gd name="T19" fmla="*/ 435 h 2001"/>
                    <a:gd name="T20" fmla="*/ 1300 w 2001"/>
                    <a:gd name="T21" fmla="*/ 480 h 2001"/>
                    <a:gd name="T22" fmla="*/ 1351 w 2001"/>
                    <a:gd name="T23" fmla="*/ 525 h 2001"/>
                    <a:gd name="T24" fmla="*/ 1398 w 2001"/>
                    <a:gd name="T25" fmla="*/ 570 h 2001"/>
                    <a:gd name="T26" fmla="*/ 1443 w 2001"/>
                    <a:gd name="T27" fmla="*/ 615 h 2001"/>
                    <a:gd name="T28" fmla="*/ 1485 w 2001"/>
                    <a:gd name="T29" fmla="*/ 660 h 2001"/>
                    <a:gd name="T30" fmla="*/ 1524 w 2001"/>
                    <a:gd name="T31" fmla="*/ 705 h 2001"/>
                    <a:gd name="T32" fmla="*/ 1561 w 2001"/>
                    <a:gd name="T33" fmla="*/ 750 h 2001"/>
                    <a:gd name="T34" fmla="*/ 1596 w 2001"/>
                    <a:gd name="T35" fmla="*/ 795 h 2001"/>
                    <a:gd name="T36" fmla="*/ 1629 w 2001"/>
                    <a:gd name="T37" fmla="*/ 840 h 2001"/>
                    <a:gd name="T38" fmla="*/ 1660 w 2001"/>
                    <a:gd name="T39" fmla="*/ 885 h 2001"/>
                    <a:gd name="T40" fmla="*/ 1690 w 2001"/>
                    <a:gd name="T41" fmla="*/ 930 h 2001"/>
                    <a:gd name="T42" fmla="*/ 1717 w 2001"/>
                    <a:gd name="T43" fmla="*/ 975 h 2001"/>
                    <a:gd name="T44" fmla="*/ 1743 w 2001"/>
                    <a:gd name="T45" fmla="*/ 1020 h 2001"/>
                    <a:gd name="T46" fmla="*/ 1768 w 2001"/>
                    <a:gd name="T47" fmla="*/ 1065 h 2001"/>
                    <a:gd name="T48" fmla="*/ 1791 w 2001"/>
                    <a:gd name="T49" fmla="*/ 1110 h 2001"/>
                    <a:gd name="T50" fmla="*/ 1813 w 2001"/>
                    <a:gd name="T51" fmla="*/ 1155 h 2001"/>
                    <a:gd name="T52" fmla="*/ 1833 w 2001"/>
                    <a:gd name="T53" fmla="*/ 1200 h 2001"/>
                    <a:gd name="T54" fmla="*/ 1852 w 2001"/>
                    <a:gd name="T55" fmla="*/ 1245 h 2001"/>
                    <a:gd name="T56" fmla="*/ 1870 w 2001"/>
                    <a:gd name="T57" fmla="*/ 1290 h 2001"/>
                    <a:gd name="T58" fmla="*/ 1886 w 2001"/>
                    <a:gd name="T59" fmla="*/ 1335 h 2001"/>
                    <a:gd name="T60" fmla="*/ 1901 w 2001"/>
                    <a:gd name="T61" fmla="*/ 1380 h 2001"/>
                    <a:gd name="T62" fmla="*/ 1916 w 2001"/>
                    <a:gd name="T63" fmla="*/ 1425 h 2001"/>
                    <a:gd name="T64" fmla="*/ 1929 w 2001"/>
                    <a:gd name="T65" fmla="*/ 1470 h 2001"/>
                    <a:gd name="T66" fmla="*/ 1940 w 2001"/>
                    <a:gd name="T67" fmla="*/ 1515 h 2001"/>
                    <a:gd name="T68" fmla="*/ 1951 w 2001"/>
                    <a:gd name="T69" fmla="*/ 1560 h 2001"/>
                    <a:gd name="T70" fmla="*/ 1961 w 2001"/>
                    <a:gd name="T71" fmla="*/ 1605 h 2001"/>
                    <a:gd name="T72" fmla="*/ 1969 w 2001"/>
                    <a:gd name="T73" fmla="*/ 1650 h 2001"/>
                    <a:gd name="T74" fmla="*/ 1977 w 2001"/>
                    <a:gd name="T75" fmla="*/ 1695 h 2001"/>
                    <a:gd name="T76" fmla="*/ 1983 w 2001"/>
                    <a:gd name="T77" fmla="*/ 1740 h 2001"/>
                    <a:gd name="T78" fmla="*/ 1988 w 2001"/>
                    <a:gd name="T79" fmla="*/ 1785 h 2001"/>
                    <a:gd name="T80" fmla="*/ 1993 w 2001"/>
                    <a:gd name="T81" fmla="*/ 1830 h 2001"/>
                    <a:gd name="T82" fmla="*/ 1996 w 2001"/>
                    <a:gd name="T83" fmla="*/ 1875 h 2001"/>
                    <a:gd name="T84" fmla="*/ 1998 w 2001"/>
                    <a:gd name="T85" fmla="*/ 1920 h 2001"/>
                    <a:gd name="T86" fmla="*/ 2000 w 2001"/>
                    <a:gd name="T87" fmla="*/ 1965 h 2001"/>
                    <a:gd name="T88" fmla="*/ 2000 w 2001"/>
                    <a:gd name="T89" fmla="*/ 2000 h 2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001" h="2001">
                      <a:moveTo>
                        <a:pt x="0" y="0"/>
                      </a:moveTo>
                      <a:cubicBezTo>
                        <a:pt x="141" y="5"/>
                        <a:pt x="200" y="10"/>
                        <a:pt x="244" y="15"/>
                      </a:cubicBezTo>
                      <a:cubicBezTo>
                        <a:pt x="282" y="20"/>
                        <a:pt x="315" y="25"/>
                        <a:pt x="345" y="30"/>
                      </a:cubicBezTo>
                      <a:cubicBezTo>
                        <a:pt x="373" y="35"/>
                        <a:pt x="398" y="40"/>
                        <a:pt x="422" y="45"/>
                      </a:cubicBezTo>
                      <a:cubicBezTo>
                        <a:pt x="444" y="50"/>
                        <a:pt x="466" y="55"/>
                        <a:pt x="486" y="60"/>
                      </a:cubicBezTo>
                      <a:cubicBezTo>
                        <a:pt x="506" y="65"/>
                        <a:pt x="525" y="70"/>
                        <a:pt x="543" y="75"/>
                      </a:cubicBezTo>
                      <a:cubicBezTo>
                        <a:pt x="560" y="80"/>
                        <a:pt x="577" y="85"/>
                        <a:pt x="593" y="90"/>
                      </a:cubicBezTo>
                      <a:cubicBezTo>
                        <a:pt x="609" y="95"/>
                        <a:pt x="625" y="100"/>
                        <a:pt x="640" y="105"/>
                      </a:cubicBezTo>
                      <a:cubicBezTo>
                        <a:pt x="654" y="110"/>
                        <a:pt x="668" y="115"/>
                        <a:pt x="682" y="120"/>
                      </a:cubicBezTo>
                      <a:cubicBezTo>
                        <a:pt x="696" y="125"/>
                        <a:pt x="709" y="130"/>
                        <a:pt x="722" y="135"/>
                      </a:cubicBezTo>
                      <a:cubicBezTo>
                        <a:pt x="735" y="140"/>
                        <a:pt x="748" y="145"/>
                        <a:pt x="760" y="150"/>
                      </a:cubicBezTo>
                      <a:cubicBezTo>
                        <a:pt x="772" y="155"/>
                        <a:pt x="784" y="160"/>
                        <a:pt x="795" y="165"/>
                      </a:cubicBezTo>
                      <a:cubicBezTo>
                        <a:pt x="807" y="170"/>
                        <a:pt x="818" y="175"/>
                        <a:pt x="829" y="180"/>
                      </a:cubicBezTo>
                      <a:cubicBezTo>
                        <a:pt x="840" y="185"/>
                        <a:pt x="851" y="190"/>
                        <a:pt x="861" y="195"/>
                      </a:cubicBezTo>
                      <a:cubicBezTo>
                        <a:pt x="872" y="200"/>
                        <a:pt x="882" y="205"/>
                        <a:pt x="892" y="210"/>
                      </a:cubicBezTo>
                      <a:cubicBezTo>
                        <a:pt x="902" y="215"/>
                        <a:pt x="912" y="220"/>
                        <a:pt x="922" y="225"/>
                      </a:cubicBezTo>
                      <a:cubicBezTo>
                        <a:pt x="931" y="230"/>
                        <a:pt x="941" y="235"/>
                        <a:pt x="950" y="240"/>
                      </a:cubicBezTo>
                      <a:cubicBezTo>
                        <a:pt x="959" y="245"/>
                        <a:pt x="968" y="250"/>
                        <a:pt x="977" y="255"/>
                      </a:cubicBezTo>
                      <a:cubicBezTo>
                        <a:pt x="986" y="260"/>
                        <a:pt x="995" y="265"/>
                        <a:pt x="1004" y="270"/>
                      </a:cubicBezTo>
                      <a:cubicBezTo>
                        <a:pt x="1012" y="275"/>
                        <a:pt x="1021" y="280"/>
                        <a:pt x="1029" y="285"/>
                      </a:cubicBezTo>
                      <a:cubicBezTo>
                        <a:pt x="1037" y="290"/>
                        <a:pt x="1045" y="295"/>
                        <a:pt x="1054" y="300"/>
                      </a:cubicBezTo>
                      <a:cubicBezTo>
                        <a:pt x="1062" y="305"/>
                        <a:pt x="1070" y="310"/>
                        <a:pt x="1077" y="315"/>
                      </a:cubicBezTo>
                      <a:cubicBezTo>
                        <a:pt x="1085" y="320"/>
                        <a:pt x="1093" y="325"/>
                        <a:pt x="1101" y="330"/>
                      </a:cubicBezTo>
                      <a:cubicBezTo>
                        <a:pt x="1108" y="335"/>
                        <a:pt x="1116" y="340"/>
                        <a:pt x="1123" y="345"/>
                      </a:cubicBezTo>
                      <a:cubicBezTo>
                        <a:pt x="1130" y="350"/>
                        <a:pt x="1138" y="355"/>
                        <a:pt x="1145" y="360"/>
                      </a:cubicBezTo>
                      <a:cubicBezTo>
                        <a:pt x="1152" y="365"/>
                        <a:pt x="1159" y="370"/>
                        <a:pt x="1166" y="375"/>
                      </a:cubicBezTo>
                      <a:cubicBezTo>
                        <a:pt x="1173" y="380"/>
                        <a:pt x="1180" y="385"/>
                        <a:pt x="1187" y="390"/>
                      </a:cubicBezTo>
                      <a:cubicBezTo>
                        <a:pt x="1193" y="395"/>
                        <a:pt x="1200" y="400"/>
                        <a:pt x="1207" y="405"/>
                      </a:cubicBezTo>
                      <a:cubicBezTo>
                        <a:pt x="1213" y="410"/>
                        <a:pt x="1220" y="415"/>
                        <a:pt x="1226" y="420"/>
                      </a:cubicBezTo>
                      <a:cubicBezTo>
                        <a:pt x="1233" y="425"/>
                        <a:pt x="1239" y="430"/>
                        <a:pt x="1245" y="435"/>
                      </a:cubicBezTo>
                      <a:cubicBezTo>
                        <a:pt x="1252" y="440"/>
                        <a:pt x="1258" y="445"/>
                        <a:pt x="1264" y="450"/>
                      </a:cubicBezTo>
                      <a:cubicBezTo>
                        <a:pt x="1270" y="455"/>
                        <a:pt x="1276" y="460"/>
                        <a:pt x="1282" y="465"/>
                      </a:cubicBezTo>
                      <a:cubicBezTo>
                        <a:pt x="1288" y="470"/>
                        <a:pt x="1294" y="475"/>
                        <a:pt x="1300" y="480"/>
                      </a:cubicBezTo>
                      <a:cubicBezTo>
                        <a:pt x="1306" y="485"/>
                        <a:pt x="1311" y="490"/>
                        <a:pt x="1317" y="495"/>
                      </a:cubicBezTo>
                      <a:cubicBezTo>
                        <a:pt x="1323" y="500"/>
                        <a:pt x="1329" y="505"/>
                        <a:pt x="1334" y="510"/>
                      </a:cubicBezTo>
                      <a:cubicBezTo>
                        <a:pt x="1340" y="515"/>
                        <a:pt x="1345" y="520"/>
                        <a:pt x="1351" y="525"/>
                      </a:cubicBezTo>
                      <a:cubicBezTo>
                        <a:pt x="1356" y="530"/>
                        <a:pt x="1362" y="535"/>
                        <a:pt x="1367" y="540"/>
                      </a:cubicBezTo>
                      <a:cubicBezTo>
                        <a:pt x="1372" y="545"/>
                        <a:pt x="1378" y="550"/>
                        <a:pt x="1383" y="555"/>
                      </a:cubicBezTo>
                      <a:cubicBezTo>
                        <a:pt x="1388" y="560"/>
                        <a:pt x="1393" y="565"/>
                        <a:pt x="1398" y="570"/>
                      </a:cubicBezTo>
                      <a:cubicBezTo>
                        <a:pt x="1403" y="575"/>
                        <a:pt x="1408" y="580"/>
                        <a:pt x="1413" y="585"/>
                      </a:cubicBezTo>
                      <a:cubicBezTo>
                        <a:pt x="1418" y="590"/>
                        <a:pt x="1423" y="595"/>
                        <a:pt x="1428" y="600"/>
                      </a:cubicBezTo>
                      <a:cubicBezTo>
                        <a:pt x="1433" y="605"/>
                        <a:pt x="1438" y="610"/>
                        <a:pt x="1443" y="615"/>
                      </a:cubicBezTo>
                      <a:cubicBezTo>
                        <a:pt x="1448" y="620"/>
                        <a:pt x="1452" y="625"/>
                        <a:pt x="1457" y="630"/>
                      </a:cubicBezTo>
                      <a:cubicBezTo>
                        <a:pt x="1462" y="635"/>
                        <a:pt x="1466" y="640"/>
                        <a:pt x="1471" y="645"/>
                      </a:cubicBezTo>
                      <a:cubicBezTo>
                        <a:pt x="1476" y="650"/>
                        <a:pt x="1480" y="655"/>
                        <a:pt x="1485" y="660"/>
                      </a:cubicBezTo>
                      <a:cubicBezTo>
                        <a:pt x="1489" y="665"/>
                        <a:pt x="1494" y="670"/>
                        <a:pt x="1498" y="675"/>
                      </a:cubicBezTo>
                      <a:cubicBezTo>
                        <a:pt x="1503" y="680"/>
                        <a:pt x="1507" y="685"/>
                        <a:pt x="1511" y="690"/>
                      </a:cubicBezTo>
                      <a:cubicBezTo>
                        <a:pt x="1516" y="695"/>
                        <a:pt x="1520" y="700"/>
                        <a:pt x="1524" y="705"/>
                      </a:cubicBezTo>
                      <a:cubicBezTo>
                        <a:pt x="1528" y="710"/>
                        <a:pt x="1533" y="715"/>
                        <a:pt x="1537" y="720"/>
                      </a:cubicBezTo>
                      <a:cubicBezTo>
                        <a:pt x="1541" y="725"/>
                        <a:pt x="1545" y="730"/>
                        <a:pt x="1549" y="735"/>
                      </a:cubicBezTo>
                      <a:cubicBezTo>
                        <a:pt x="1553" y="740"/>
                        <a:pt x="1557" y="745"/>
                        <a:pt x="1561" y="750"/>
                      </a:cubicBezTo>
                      <a:cubicBezTo>
                        <a:pt x="1565" y="755"/>
                        <a:pt x="1569" y="760"/>
                        <a:pt x="1573" y="765"/>
                      </a:cubicBezTo>
                      <a:cubicBezTo>
                        <a:pt x="1577" y="770"/>
                        <a:pt x="1581" y="775"/>
                        <a:pt x="1585" y="780"/>
                      </a:cubicBezTo>
                      <a:cubicBezTo>
                        <a:pt x="1589" y="785"/>
                        <a:pt x="1592" y="790"/>
                        <a:pt x="1596" y="795"/>
                      </a:cubicBezTo>
                      <a:cubicBezTo>
                        <a:pt x="1600" y="800"/>
                        <a:pt x="1604" y="805"/>
                        <a:pt x="1607" y="810"/>
                      </a:cubicBezTo>
                      <a:cubicBezTo>
                        <a:pt x="1611" y="815"/>
                        <a:pt x="1615" y="820"/>
                        <a:pt x="1618" y="825"/>
                      </a:cubicBezTo>
                      <a:cubicBezTo>
                        <a:pt x="1622" y="830"/>
                        <a:pt x="1626" y="835"/>
                        <a:pt x="1629" y="840"/>
                      </a:cubicBezTo>
                      <a:cubicBezTo>
                        <a:pt x="1633" y="845"/>
                        <a:pt x="1636" y="850"/>
                        <a:pt x="1640" y="855"/>
                      </a:cubicBezTo>
                      <a:cubicBezTo>
                        <a:pt x="1643" y="860"/>
                        <a:pt x="1647" y="865"/>
                        <a:pt x="1650" y="870"/>
                      </a:cubicBezTo>
                      <a:cubicBezTo>
                        <a:pt x="1654" y="875"/>
                        <a:pt x="1657" y="880"/>
                        <a:pt x="1660" y="885"/>
                      </a:cubicBezTo>
                      <a:cubicBezTo>
                        <a:pt x="1664" y="890"/>
                        <a:pt x="1667" y="895"/>
                        <a:pt x="1670" y="900"/>
                      </a:cubicBezTo>
                      <a:cubicBezTo>
                        <a:pt x="1674" y="905"/>
                        <a:pt x="1677" y="910"/>
                        <a:pt x="1680" y="915"/>
                      </a:cubicBezTo>
                      <a:cubicBezTo>
                        <a:pt x="1683" y="920"/>
                        <a:pt x="1687" y="925"/>
                        <a:pt x="1690" y="930"/>
                      </a:cubicBezTo>
                      <a:cubicBezTo>
                        <a:pt x="1693" y="935"/>
                        <a:pt x="1696" y="940"/>
                        <a:pt x="1699" y="945"/>
                      </a:cubicBezTo>
                      <a:cubicBezTo>
                        <a:pt x="1702" y="950"/>
                        <a:pt x="1705" y="955"/>
                        <a:pt x="1708" y="960"/>
                      </a:cubicBezTo>
                      <a:cubicBezTo>
                        <a:pt x="1711" y="965"/>
                        <a:pt x="1714" y="970"/>
                        <a:pt x="1717" y="975"/>
                      </a:cubicBezTo>
                      <a:cubicBezTo>
                        <a:pt x="1720" y="980"/>
                        <a:pt x="1723" y="985"/>
                        <a:pt x="1726" y="990"/>
                      </a:cubicBezTo>
                      <a:cubicBezTo>
                        <a:pt x="1729" y="995"/>
                        <a:pt x="1732" y="1000"/>
                        <a:pt x="1735" y="1005"/>
                      </a:cubicBezTo>
                      <a:cubicBezTo>
                        <a:pt x="1738" y="1010"/>
                        <a:pt x="1741" y="1015"/>
                        <a:pt x="1743" y="1020"/>
                      </a:cubicBezTo>
                      <a:cubicBezTo>
                        <a:pt x="1746" y="1025"/>
                        <a:pt x="1749" y="1030"/>
                        <a:pt x="1752" y="1035"/>
                      </a:cubicBezTo>
                      <a:cubicBezTo>
                        <a:pt x="1755" y="1040"/>
                        <a:pt x="1757" y="1045"/>
                        <a:pt x="1760" y="1050"/>
                      </a:cubicBezTo>
                      <a:cubicBezTo>
                        <a:pt x="1763" y="1055"/>
                        <a:pt x="1765" y="1060"/>
                        <a:pt x="1768" y="1065"/>
                      </a:cubicBezTo>
                      <a:cubicBezTo>
                        <a:pt x="1771" y="1070"/>
                        <a:pt x="1773" y="1075"/>
                        <a:pt x="1776" y="1080"/>
                      </a:cubicBezTo>
                      <a:cubicBezTo>
                        <a:pt x="1778" y="1085"/>
                        <a:pt x="1781" y="1090"/>
                        <a:pt x="1784" y="1095"/>
                      </a:cubicBezTo>
                      <a:cubicBezTo>
                        <a:pt x="1786" y="1100"/>
                        <a:pt x="1789" y="1105"/>
                        <a:pt x="1791" y="1110"/>
                      </a:cubicBezTo>
                      <a:cubicBezTo>
                        <a:pt x="1794" y="1115"/>
                        <a:pt x="1796" y="1120"/>
                        <a:pt x="1798" y="1125"/>
                      </a:cubicBezTo>
                      <a:cubicBezTo>
                        <a:pt x="1801" y="1130"/>
                        <a:pt x="1803" y="1135"/>
                        <a:pt x="1806" y="1140"/>
                      </a:cubicBezTo>
                      <a:cubicBezTo>
                        <a:pt x="1808" y="1145"/>
                        <a:pt x="1810" y="1150"/>
                        <a:pt x="1813" y="1155"/>
                      </a:cubicBezTo>
                      <a:cubicBezTo>
                        <a:pt x="1815" y="1160"/>
                        <a:pt x="1817" y="1165"/>
                        <a:pt x="1820" y="1170"/>
                      </a:cubicBezTo>
                      <a:cubicBezTo>
                        <a:pt x="1822" y="1175"/>
                        <a:pt x="1824" y="1180"/>
                        <a:pt x="1826" y="1185"/>
                      </a:cubicBezTo>
                      <a:cubicBezTo>
                        <a:pt x="1829" y="1190"/>
                        <a:pt x="1831" y="1195"/>
                        <a:pt x="1833" y="1200"/>
                      </a:cubicBezTo>
                      <a:cubicBezTo>
                        <a:pt x="1835" y="1205"/>
                        <a:pt x="1837" y="1210"/>
                        <a:pt x="1840" y="1215"/>
                      </a:cubicBezTo>
                      <a:cubicBezTo>
                        <a:pt x="1842" y="1220"/>
                        <a:pt x="1844" y="1225"/>
                        <a:pt x="1846" y="1230"/>
                      </a:cubicBezTo>
                      <a:cubicBezTo>
                        <a:pt x="1848" y="1235"/>
                        <a:pt x="1850" y="1240"/>
                        <a:pt x="1852" y="1245"/>
                      </a:cubicBezTo>
                      <a:cubicBezTo>
                        <a:pt x="1854" y="1250"/>
                        <a:pt x="1856" y="1255"/>
                        <a:pt x="1858" y="1260"/>
                      </a:cubicBezTo>
                      <a:cubicBezTo>
                        <a:pt x="1860" y="1265"/>
                        <a:pt x="1862" y="1270"/>
                        <a:pt x="1864" y="1275"/>
                      </a:cubicBezTo>
                      <a:cubicBezTo>
                        <a:pt x="1866" y="1280"/>
                        <a:pt x="1868" y="1285"/>
                        <a:pt x="1870" y="1290"/>
                      </a:cubicBezTo>
                      <a:cubicBezTo>
                        <a:pt x="1872" y="1295"/>
                        <a:pt x="1874" y="1300"/>
                        <a:pt x="1875" y="1305"/>
                      </a:cubicBezTo>
                      <a:cubicBezTo>
                        <a:pt x="1877" y="1310"/>
                        <a:pt x="1879" y="1315"/>
                        <a:pt x="1881" y="1320"/>
                      </a:cubicBezTo>
                      <a:cubicBezTo>
                        <a:pt x="1883" y="1325"/>
                        <a:pt x="1884" y="1330"/>
                        <a:pt x="1886" y="1335"/>
                      </a:cubicBezTo>
                      <a:cubicBezTo>
                        <a:pt x="1888" y="1340"/>
                        <a:pt x="1890" y="1345"/>
                        <a:pt x="1891" y="1350"/>
                      </a:cubicBezTo>
                      <a:cubicBezTo>
                        <a:pt x="1893" y="1355"/>
                        <a:pt x="1895" y="1360"/>
                        <a:pt x="1897" y="1365"/>
                      </a:cubicBezTo>
                      <a:cubicBezTo>
                        <a:pt x="1898" y="1370"/>
                        <a:pt x="1900" y="1375"/>
                        <a:pt x="1901" y="1380"/>
                      </a:cubicBezTo>
                      <a:cubicBezTo>
                        <a:pt x="1903" y="1385"/>
                        <a:pt x="1905" y="1390"/>
                        <a:pt x="1906" y="1395"/>
                      </a:cubicBezTo>
                      <a:cubicBezTo>
                        <a:pt x="1908" y="1400"/>
                        <a:pt x="1909" y="1405"/>
                        <a:pt x="1911" y="1410"/>
                      </a:cubicBezTo>
                      <a:cubicBezTo>
                        <a:pt x="1913" y="1415"/>
                        <a:pt x="1914" y="1420"/>
                        <a:pt x="1916" y="1425"/>
                      </a:cubicBezTo>
                      <a:cubicBezTo>
                        <a:pt x="1917" y="1430"/>
                        <a:pt x="1919" y="1435"/>
                        <a:pt x="1920" y="1440"/>
                      </a:cubicBezTo>
                      <a:cubicBezTo>
                        <a:pt x="1921" y="1445"/>
                        <a:pt x="1923" y="1450"/>
                        <a:pt x="1924" y="1455"/>
                      </a:cubicBezTo>
                      <a:cubicBezTo>
                        <a:pt x="1926" y="1460"/>
                        <a:pt x="1927" y="1465"/>
                        <a:pt x="1929" y="1470"/>
                      </a:cubicBezTo>
                      <a:cubicBezTo>
                        <a:pt x="1930" y="1475"/>
                        <a:pt x="1931" y="1480"/>
                        <a:pt x="1933" y="1485"/>
                      </a:cubicBezTo>
                      <a:cubicBezTo>
                        <a:pt x="1934" y="1490"/>
                        <a:pt x="1935" y="1495"/>
                        <a:pt x="1936" y="1500"/>
                      </a:cubicBezTo>
                      <a:cubicBezTo>
                        <a:pt x="1938" y="1505"/>
                        <a:pt x="1939" y="1510"/>
                        <a:pt x="1940" y="1515"/>
                      </a:cubicBezTo>
                      <a:cubicBezTo>
                        <a:pt x="1942" y="1520"/>
                        <a:pt x="1943" y="1525"/>
                        <a:pt x="1944" y="1530"/>
                      </a:cubicBezTo>
                      <a:cubicBezTo>
                        <a:pt x="1945" y="1535"/>
                        <a:pt x="1946" y="1540"/>
                        <a:pt x="1948" y="1545"/>
                      </a:cubicBezTo>
                      <a:cubicBezTo>
                        <a:pt x="1949" y="1550"/>
                        <a:pt x="1950" y="1555"/>
                        <a:pt x="1951" y="1560"/>
                      </a:cubicBezTo>
                      <a:cubicBezTo>
                        <a:pt x="1952" y="1565"/>
                        <a:pt x="1953" y="1570"/>
                        <a:pt x="1954" y="1575"/>
                      </a:cubicBezTo>
                      <a:cubicBezTo>
                        <a:pt x="1955" y="1580"/>
                        <a:pt x="1956" y="1585"/>
                        <a:pt x="1958" y="1590"/>
                      </a:cubicBezTo>
                      <a:cubicBezTo>
                        <a:pt x="1959" y="1595"/>
                        <a:pt x="1960" y="1600"/>
                        <a:pt x="1961" y="1605"/>
                      </a:cubicBezTo>
                      <a:cubicBezTo>
                        <a:pt x="1962" y="1610"/>
                        <a:pt x="1963" y="1615"/>
                        <a:pt x="1964" y="1620"/>
                      </a:cubicBezTo>
                      <a:cubicBezTo>
                        <a:pt x="1965" y="1625"/>
                        <a:pt x="1965" y="1630"/>
                        <a:pt x="1966" y="1635"/>
                      </a:cubicBezTo>
                      <a:cubicBezTo>
                        <a:pt x="1967" y="1640"/>
                        <a:pt x="1968" y="1645"/>
                        <a:pt x="1969" y="1650"/>
                      </a:cubicBezTo>
                      <a:cubicBezTo>
                        <a:pt x="1970" y="1655"/>
                        <a:pt x="1971" y="1660"/>
                        <a:pt x="1972" y="1665"/>
                      </a:cubicBezTo>
                      <a:cubicBezTo>
                        <a:pt x="1973" y="1670"/>
                        <a:pt x="1973" y="1675"/>
                        <a:pt x="1974" y="1680"/>
                      </a:cubicBezTo>
                      <a:cubicBezTo>
                        <a:pt x="1975" y="1685"/>
                        <a:pt x="1976" y="1690"/>
                        <a:pt x="1977" y="1695"/>
                      </a:cubicBezTo>
                      <a:cubicBezTo>
                        <a:pt x="1977" y="1700"/>
                        <a:pt x="1978" y="1705"/>
                        <a:pt x="1979" y="1710"/>
                      </a:cubicBezTo>
                      <a:cubicBezTo>
                        <a:pt x="1980" y="1715"/>
                        <a:pt x="1980" y="1720"/>
                        <a:pt x="1981" y="1725"/>
                      </a:cubicBezTo>
                      <a:cubicBezTo>
                        <a:pt x="1982" y="1730"/>
                        <a:pt x="1982" y="1735"/>
                        <a:pt x="1983" y="1740"/>
                      </a:cubicBezTo>
                      <a:cubicBezTo>
                        <a:pt x="1984" y="1745"/>
                        <a:pt x="1984" y="1750"/>
                        <a:pt x="1985" y="1755"/>
                      </a:cubicBezTo>
                      <a:cubicBezTo>
                        <a:pt x="1986" y="1760"/>
                        <a:pt x="1986" y="1765"/>
                        <a:pt x="1987" y="1770"/>
                      </a:cubicBezTo>
                      <a:cubicBezTo>
                        <a:pt x="1987" y="1775"/>
                        <a:pt x="1988" y="1780"/>
                        <a:pt x="1988" y="1785"/>
                      </a:cubicBezTo>
                      <a:cubicBezTo>
                        <a:pt x="1989" y="1790"/>
                        <a:pt x="1989" y="1795"/>
                        <a:pt x="1990" y="1800"/>
                      </a:cubicBezTo>
                      <a:cubicBezTo>
                        <a:pt x="1990" y="1805"/>
                        <a:pt x="1991" y="1810"/>
                        <a:pt x="1991" y="1815"/>
                      </a:cubicBezTo>
                      <a:cubicBezTo>
                        <a:pt x="1992" y="1820"/>
                        <a:pt x="1992" y="1825"/>
                        <a:pt x="1993" y="1830"/>
                      </a:cubicBezTo>
                      <a:cubicBezTo>
                        <a:pt x="1993" y="1835"/>
                        <a:pt x="1994" y="1840"/>
                        <a:pt x="1994" y="1845"/>
                      </a:cubicBezTo>
                      <a:cubicBezTo>
                        <a:pt x="1994" y="1850"/>
                        <a:pt x="1995" y="1855"/>
                        <a:pt x="1995" y="1860"/>
                      </a:cubicBezTo>
                      <a:cubicBezTo>
                        <a:pt x="1995" y="1865"/>
                        <a:pt x="1996" y="1870"/>
                        <a:pt x="1996" y="1875"/>
                      </a:cubicBezTo>
                      <a:cubicBezTo>
                        <a:pt x="1996" y="1880"/>
                        <a:pt x="1997" y="1885"/>
                        <a:pt x="1997" y="1890"/>
                      </a:cubicBezTo>
                      <a:cubicBezTo>
                        <a:pt x="1997" y="1895"/>
                        <a:pt x="1998" y="1900"/>
                        <a:pt x="1998" y="1905"/>
                      </a:cubicBezTo>
                      <a:cubicBezTo>
                        <a:pt x="1998" y="1910"/>
                        <a:pt x="1998" y="1915"/>
                        <a:pt x="1998" y="1920"/>
                      </a:cubicBezTo>
                      <a:cubicBezTo>
                        <a:pt x="1999" y="1925"/>
                        <a:pt x="1999" y="1930"/>
                        <a:pt x="1999" y="1935"/>
                      </a:cubicBezTo>
                      <a:cubicBezTo>
                        <a:pt x="1999" y="1940"/>
                        <a:pt x="1999" y="1945"/>
                        <a:pt x="1999" y="1950"/>
                      </a:cubicBezTo>
                      <a:cubicBezTo>
                        <a:pt x="1999" y="1955"/>
                        <a:pt x="2000" y="1960"/>
                        <a:pt x="2000" y="1965"/>
                      </a:cubicBezTo>
                      <a:cubicBezTo>
                        <a:pt x="2000" y="1970"/>
                        <a:pt x="2000" y="1975"/>
                        <a:pt x="2000" y="1980"/>
                      </a:cubicBezTo>
                      <a:cubicBezTo>
                        <a:pt x="2000" y="1985"/>
                        <a:pt x="2000" y="1990"/>
                        <a:pt x="2000" y="1995"/>
                      </a:cubicBezTo>
                      <a:cubicBezTo>
                        <a:pt x="2000" y="2000"/>
                        <a:pt x="2000" y="2000"/>
                        <a:pt x="2000" y="2000"/>
                      </a:cubicBezTo>
                    </a:path>
                  </a:pathLst>
                </a:custGeom>
                <a:solidFill>
                  <a:schemeClr val="accent1"/>
                </a:solidFill>
                <a:ln w="25400">
                  <a:solidFill>
                    <a:srgbClr val="0A21CC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665" name="Text Box 53"/>
              <p:cNvSpPr txBox="1">
                <a:spLocks noChangeArrowheads="1"/>
              </p:cNvSpPr>
              <p:nvPr/>
            </p:nvSpPr>
            <p:spPr bwMode="auto">
              <a:xfrm>
                <a:off x="5238812" y="2132856"/>
                <a:ext cx="1041549" cy="8617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dist"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000099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侧面</a:t>
                </a:r>
                <a:endParaRPr lang="en-US" altLang="zh-CN" sz="2000">
                  <a:solidFill>
                    <a:srgbClr val="000099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algn="dist"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000099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展开图</a:t>
                </a:r>
              </a:p>
            </p:txBody>
          </p:sp>
        </p:grpSp>
        <p:sp>
          <p:nvSpPr>
            <p:cNvPr id="27666" name="TextBox 74"/>
            <p:cNvSpPr txBox="1">
              <a:spLocks noChangeArrowheads="1"/>
            </p:cNvSpPr>
            <p:nvPr/>
          </p:nvSpPr>
          <p:spPr bwMode="auto">
            <a:xfrm>
              <a:off x="5292080" y="1844824"/>
              <a:ext cx="2696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l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667" name="Text Box 25"/>
            <p:cNvSpPr txBox="1">
              <a:spLocks noChangeArrowheads="1"/>
            </p:cNvSpPr>
            <p:nvPr/>
          </p:nvSpPr>
          <p:spPr bwMode="auto">
            <a:xfrm>
              <a:off x="4860032" y="3861048"/>
              <a:ext cx="5826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27668" name="椭圆 80"/>
          <p:cNvSpPr>
            <a:spLocks noChangeArrowheads="1"/>
          </p:cNvSpPr>
          <p:nvPr/>
        </p:nvSpPr>
        <p:spPr bwMode="auto">
          <a:xfrm>
            <a:off x="7488238" y="2328863"/>
            <a:ext cx="1152525" cy="1152525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1" name="Object 6"/>
          <p:cNvGraphicFramePr/>
          <p:nvPr/>
        </p:nvGraphicFramePr>
        <p:xfrm>
          <a:off x="482600" y="5803900"/>
          <a:ext cx="40798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r:id="rId5" imgW="1512570" imgH="254000" progId="Equation.DSMT4">
                  <p:embed/>
                </p:oleObj>
              </mc:Choice>
              <mc:Fallback>
                <p:oleObj r:id="rId5" imgW="1512570" imgH="25400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biLevel thresh="50000"/>
                        <a:grayscl/>
                        <a:lum brigh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803900"/>
                        <a:ext cx="40798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 Box 72"/>
          <p:cNvSpPr txBox="1">
            <a:spLocks noChangeArrowheads="1"/>
          </p:cNvSpPr>
          <p:nvPr/>
        </p:nvSpPr>
        <p:spPr bwMode="auto">
          <a:xfrm>
            <a:off x="395288" y="5157788"/>
            <a:ext cx="5184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圆锥的全面积计算公式</a:t>
            </a:r>
          </a:p>
        </p:txBody>
      </p:sp>
      <p:graphicFrame>
        <p:nvGraphicFramePr>
          <p:cNvPr id="37895" name="Object 7"/>
          <p:cNvGraphicFramePr/>
          <p:nvPr/>
        </p:nvGraphicFramePr>
        <p:xfrm>
          <a:off x="684213" y="1412875"/>
          <a:ext cx="2825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r:id="rId7" imgW="635635" imgH="394335" progId="Equation.DSMT4">
                  <p:embed/>
                </p:oleObj>
              </mc:Choice>
              <mc:Fallback>
                <p:oleObj r:id="rId7" imgW="635635" imgH="394335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12875"/>
                        <a:ext cx="2825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/>
          <p:nvPr/>
        </p:nvGraphicFramePr>
        <p:xfrm>
          <a:off x="749300" y="2273300"/>
          <a:ext cx="2768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r:id="rId9" imgW="928370" imgH="394335" progId="Equation.DSMT4">
                  <p:embed/>
                </p:oleObj>
              </mc:Choice>
              <mc:Fallback>
                <p:oleObj r:id="rId9" imgW="928370" imgH="394335" progId="Equation.DSMT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273300"/>
                        <a:ext cx="27686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36"/>
          <p:cNvGrpSpPr/>
          <p:nvPr/>
        </p:nvGrpSpPr>
        <p:grpSpPr bwMode="auto">
          <a:xfrm>
            <a:off x="539750" y="3624263"/>
            <a:ext cx="7985125" cy="1330325"/>
            <a:chOff x="539750" y="3409633"/>
            <a:chExt cx="7984490" cy="1329690"/>
          </a:xfrm>
        </p:grpSpPr>
        <p:graphicFrame>
          <p:nvGraphicFramePr>
            <p:cNvPr id="27674" name="Object 41"/>
            <p:cNvGraphicFramePr/>
            <p:nvPr/>
          </p:nvGraphicFramePr>
          <p:xfrm>
            <a:off x="818833" y="3409633"/>
            <a:ext cx="162877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4" r:id="rId11" imgW="584835" imgH="241300" progId="Equation.DSMT4">
                    <p:embed/>
                  </p:oleObj>
                </mc:Choice>
                <mc:Fallback>
                  <p:oleObj r:id="rId11" imgW="584835" imgH="241300" progId="Equation.DSMT4">
                    <p:embed/>
                    <p:pic>
                      <p:nvPicPr>
                        <p:cNvPr id="0" name="Object 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biLevel thresh="50000"/>
                          <a:grayscl/>
                          <a:lum bright="-100000" contrast="-10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833" y="3409633"/>
                          <a:ext cx="162877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75" name="矩形 82"/>
            <p:cNvSpPr>
              <a:spLocks noChangeArrowheads="1"/>
            </p:cNvSpPr>
            <p:nvPr/>
          </p:nvSpPr>
          <p:spPr bwMode="auto">
            <a:xfrm>
              <a:off x="539750" y="4221163"/>
              <a:ext cx="7984490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3333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表示圆锥底面的半径,</a:t>
              </a:r>
              <a:r>
                <a:rPr lang="zh-CN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 </a:t>
              </a: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表示圆锥的母线长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6"/>
          <p:cNvSpPr txBox="1">
            <a:spLocks noChangeArrowheads="1"/>
          </p:cNvSpPr>
          <p:nvPr/>
        </p:nvSpPr>
        <p:spPr bwMode="auto">
          <a:xfrm>
            <a:off x="428625" y="1143000"/>
            <a:ext cx="8359775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endParaRPr lang="zh-CN" altLang="en-US" sz="2800">
              <a:solidFill>
                <a:srgbClr val="2699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已知一个圆锥的底面半径为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12cm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母线长为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20cm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则这个圆锥的侧面积为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，全面积为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" name="Object 11"/>
          <p:cNvGraphicFramePr/>
          <p:nvPr/>
        </p:nvGraphicFramePr>
        <p:xfrm>
          <a:off x="4251325" y="3149600"/>
          <a:ext cx="13096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r:id="rId4" imgW="596900" imgH="203200" progId="Equation.DSMT4">
                  <p:embed/>
                </p:oleObj>
              </mc:Choice>
              <mc:Fallback>
                <p:oleObj r:id="rId4" imgW="596900" imgH="20320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149600"/>
                        <a:ext cx="13096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1009650" y="4054475"/>
          <a:ext cx="1263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r:id="rId6" imgW="596900" imgH="203200" progId="Equation.DSMT4">
                  <p:embed/>
                </p:oleObj>
              </mc:Choice>
              <mc:Fallback>
                <p:oleObj r:id="rId6" imgW="596900" imgH="2032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054475"/>
                        <a:ext cx="1263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圆角矩形 31"/>
          <p:cNvSpPr>
            <a:spLocks noChangeArrowheads="1"/>
          </p:cNvSpPr>
          <p:nvPr/>
        </p:nvSpPr>
        <p:spPr bwMode="auto">
          <a:xfrm>
            <a:off x="776288" y="1143000"/>
            <a:ext cx="1425575" cy="5127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45"/>
          <p:cNvGrpSpPr/>
          <p:nvPr/>
        </p:nvGrpSpPr>
        <p:grpSpPr bwMode="auto">
          <a:xfrm>
            <a:off x="136525" y="858838"/>
            <a:ext cx="9688513" cy="4794250"/>
            <a:chOff x="117762" y="1500174"/>
            <a:chExt cx="9688226" cy="4794264"/>
          </a:xfrm>
        </p:grpSpPr>
        <p:sp>
          <p:nvSpPr>
            <p:cNvPr id="5136" name="Text Box 2"/>
            <p:cNvSpPr txBox="1">
              <a:spLocks noChangeArrowheads="1"/>
            </p:cNvSpPr>
            <p:nvPr/>
          </p:nvSpPr>
          <p:spPr bwMode="auto">
            <a:xfrm>
              <a:off x="117762" y="1500174"/>
              <a:ext cx="8627807" cy="30781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zh-CN" altLang="en-US" sz="2800" dirty="0">
                  <a:solidFill>
                    <a:schemeClr val="accent6">
                      <a:lumMod val="50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 dirty="0">
                  <a:solidFill>
                    <a:srgbClr val="14949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800" dirty="0">
                  <a:solidFill>
                    <a:srgbClr val="149494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 dirty="0">
                  <a:solidFill>
                    <a:srgbClr val="149494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如图所示的扇形中，半径</a:t>
              </a:r>
              <a:r>
                <a:rPr lang="zh-CN" altLang="en-US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=10，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圆心角</a:t>
              </a:r>
              <a:r>
                <a:rPr lang="zh-CN" altLang="en-US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θ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=144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°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用这个扇形围成一个圆锥的侧面.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(1)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则这个圆锥的底面半径</a:t>
              </a:r>
              <a:r>
                <a:rPr lang="zh-CN" altLang="en-US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u="sng" dirty="0">
                  <a:latin typeface="黑体" panose="02010609060101010101" pitchFamily="49" charset="-122"/>
                  <a:ea typeface="黑体" panose="02010609060101010101" pitchFamily="49" charset="-122"/>
                </a:rPr>
                <a:t>       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(2)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这个圆锥的高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800" u="sng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endPara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31747" name="组合 44"/>
            <p:cNvGrpSpPr/>
            <p:nvPr/>
          </p:nvGrpSpPr>
          <p:grpSpPr bwMode="auto">
            <a:xfrm>
              <a:off x="714450" y="2955925"/>
              <a:ext cx="9091538" cy="3338513"/>
              <a:chOff x="714450" y="2955925"/>
              <a:chExt cx="9091538" cy="3338513"/>
            </a:xfrm>
          </p:grpSpPr>
          <p:grpSp>
            <p:nvGrpSpPr>
              <p:cNvPr id="31748" name="Group 4"/>
              <p:cNvGrpSpPr/>
              <p:nvPr/>
            </p:nvGrpSpPr>
            <p:grpSpPr bwMode="auto">
              <a:xfrm>
                <a:off x="5775325" y="3475038"/>
                <a:ext cx="2852738" cy="2819400"/>
                <a:chOff x="0" y="0"/>
                <a:chExt cx="1344" cy="1776"/>
              </a:xfrm>
            </p:grpSpPr>
            <p:grpSp>
              <p:nvGrpSpPr>
                <p:cNvPr id="31749" name="Group 5"/>
                <p:cNvGrpSpPr/>
                <p:nvPr/>
              </p:nvGrpSpPr>
              <p:grpSpPr bwMode="auto">
                <a:xfrm>
                  <a:off x="0" y="0"/>
                  <a:ext cx="1344" cy="1776"/>
                  <a:chOff x="0" y="0"/>
                  <a:chExt cx="1344" cy="1776"/>
                </a:xfrm>
              </p:grpSpPr>
              <p:sp>
                <p:nvSpPr>
                  <p:cNvPr id="3175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1104"/>
                    <a:ext cx="1296" cy="672"/>
                  </a:xfrm>
                  <a:prstGeom prst="ellipse">
                    <a:avLst/>
                  </a:prstGeom>
                  <a:solidFill>
                    <a:srgbClr val="CCCC00"/>
                  </a:solidFill>
                  <a:ln w="57150">
                    <a:solidFill>
                      <a:srgbClr val="FF0000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 sz="2800"/>
                  </a:p>
                </p:txBody>
              </p:sp>
              <p:sp>
                <p:nvSpPr>
                  <p:cNvPr id="31751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72" cy="1440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5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0"/>
                    <a:ext cx="672" cy="1440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1753" name="Line 9"/>
                <p:cNvSpPr>
                  <a:spLocks noChangeShapeType="1"/>
                </p:cNvSpPr>
                <p:nvPr/>
              </p:nvSpPr>
              <p:spPr bwMode="auto">
                <a:xfrm>
                  <a:off x="672" y="0"/>
                  <a:ext cx="0" cy="144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54" name="Line 10"/>
                <p:cNvSpPr>
                  <a:spLocks noChangeShapeType="1"/>
                </p:cNvSpPr>
                <p:nvPr/>
              </p:nvSpPr>
              <p:spPr bwMode="auto">
                <a:xfrm>
                  <a:off x="0" y="1440"/>
                  <a:ext cx="1344" cy="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7202488" y="2955925"/>
                <a:ext cx="1323975" cy="51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5336257" y="5516563"/>
                <a:ext cx="1323975" cy="51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1757" name="Text Box 14"/>
              <p:cNvSpPr txBox="1">
                <a:spLocks noChangeArrowheads="1"/>
              </p:cNvSpPr>
              <p:nvPr/>
            </p:nvSpPr>
            <p:spPr bwMode="auto">
              <a:xfrm>
                <a:off x="8482013" y="5500688"/>
                <a:ext cx="1323975" cy="51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 i="1">
                    <a:latin typeface="Times New Roman" panose="02020603050405020304" pitchFamily="18" charset="0"/>
                  </a:rPr>
                  <a:t>  </a:t>
                </a:r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1758" name="右箭头 66"/>
              <p:cNvSpPr>
                <a:spLocks noChangeArrowheads="1"/>
              </p:cNvSpPr>
              <p:nvPr/>
            </p:nvSpPr>
            <p:spPr bwMode="auto">
              <a:xfrm>
                <a:off x="3708400" y="5013325"/>
                <a:ext cx="1008063" cy="287338"/>
              </a:xfrm>
              <a:prstGeom prst="rightArrow">
                <a:avLst>
                  <a:gd name="adj1" fmla="val 50000"/>
                  <a:gd name="adj2" fmla="val 49993"/>
                </a:avLst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800"/>
              </a:p>
            </p:txBody>
          </p:sp>
          <p:grpSp>
            <p:nvGrpSpPr>
              <p:cNvPr id="31759" name="组合 72"/>
              <p:cNvGrpSpPr/>
              <p:nvPr/>
            </p:nvGrpSpPr>
            <p:grpSpPr bwMode="auto">
              <a:xfrm>
                <a:off x="714450" y="2988593"/>
                <a:ext cx="3065462" cy="2960687"/>
                <a:chOff x="467544" y="2852936"/>
                <a:chExt cx="3065716" cy="2960687"/>
              </a:xfrm>
            </p:grpSpPr>
            <p:grpSp>
              <p:nvGrpSpPr>
                <p:cNvPr id="31760" name="组合 70"/>
                <p:cNvGrpSpPr/>
                <p:nvPr/>
              </p:nvGrpSpPr>
              <p:grpSpPr bwMode="auto">
                <a:xfrm>
                  <a:off x="467544" y="2852936"/>
                  <a:ext cx="3065716" cy="2960687"/>
                  <a:chOff x="467544" y="2852936"/>
                  <a:chExt cx="3065716" cy="2960687"/>
                </a:xfrm>
              </p:grpSpPr>
              <p:grpSp>
                <p:nvGrpSpPr>
                  <p:cNvPr id="31761" name="组合 69"/>
                  <p:cNvGrpSpPr/>
                  <p:nvPr/>
                </p:nvGrpSpPr>
                <p:grpSpPr bwMode="auto">
                  <a:xfrm>
                    <a:off x="467544" y="2852936"/>
                    <a:ext cx="3065716" cy="2960687"/>
                    <a:chOff x="467544" y="2852936"/>
                    <a:chExt cx="3065716" cy="2960687"/>
                  </a:xfrm>
                </p:grpSpPr>
                <p:grpSp>
                  <p:nvGrpSpPr>
                    <p:cNvPr id="31762" name="组合 63"/>
                    <p:cNvGrpSpPr/>
                    <p:nvPr/>
                  </p:nvGrpSpPr>
                  <p:grpSpPr bwMode="auto">
                    <a:xfrm>
                      <a:off x="467544" y="2852936"/>
                      <a:ext cx="3065716" cy="2960687"/>
                      <a:chOff x="290016" y="3230010"/>
                      <a:chExt cx="3065716" cy="2961032"/>
                    </a:xfrm>
                  </p:grpSpPr>
                  <p:sp>
                    <p:nvSpPr>
                      <p:cNvPr id="63" name="弧形 62"/>
                      <p:cNvSpPr/>
                      <p:nvPr/>
                    </p:nvSpPr>
                    <p:spPr bwMode="auto">
                      <a:xfrm rot="8313647">
                        <a:off x="290210" y="3230670"/>
                        <a:ext cx="3065626" cy="2961041"/>
                      </a:xfrm>
                      <a:prstGeom prst="arc">
                        <a:avLst/>
                      </a:prstGeom>
                      <a:solidFill>
                        <a:schemeClr val="accent5"/>
                      </a:solidFill>
                      <a:ln w="254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zh-CN" altLang="en-US" sz="2800"/>
                      </a:p>
                    </p:txBody>
                  </p:sp>
                  <p:sp>
                    <p:nvSpPr>
                      <p:cNvPr id="31764" name="椭圆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38038" y="5174948"/>
                        <a:ext cx="72008" cy="72008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 sz="2800"/>
                      </a:p>
                    </p:txBody>
                  </p:sp>
                  <p:grpSp>
                    <p:nvGrpSpPr>
                      <p:cNvPr id="31765" name="组合 58"/>
                      <p:cNvGrpSpPr/>
                      <p:nvPr/>
                    </p:nvGrpSpPr>
                    <p:grpSpPr bwMode="auto">
                      <a:xfrm>
                        <a:off x="673754" y="5212128"/>
                        <a:ext cx="2128847" cy="608281"/>
                        <a:chOff x="771412" y="5194372"/>
                        <a:chExt cx="2128847" cy="608281"/>
                      </a:xfrm>
                    </p:grpSpPr>
                    <p:cxnSp>
                      <p:nvCxnSpPr>
                        <p:cNvPr id="31766" name="直接连接符 54"/>
                        <p:cNvCxnSpPr>
                          <a:cxnSpLocks noChangeShapeType="1"/>
                          <a:endCxn id="63" idx="2"/>
                        </p:cNvCxnSpPr>
                        <p:nvPr/>
                      </p:nvCxnSpPr>
                      <p:spPr bwMode="auto">
                        <a:xfrm flipH="1">
                          <a:off x="771412" y="5200900"/>
                          <a:ext cx="1092586" cy="506472"/>
                        </a:xfrm>
                        <a:prstGeom prst="line">
                          <a:avLst/>
                        </a:prstGeom>
                        <a:noFill/>
                        <a:ln w="25400">
                          <a:solidFill>
                            <a:schemeClr val="tx1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31767" name="直接连接符 57"/>
                        <p:cNvCxnSpPr>
                          <a:cxnSpLocks noChangeShapeType="1"/>
                          <a:endCxn id="63" idx="0"/>
                        </p:cNvCxnSpPr>
                        <p:nvPr/>
                      </p:nvCxnSpPr>
                      <p:spPr bwMode="auto">
                        <a:xfrm>
                          <a:off x="1863997" y="5194372"/>
                          <a:ext cx="1036262" cy="608281"/>
                        </a:xfrm>
                        <a:prstGeom prst="line">
                          <a:avLst/>
                        </a:prstGeom>
                        <a:noFill/>
                        <a:ln w="25400">
                          <a:solidFill>
                            <a:schemeClr val="tx1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</p:grpSp>
                <p:sp>
                  <p:nvSpPr>
                    <p:cNvPr id="69" name="弧形 68"/>
                    <p:cNvSpPr/>
                    <p:nvPr/>
                  </p:nvSpPr>
                  <p:spPr bwMode="auto">
                    <a:xfrm rot="7401060">
                      <a:off x="1768770" y="4573646"/>
                      <a:ext cx="287339" cy="431823"/>
                    </a:xfrm>
                    <a:prstGeom prst="arc">
                      <a:avLst/>
                    </a:prstGeom>
                    <a:noFill/>
                    <a:ln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sz="2800"/>
                    </a:p>
                  </p:txBody>
                </p:sp>
              </p:grpSp>
              <p:sp>
                <p:nvSpPr>
                  <p:cNvPr id="31769" name="矩形 67"/>
                  <p:cNvSpPr>
                    <a:spLocks noChangeArrowheads="1"/>
                  </p:cNvSpPr>
                  <p:nvPr/>
                </p:nvSpPr>
                <p:spPr bwMode="auto">
                  <a:xfrm>
                    <a:off x="1763688" y="4869160"/>
                    <a:ext cx="540431" cy="5181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2800" b="1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θ</a:t>
                    </a:r>
                  </a:p>
                </p:txBody>
              </p:sp>
            </p:grpSp>
            <p:sp>
              <p:nvSpPr>
                <p:cNvPr id="31770" name="矩形 71"/>
                <p:cNvSpPr>
                  <a:spLocks noChangeArrowheads="1"/>
                </p:cNvSpPr>
                <p:nvPr/>
              </p:nvSpPr>
              <p:spPr bwMode="auto">
                <a:xfrm>
                  <a:off x="684556" y="4581634"/>
                  <a:ext cx="978619" cy="518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28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R</a:t>
                  </a:r>
                  <a:r>
                    <a:rPr lang="zh-CN" altLang="en-US" sz="2800" b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=10</a:t>
                  </a:r>
                  <a:endParaRPr lang="zh-CN" altLang="en-US" sz="2800">
                    <a:ea typeface="黑体" panose="02010609060101010101" pitchFamily="49" charset="-122"/>
                  </a:endParaRPr>
                </a:p>
              </p:txBody>
            </p:sp>
          </p:grpSp>
        </p:grpSp>
      </p:grpSp>
      <p:sp>
        <p:nvSpPr>
          <p:cNvPr id="31771" name="Text Box 13"/>
          <p:cNvSpPr txBox="1">
            <a:spLocks noChangeArrowheads="1"/>
          </p:cNvSpPr>
          <p:nvPr/>
        </p:nvSpPr>
        <p:spPr bwMode="auto">
          <a:xfrm>
            <a:off x="6931025" y="5008563"/>
            <a:ext cx="1323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1772" name="Text Box 15"/>
          <p:cNvSpPr txBox="1">
            <a:spLocks noChangeArrowheads="1"/>
          </p:cNvSpPr>
          <p:nvPr/>
        </p:nvSpPr>
        <p:spPr bwMode="auto">
          <a:xfrm>
            <a:off x="7432675" y="5227638"/>
            <a:ext cx="320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930775" y="3144838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3"/>
          <p:cNvGraphicFramePr/>
          <p:nvPr/>
        </p:nvGraphicFramePr>
        <p:xfrm>
          <a:off x="3297238" y="3933825"/>
          <a:ext cx="692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r:id="rId4" imgW="381635" imgH="215900" progId="Equation.DSMT4">
                  <p:embed/>
                </p:oleObj>
              </mc:Choice>
              <mc:Fallback>
                <p:oleObj r:id="rId4" imgW="381635" imgH="2159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3933825"/>
                        <a:ext cx="6921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6525" y="593725"/>
            <a:ext cx="89296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例</a:t>
            </a:r>
            <a:r>
              <a:rPr lang="en-US" altLang="zh-CN" sz="28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3</a:t>
            </a:r>
            <a:r>
              <a:rPr lang="en-US" altLang="zh-CN" sz="28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如图，小刚用一张半径为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24cm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的扇形纸板做一个圆锥形帽子（接缝忽略不计），如果做成的圆锥形帽子的底面半径为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10cm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，那么这张扇形纸板的面积</a:t>
            </a:r>
            <a:r>
              <a:rPr lang="en-US" altLang="zh-CN" sz="2800" i="1">
                <a:latin typeface="黑体" panose="02010609060101010101" pitchFamily="49" charset="-122"/>
                <a:ea typeface="黑体" panose="02010609060101010101" pitchFamily="49" charset="-122"/>
              </a:rPr>
              <a:t>S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是多少？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15213" y="2371725"/>
            <a:ext cx="167640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矩形 7"/>
          <p:cNvSpPr>
            <a:spLocks noChangeArrowheads="1"/>
          </p:cNvSpPr>
          <p:nvPr/>
        </p:nvSpPr>
        <p:spPr bwMode="auto">
          <a:xfrm>
            <a:off x="76200" y="2587625"/>
            <a:ext cx="8153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 圆锥形帽子的底面周长就是扇形的弧长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8677" name="矩形 3"/>
          <p:cNvSpPr>
            <a:spLocks noChangeArrowheads="1"/>
          </p:cNvSpPr>
          <p:nvPr/>
        </p:nvSpPr>
        <p:spPr bwMode="auto">
          <a:xfrm>
            <a:off x="820738" y="3200400"/>
            <a:ext cx="7696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 扇形的弧长（即底面圆周长）为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所以扇形纸板的面积</a:t>
            </a:r>
          </a:p>
          <a:p>
            <a:pPr eaLnBrk="0" hangingPunct="0">
              <a:lnSpc>
                <a:spcPct val="150000"/>
              </a:lnSpc>
            </a:pP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8678" name="Object 22"/>
          <p:cNvGraphicFramePr>
            <a:graphicFrameLocks noChangeAspect="1"/>
          </p:cNvGraphicFramePr>
          <p:nvPr/>
        </p:nvGraphicFramePr>
        <p:xfrm>
          <a:off x="1354138" y="5248275"/>
          <a:ext cx="43989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r:id="rId4" imgW="4150995" imgH="761365" progId="Equation.DSMT4">
                  <p:embed/>
                </p:oleObj>
              </mc:Choice>
              <mc:Fallback>
                <p:oleObj r:id="rId4" imgW="4150995" imgH="76136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5248275"/>
                        <a:ext cx="439896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22"/>
          <p:cNvGraphicFramePr>
            <a:graphicFrameLocks noChangeAspect="1"/>
          </p:cNvGraphicFramePr>
          <p:nvPr/>
        </p:nvGraphicFramePr>
        <p:xfrm>
          <a:off x="1395413" y="4133850"/>
          <a:ext cx="3348037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r:id="rId6" imgW="3009900" imgH="304800" progId="Equation.DSMT4">
                  <p:embed/>
                </p:oleObj>
              </mc:Choice>
              <mc:Fallback>
                <p:oleObj r:id="rId6" imgW="3009900" imgH="304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133850"/>
                        <a:ext cx="3348037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1229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2291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2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293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</a:pPr>
              <a:r>
                <a:rPr lang="zh-CN" altLang="en-US" sz="32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认识直棱柱、圆锥的侧面展开图，并会进行相关的计算；(重点)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进一步培养空间观念和综合运用知识的能力．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80"/>
          <p:cNvSpPr>
            <a:spLocks noChangeArrowheads="1"/>
          </p:cNvSpPr>
          <p:nvPr/>
        </p:nvSpPr>
        <p:spPr bwMode="auto">
          <a:xfrm>
            <a:off x="57150" y="44450"/>
            <a:ext cx="1203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</a:p>
        </p:txBody>
      </p:sp>
      <p:pic>
        <p:nvPicPr>
          <p:cNvPr id="34818" name="图片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910013"/>
            <a:ext cx="2579688" cy="170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sp>
        <p:nvSpPr>
          <p:cNvPr id="34819" name="文本框 102"/>
          <p:cNvSpPr txBox="1">
            <a:spLocks noChangeArrowheads="1"/>
          </p:cNvSpPr>
          <p:nvPr/>
        </p:nvSpPr>
        <p:spPr bwMode="auto">
          <a:xfrm>
            <a:off x="2386013" y="4419600"/>
            <a:ext cx="5080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4820" name="文本框 6"/>
          <p:cNvSpPr txBox="1">
            <a:spLocks noChangeArrowheads="1"/>
          </p:cNvSpPr>
          <p:nvPr/>
        </p:nvSpPr>
        <p:spPr bwMode="auto">
          <a:xfrm>
            <a:off x="623888" y="868363"/>
            <a:ext cx="7829550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一个正方体的每个面都有一个汉字，其展开图如图所示，那么在该正方体中和“值”字相对的字是（　　）</a:t>
            </a:r>
          </a:p>
          <a:p>
            <a:pPr>
              <a:lnSpc>
                <a:spcPct val="14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．记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．观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．心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．间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454275" y="2184400"/>
            <a:ext cx="438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文本框 99"/>
          <p:cNvSpPr txBox="1">
            <a:spLocks noChangeArrowheads="1"/>
          </p:cNvSpPr>
          <p:nvPr/>
        </p:nvSpPr>
        <p:spPr bwMode="auto">
          <a:xfrm>
            <a:off x="587375" y="1560513"/>
            <a:ext cx="75565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已知一个棱长为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1cm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的正方体，把这个正方体的侧面沿一条棱剪开展平，得到的图形是一个边长为 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557463" y="3170238"/>
            <a:ext cx="21161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的矩形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03225" y="1450975"/>
            <a:ext cx="8393113" cy="4359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.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圆锥的底面半径为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3cm，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母线长为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6cm，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则这个圆锥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侧面展开图扇形的圆心角是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_______．</a:t>
            </a:r>
            <a:endParaRPr lang="en-US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一个扇形，半径为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30cm，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圆心角为</a:t>
            </a:r>
            <a:r>
              <a:rPr lang="zh-CN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120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度，用它做成一个圆锥的侧面，那么这个圆锥的底面半径为_____ ．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zh-CN" altLang="zh-CN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375275" y="2222500"/>
            <a:ext cx="914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180</a:t>
            </a:r>
            <a:r>
              <a:rPr lang="zh-CN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endParaRPr lang="zh-CN" altLang="zh-CN" sz="28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57200" y="4322763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10cm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标题 18433"/>
          <p:cNvSpPr>
            <a:spLocks noGrp="1" noRot="1" noChangeArrowheads="1"/>
          </p:cNvSpPr>
          <p:nvPr>
            <p:ph type="title"/>
          </p:nvPr>
        </p:nvSpPr>
        <p:spPr>
          <a:xfrm>
            <a:off x="260350" y="476250"/>
            <a:ext cx="8918575" cy="1468438"/>
          </a:xfrm>
        </p:spPr>
        <p:txBody>
          <a:bodyPr/>
          <a:lstStyle/>
          <a:p>
            <a:pPr algn="l">
              <a:lnSpc>
                <a:spcPct val="160000"/>
              </a:lnSpc>
            </a:pPr>
            <a:r>
              <a:rPr lang="zh-CN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.一个圆锥形零件的高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，底面半径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3cm</a:t>
            </a:r>
            <a:r>
              <a:rPr lang="zh-CN" altLang="en-US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，求这个圆锥形零件的侧面积和全面积</a:t>
            </a:r>
            <a:r>
              <a:rPr lang="en-US" altLang="zh-CN" sz="28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8435" name="对象 18434"/>
          <p:cNvGraphicFramePr>
            <a:graphicFrameLocks noChangeAspect="1"/>
          </p:cNvGraphicFramePr>
          <p:nvPr/>
        </p:nvGraphicFramePr>
        <p:xfrm>
          <a:off x="3959225" y="2970213"/>
          <a:ext cx="471646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r:id="rId3" imgW="1651000" imgH="393700" progId="Equation.DSMT4">
                  <p:embed/>
                </p:oleObj>
              </mc:Choice>
              <mc:Fallback>
                <p:oleObj r:id="rId3" imgW="1651000" imgH="393700" progId="Equation.DSMT4">
                  <p:embed/>
                  <p:pic>
                    <p:nvPicPr>
                      <p:cNvPr id="0" name="对象 18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2970213"/>
                        <a:ext cx="4716463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文本框 18435"/>
          <p:cNvSpPr txBox="1">
            <a:spLocks noChangeArrowheads="1"/>
          </p:cNvSpPr>
          <p:nvPr/>
        </p:nvSpPr>
        <p:spPr bwMode="auto">
          <a:xfrm>
            <a:off x="4356100" y="3489325"/>
            <a:ext cx="4319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7892" name="组合 18436"/>
          <p:cNvGrpSpPr/>
          <p:nvPr/>
        </p:nvGrpSpPr>
        <p:grpSpPr bwMode="auto">
          <a:xfrm>
            <a:off x="182563" y="2770188"/>
            <a:ext cx="3767137" cy="3462337"/>
            <a:chOff x="0" y="0"/>
            <a:chExt cx="1459" cy="1776"/>
          </a:xfrm>
        </p:grpSpPr>
        <p:sp>
          <p:nvSpPr>
            <p:cNvPr id="37893" name="椭圆 18437"/>
            <p:cNvSpPr>
              <a:spLocks noChangeArrowheads="1"/>
            </p:cNvSpPr>
            <p:nvPr/>
          </p:nvSpPr>
          <p:spPr bwMode="auto">
            <a:xfrm>
              <a:off x="240" y="1344"/>
              <a:ext cx="1056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bevel/>
            </a:ln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37894" name="组合 18438"/>
            <p:cNvGrpSpPr/>
            <p:nvPr/>
          </p:nvGrpSpPr>
          <p:grpSpPr bwMode="auto">
            <a:xfrm>
              <a:off x="0" y="0"/>
              <a:ext cx="1459" cy="1776"/>
              <a:chOff x="0" y="0"/>
              <a:chExt cx="1459" cy="1776"/>
            </a:xfrm>
          </p:grpSpPr>
          <p:sp>
            <p:nvSpPr>
              <p:cNvPr id="37895" name="等腰三角形 18439"/>
              <p:cNvSpPr>
                <a:spLocks noChangeArrowheads="1"/>
              </p:cNvSpPr>
              <p:nvPr/>
            </p:nvSpPr>
            <p:spPr bwMode="auto">
              <a:xfrm>
                <a:off x="240" y="240"/>
                <a:ext cx="1056" cy="129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37896" name="椭圆 18440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1056" cy="43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prstDash val="sysDot"/>
                <a:bevel/>
              </a:ln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37897" name="直接连接符 18441"/>
              <p:cNvSpPr>
                <a:spLocks noChangeShapeType="1"/>
              </p:cNvSpPr>
              <p:nvPr/>
            </p:nvSpPr>
            <p:spPr bwMode="auto">
              <a:xfrm>
                <a:off x="240" y="1584"/>
                <a:ext cx="10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beve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8" name="直接连接符 18442"/>
              <p:cNvSpPr>
                <a:spLocks noChangeShapeType="1"/>
              </p:cNvSpPr>
              <p:nvPr/>
            </p:nvSpPr>
            <p:spPr bwMode="auto">
              <a:xfrm>
                <a:off x="768" y="240"/>
                <a:ext cx="0" cy="1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beve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9" name="文本框 18443"/>
              <p:cNvSpPr txBox="1">
                <a:spLocks noChangeArrowheads="1"/>
              </p:cNvSpPr>
              <p:nvPr/>
            </p:nvSpPr>
            <p:spPr bwMode="auto">
              <a:xfrm>
                <a:off x="528" y="1344"/>
                <a:ext cx="1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37900" name="文本框 18444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15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37901" name="文本框 18445"/>
              <p:cNvSpPr txBox="1">
                <a:spLocks noChangeArrowheads="1"/>
              </p:cNvSpPr>
              <p:nvPr/>
            </p:nvSpPr>
            <p:spPr bwMode="auto">
              <a:xfrm>
                <a:off x="0" y="1344"/>
                <a:ext cx="163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37902" name="文本框 18446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63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37903" name="文本框 18447"/>
              <p:cNvSpPr txBox="1">
                <a:spLocks noChangeArrowheads="1"/>
              </p:cNvSpPr>
              <p:nvPr/>
            </p:nvSpPr>
            <p:spPr bwMode="auto">
              <a:xfrm>
                <a:off x="864" y="1510"/>
                <a:ext cx="124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r</a:t>
                </a:r>
              </a:p>
            </p:txBody>
          </p:sp>
          <p:sp>
            <p:nvSpPr>
              <p:cNvPr id="37904" name="文本框 18448"/>
              <p:cNvSpPr txBox="1">
                <a:spLocks noChangeArrowheads="1"/>
              </p:cNvSpPr>
              <p:nvPr/>
            </p:nvSpPr>
            <p:spPr bwMode="auto">
              <a:xfrm>
                <a:off x="768" y="912"/>
                <a:ext cx="14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h</a:t>
                </a:r>
              </a:p>
            </p:txBody>
          </p:sp>
          <p:sp>
            <p:nvSpPr>
              <p:cNvPr id="37905" name="文本框 18449"/>
              <p:cNvSpPr txBox="1">
                <a:spLocks noChangeArrowheads="1"/>
              </p:cNvSpPr>
              <p:nvPr/>
            </p:nvSpPr>
            <p:spPr bwMode="auto">
              <a:xfrm>
                <a:off x="1056" y="768"/>
                <a:ext cx="10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</a:p>
            </p:txBody>
          </p:sp>
        </p:grpSp>
      </p:grpSp>
      <p:graphicFrame>
        <p:nvGraphicFramePr>
          <p:cNvPr id="18451" name="对象 18450"/>
          <p:cNvGraphicFramePr>
            <a:graphicFrameLocks noChangeAspect="1"/>
          </p:cNvGraphicFramePr>
          <p:nvPr/>
        </p:nvGraphicFramePr>
        <p:xfrm>
          <a:off x="4356100" y="4846638"/>
          <a:ext cx="271938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r:id="rId5" imgW="749300" imgH="457200" progId="Equation.DSMT4">
                  <p:embed/>
                </p:oleObj>
              </mc:Choice>
              <mc:Fallback>
                <p:oleObj r:id="rId5" imgW="749300" imgH="457200" progId="Equation.DSMT4">
                  <p:embed/>
                  <p:pic>
                    <p:nvPicPr>
                      <p:cNvPr id="0" name="对象 18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846638"/>
                        <a:ext cx="2719388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文本框 18451"/>
          <p:cNvSpPr txBox="1">
            <a:spLocks noChangeArrowheads="1"/>
          </p:cNvSpPr>
          <p:nvPr/>
        </p:nvSpPr>
        <p:spPr bwMode="auto">
          <a:xfrm>
            <a:off x="2795588" y="2185988"/>
            <a:ext cx="3735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∵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5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37908" name="文本框 18472"/>
          <p:cNvSpPr txBox="1">
            <a:spLocks noChangeArrowheads="1"/>
          </p:cNvSpPr>
          <p:nvPr/>
        </p:nvSpPr>
        <p:spPr bwMode="auto">
          <a:xfrm>
            <a:off x="5934075" y="1657350"/>
            <a:ext cx="30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74" name="文本框 18473"/>
          <p:cNvSpPr txBox="1"/>
          <p:nvPr/>
        </p:nvSpPr>
        <p:spPr>
          <a:xfrm>
            <a:off x="6530975" y="2184400"/>
            <a:ext cx="1995488" cy="519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∴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l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=5</a:t>
            </a:r>
            <a:r>
              <a:rPr lang="en-US" altLang="x-none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cm</a:t>
            </a:r>
            <a:endParaRPr lang="en-US" altLang="x-none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425825" y="3149600"/>
            <a:ext cx="77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侧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830638" y="4114800"/>
            <a:ext cx="32448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=S</a:t>
            </a:r>
            <a:r>
              <a:rPr lang="zh-CN" altLang="en-US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侧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底</a:t>
            </a:r>
          </a:p>
          <a:p>
            <a:endParaRPr lang="zh-CN" altLang="en-US" sz="2800" baseline="-25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/>
      <p:bldP spid="18474" grpId="0"/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17410"/>
          <p:cNvSpPr>
            <a:spLocks noChangeArrowheads="1"/>
          </p:cNvSpPr>
          <p:nvPr/>
        </p:nvSpPr>
        <p:spPr bwMode="auto">
          <a:xfrm>
            <a:off x="192088" y="271463"/>
            <a:ext cx="87598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.如图,圆锥的底面半径为1,母线长为6,一只蚂蚁要从底面圆周上一点B出发,沿圆锥侧面爬行一圈再回到点B,问它爬行的最短路线是多少?</a:t>
            </a:r>
          </a:p>
        </p:txBody>
      </p:sp>
      <p:sp>
        <p:nvSpPr>
          <p:cNvPr id="17412" name="任意多边形 17411"/>
          <p:cNvSpPr>
            <a:spLocks noChangeArrowheads="1"/>
          </p:cNvSpPr>
          <p:nvPr/>
        </p:nvSpPr>
        <p:spPr bwMode="auto">
          <a:xfrm rot="6208250">
            <a:off x="4833938" y="3319463"/>
            <a:ext cx="2511425" cy="2454275"/>
          </a:xfrm>
          <a:custGeom>
            <a:avLst/>
            <a:gdLst>
              <a:gd name="T0" fmla="*/ 21344 w 21345"/>
              <a:gd name="T1" fmla="*/ 3309 h 21056"/>
              <a:gd name="T2" fmla="*/ 4825 w 21345"/>
              <a:gd name="T3" fmla="*/ 21059 h 21056"/>
              <a:gd name="T4" fmla="*/ 21344 w 21345"/>
              <a:gd name="T5" fmla="*/ 3309 h 21056"/>
              <a:gd name="T6" fmla="*/ 4825 w 21345"/>
              <a:gd name="T7" fmla="*/ 21059 h 21056"/>
              <a:gd name="T8" fmla="*/ 0 w 21345"/>
              <a:gd name="T9" fmla="*/ 0 h 2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45" h="21056" fill="none">
                <a:moveTo>
                  <a:pt x="21344" y="3309"/>
                </a:moveTo>
                <a:cubicBezTo>
                  <a:pt x="19994" y="12085"/>
                  <a:pt x="13372" y="19111"/>
                  <a:pt x="4825" y="21059"/>
                </a:cubicBezTo>
              </a:path>
              <a:path w="21345" h="21056" stroke="0">
                <a:moveTo>
                  <a:pt x="21344" y="3309"/>
                </a:moveTo>
                <a:cubicBezTo>
                  <a:pt x="19994" y="12085"/>
                  <a:pt x="13372" y="19111"/>
                  <a:pt x="4825" y="2105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hlink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8915" name="组合 17412"/>
          <p:cNvGrpSpPr/>
          <p:nvPr/>
        </p:nvGrpSpPr>
        <p:grpSpPr bwMode="auto">
          <a:xfrm>
            <a:off x="6353175" y="3200400"/>
            <a:ext cx="2432050" cy="2927350"/>
            <a:chOff x="0" y="0"/>
            <a:chExt cx="1532" cy="1472"/>
          </a:xfrm>
        </p:grpSpPr>
        <p:grpSp>
          <p:nvGrpSpPr>
            <p:cNvPr id="38916" name="组合 17413"/>
            <p:cNvGrpSpPr/>
            <p:nvPr/>
          </p:nvGrpSpPr>
          <p:grpSpPr bwMode="auto">
            <a:xfrm>
              <a:off x="201" y="238"/>
              <a:ext cx="1116" cy="1234"/>
              <a:chOff x="0" y="0"/>
              <a:chExt cx="1116" cy="1234"/>
            </a:xfrm>
          </p:grpSpPr>
          <p:sp>
            <p:nvSpPr>
              <p:cNvPr id="38917" name="等腰三角形 174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16" cy="1105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4445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38918" name="椭圆 17415"/>
              <p:cNvSpPr>
                <a:spLocks noChangeArrowheads="1"/>
              </p:cNvSpPr>
              <p:nvPr/>
            </p:nvSpPr>
            <p:spPr bwMode="auto">
              <a:xfrm>
                <a:off x="12" y="975"/>
                <a:ext cx="1093" cy="259"/>
              </a:xfrm>
              <a:prstGeom prst="ellipse">
                <a:avLst/>
              </a:prstGeom>
              <a:solidFill>
                <a:schemeClr val="accent1"/>
              </a:solidFill>
              <a:ln w="4445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38919" name="未知"/>
            <p:cNvSpPr>
              <a:spLocks noChangeArrowheads="1"/>
            </p:cNvSpPr>
            <p:nvPr/>
          </p:nvSpPr>
          <p:spPr bwMode="auto">
            <a:xfrm>
              <a:off x="213" y="849"/>
              <a:ext cx="858" cy="494"/>
            </a:xfrm>
            <a:custGeom>
              <a:avLst/>
              <a:gdLst>
                <a:gd name="T0" fmla="*/ 0 w 858"/>
                <a:gd name="T1" fmla="*/ 459 h 459"/>
                <a:gd name="T2" fmla="*/ 564 w 858"/>
                <a:gd name="T3" fmla="*/ 318 h 459"/>
                <a:gd name="T4" fmla="*/ 858 w 85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459">
                  <a:moveTo>
                    <a:pt x="0" y="459"/>
                  </a:moveTo>
                  <a:cubicBezTo>
                    <a:pt x="210" y="426"/>
                    <a:pt x="421" y="394"/>
                    <a:pt x="564" y="318"/>
                  </a:cubicBezTo>
                  <a:cubicBezTo>
                    <a:pt x="707" y="242"/>
                    <a:pt x="809" y="53"/>
                    <a:pt x="858" y="0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文本框 17417"/>
            <p:cNvSpPr txBox="1">
              <a:spLocks noChangeArrowheads="1"/>
            </p:cNvSpPr>
            <p:nvPr/>
          </p:nvSpPr>
          <p:spPr bwMode="auto">
            <a:xfrm>
              <a:off x="659" y="0"/>
              <a:ext cx="252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8921" name="文本框 17418"/>
            <p:cNvSpPr txBox="1">
              <a:spLocks noChangeArrowheads="1"/>
            </p:cNvSpPr>
            <p:nvPr/>
          </p:nvSpPr>
          <p:spPr bwMode="auto">
            <a:xfrm>
              <a:off x="0" y="1193"/>
              <a:ext cx="252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8922" name="文本框 17419"/>
            <p:cNvSpPr txBox="1">
              <a:spLocks noChangeArrowheads="1"/>
            </p:cNvSpPr>
            <p:nvPr/>
          </p:nvSpPr>
          <p:spPr bwMode="auto">
            <a:xfrm>
              <a:off x="1267" y="1170"/>
              <a:ext cx="26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17421" name="直接连接符 17420"/>
          <p:cNvSpPr>
            <a:spLocks noChangeShapeType="1"/>
          </p:cNvSpPr>
          <p:nvPr/>
        </p:nvSpPr>
        <p:spPr bwMode="auto">
          <a:xfrm>
            <a:off x="5076825" y="3603625"/>
            <a:ext cx="1584325" cy="2346325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文本框 17421"/>
          <p:cNvSpPr txBox="1">
            <a:spLocks noChangeArrowheads="1"/>
          </p:cNvSpPr>
          <p:nvPr/>
        </p:nvSpPr>
        <p:spPr bwMode="auto">
          <a:xfrm>
            <a:off x="6804025" y="4351338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7423" name="直接连接符 17422"/>
          <p:cNvSpPr>
            <a:spLocks noChangeShapeType="1"/>
          </p:cNvSpPr>
          <p:nvPr/>
        </p:nvSpPr>
        <p:spPr bwMode="auto">
          <a:xfrm>
            <a:off x="7567613" y="3716338"/>
            <a:ext cx="1587" cy="2163762"/>
          </a:xfrm>
          <a:prstGeom prst="line">
            <a:avLst/>
          </a:prstGeom>
          <a:noFill/>
          <a:ln w="76200">
            <a:solidFill>
              <a:srgbClr val="000000"/>
            </a:solidFill>
            <a:prstDash val="sysDot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4" name="直接连接符 17423"/>
          <p:cNvSpPr>
            <a:spLocks noChangeShapeType="1"/>
          </p:cNvSpPr>
          <p:nvPr/>
        </p:nvSpPr>
        <p:spPr bwMode="auto">
          <a:xfrm>
            <a:off x="6718300" y="5862638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5" name="文本框 17424"/>
          <p:cNvSpPr txBox="1">
            <a:spLocks noChangeArrowheads="1"/>
          </p:cNvSpPr>
          <p:nvPr/>
        </p:nvSpPr>
        <p:spPr bwMode="auto">
          <a:xfrm>
            <a:off x="7019925" y="5862638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7426" name="文本框 17425"/>
          <p:cNvSpPr txBox="1">
            <a:spLocks noChangeArrowheads="1"/>
          </p:cNvSpPr>
          <p:nvPr/>
        </p:nvSpPr>
        <p:spPr bwMode="auto">
          <a:xfrm>
            <a:off x="4859338" y="3127375"/>
            <a:ext cx="538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B’</a:t>
            </a:r>
          </a:p>
        </p:txBody>
      </p:sp>
      <p:sp>
        <p:nvSpPr>
          <p:cNvPr id="17427" name="矩形 17426"/>
          <p:cNvSpPr>
            <a:spLocks noChangeArrowheads="1"/>
          </p:cNvSpPr>
          <p:nvPr/>
        </p:nvSpPr>
        <p:spPr bwMode="auto">
          <a:xfrm>
            <a:off x="328613" y="2025650"/>
            <a:ext cx="7658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设圆锥的侧面展开图为扇形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ABB’, ∠BAB’=n°</a:t>
            </a:r>
          </a:p>
        </p:txBody>
      </p:sp>
      <p:sp>
        <p:nvSpPr>
          <p:cNvPr id="17428" name="矩形 17427"/>
          <p:cNvSpPr>
            <a:spLocks noChangeArrowheads="1"/>
          </p:cNvSpPr>
          <p:nvPr/>
        </p:nvSpPr>
        <p:spPr bwMode="auto">
          <a:xfrm>
            <a:off x="698500" y="3413125"/>
            <a:ext cx="4217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弧 BB’=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l-GR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π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l</a:t>
            </a:r>
          </a:p>
        </p:txBody>
      </p:sp>
      <p:sp>
        <p:nvSpPr>
          <p:cNvPr id="17429" name="矩形 17428"/>
          <p:cNvSpPr>
            <a:spLocks noChangeArrowheads="1"/>
          </p:cNvSpPr>
          <p:nvPr/>
        </p:nvSpPr>
        <p:spPr bwMode="auto">
          <a:xfrm>
            <a:off x="684213" y="5214938"/>
            <a:ext cx="3965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ABB’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</a:t>
            </a:r>
          </a:p>
        </p:txBody>
      </p:sp>
      <p:sp>
        <p:nvSpPr>
          <p:cNvPr id="17430" name="矩形 17429"/>
          <p:cNvSpPr>
            <a:spLocks noChangeArrowheads="1"/>
          </p:cNvSpPr>
          <p:nvPr/>
        </p:nvSpPr>
        <p:spPr bwMode="auto">
          <a:xfrm>
            <a:off x="828675" y="6035675"/>
            <a:ext cx="5251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蚂蚁爬行的最短路线为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</a:p>
        </p:txBody>
      </p:sp>
      <p:sp>
        <p:nvSpPr>
          <p:cNvPr id="17431" name="矩形 17430"/>
          <p:cNvSpPr>
            <a:spLocks noChangeArrowheads="1"/>
          </p:cNvSpPr>
          <p:nvPr/>
        </p:nvSpPr>
        <p:spPr bwMode="auto">
          <a:xfrm>
            <a:off x="3059113" y="4638675"/>
            <a:ext cx="21605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n=60</a:t>
            </a:r>
          </a:p>
        </p:txBody>
      </p:sp>
      <p:sp>
        <p:nvSpPr>
          <p:cNvPr id="17432" name="矩形 17431"/>
          <p:cNvSpPr>
            <a:spLocks noChangeArrowheads="1"/>
          </p:cNvSpPr>
          <p:nvPr/>
        </p:nvSpPr>
        <p:spPr bwMode="auto">
          <a:xfrm>
            <a:off x="708025" y="3054350"/>
            <a:ext cx="3382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圆锥底面半径为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1,</a:t>
            </a:r>
          </a:p>
        </p:txBody>
      </p:sp>
      <p:sp>
        <p:nvSpPr>
          <p:cNvPr id="17433" name="矩形 17432"/>
          <p:cNvSpPr>
            <a:spLocks noChangeArrowheads="1"/>
          </p:cNvSpPr>
          <p:nvPr/>
        </p:nvSpPr>
        <p:spPr bwMode="auto">
          <a:xfrm>
            <a:off x="711200" y="2543175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BB’,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即为蚂蚁爬行的最短路线</a:t>
            </a:r>
          </a:p>
        </p:txBody>
      </p:sp>
      <p:sp>
        <p:nvSpPr>
          <p:cNvPr id="17434" name="矩形 17433"/>
          <p:cNvSpPr>
            <a:spLocks noChangeArrowheads="1"/>
          </p:cNvSpPr>
          <p:nvPr/>
        </p:nvSpPr>
        <p:spPr bwMode="auto">
          <a:xfrm>
            <a:off x="328613" y="3873500"/>
            <a:ext cx="2693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弧 BB’= </a:t>
            </a:r>
          </a:p>
        </p:txBody>
      </p:sp>
      <p:grpSp>
        <p:nvGrpSpPr>
          <p:cNvPr id="17435" name="组合 17434"/>
          <p:cNvGrpSpPr/>
          <p:nvPr/>
        </p:nvGrpSpPr>
        <p:grpSpPr bwMode="auto">
          <a:xfrm>
            <a:off x="2720975" y="3759200"/>
            <a:ext cx="982663" cy="879475"/>
            <a:chOff x="0" y="0"/>
            <a:chExt cx="619" cy="554"/>
          </a:xfrm>
        </p:grpSpPr>
        <p:sp>
          <p:nvSpPr>
            <p:cNvPr id="38938" name="文本框 17435"/>
            <p:cNvSpPr txBox="1">
              <a:spLocks noChangeArrowheads="1"/>
            </p:cNvSpPr>
            <p:nvPr/>
          </p:nvSpPr>
          <p:spPr bwMode="auto">
            <a:xfrm>
              <a:off x="0" y="0"/>
              <a:ext cx="61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6nπ</a:t>
              </a:r>
            </a:p>
          </p:txBody>
        </p:sp>
        <p:sp>
          <p:nvSpPr>
            <p:cNvPr id="38939" name="文本框 17436"/>
            <p:cNvSpPr txBox="1">
              <a:spLocks noChangeArrowheads="1"/>
            </p:cNvSpPr>
            <p:nvPr/>
          </p:nvSpPr>
          <p:spPr bwMode="auto">
            <a:xfrm>
              <a:off x="61" y="228"/>
              <a:ext cx="4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180</a:t>
              </a:r>
            </a:p>
          </p:txBody>
        </p:sp>
        <p:sp>
          <p:nvSpPr>
            <p:cNvPr id="38940" name="直接连接符 17437"/>
            <p:cNvSpPr>
              <a:spLocks noChangeShapeType="1"/>
            </p:cNvSpPr>
            <p:nvPr/>
          </p:nvSpPr>
          <p:spPr bwMode="auto">
            <a:xfrm>
              <a:off x="88" y="254"/>
              <a:ext cx="4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39" name="矩形 17438"/>
          <p:cNvSpPr>
            <a:spLocks noChangeArrowheads="1"/>
          </p:cNvSpPr>
          <p:nvPr/>
        </p:nvSpPr>
        <p:spPr bwMode="auto">
          <a:xfrm>
            <a:off x="684213" y="4595813"/>
            <a:ext cx="1655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 2</a:t>
            </a:r>
            <a:r>
              <a:rPr lang="el-GR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π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grpSp>
        <p:nvGrpSpPr>
          <p:cNvPr id="17440" name="组合 17439"/>
          <p:cNvGrpSpPr/>
          <p:nvPr/>
        </p:nvGrpSpPr>
        <p:grpSpPr bwMode="auto">
          <a:xfrm>
            <a:off x="2051050" y="4452938"/>
            <a:ext cx="982663" cy="879475"/>
            <a:chOff x="0" y="0"/>
            <a:chExt cx="619" cy="554"/>
          </a:xfrm>
        </p:grpSpPr>
        <p:sp>
          <p:nvSpPr>
            <p:cNvPr id="38943" name="文本框 17440"/>
            <p:cNvSpPr txBox="1">
              <a:spLocks noChangeArrowheads="1"/>
            </p:cNvSpPr>
            <p:nvPr/>
          </p:nvSpPr>
          <p:spPr bwMode="auto">
            <a:xfrm>
              <a:off x="0" y="0"/>
              <a:ext cx="61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6nπ</a:t>
              </a:r>
            </a:p>
          </p:txBody>
        </p:sp>
        <p:sp>
          <p:nvSpPr>
            <p:cNvPr id="38944" name="文本框 17441"/>
            <p:cNvSpPr txBox="1">
              <a:spLocks noChangeArrowheads="1"/>
            </p:cNvSpPr>
            <p:nvPr/>
          </p:nvSpPr>
          <p:spPr bwMode="auto">
            <a:xfrm>
              <a:off x="61" y="228"/>
              <a:ext cx="4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180</a:t>
              </a:r>
            </a:p>
          </p:txBody>
        </p:sp>
        <p:sp>
          <p:nvSpPr>
            <p:cNvPr id="38945" name="直接连接符 17442"/>
            <p:cNvSpPr>
              <a:spLocks noChangeShapeType="1"/>
            </p:cNvSpPr>
            <p:nvPr/>
          </p:nvSpPr>
          <p:spPr bwMode="auto">
            <a:xfrm>
              <a:off x="88" y="254"/>
              <a:ext cx="4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44" name="矩形 17443"/>
          <p:cNvSpPr>
            <a:spLocks noChangeArrowheads="1"/>
          </p:cNvSpPr>
          <p:nvPr/>
        </p:nvSpPr>
        <p:spPr bwMode="auto">
          <a:xfrm>
            <a:off x="685800" y="5618163"/>
            <a:ext cx="30813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BB’=AB=6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  <p:bldP spid="17422" grpId="0"/>
      <p:bldP spid="17423" grpId="0" animBg="1"/>
      <p:bldP spid="17424" grpId="0" animBg="1"/>
      <p:bldP spid="17425" grpId="0"/>
      <p:bldP spid="17426" grpId="0"/>
      <p:bldP spid="17427" grpId="0"/>
      <p:bldP spid="17428" grpId="0"/>
      <p:bldP spid="17429" grpId="0"/>
      <p:bldP spid="17430" grpId="0"/>
      <p:bldP spid="17431" grpId="0"/>
      <p:bldP spid="17432" grpId="0"/>
      <p:bldP spid="17433" grpId="0"/>
      <p:bldP spid="17434" grpId="0"/>
      <p:bldP spid="17439" grpId="0"/>
      <p:bldP spid="174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内容占位符 1"/>
          <p:cNvSpPr>
            <a:spLocks noGrp="1" noChangeArrowheads="1"/>
          </p:cNvSpPr>
          <p:nvPr>
            <p:ph idx="1"/>
          </p:nvPr>
        </p:nvSpPr>
        <p:spPr>
          <a:xfrm>
            <a:off x="1012825" y="1093788"/>
            <a:ext cx="8562975" cy="4525962"/>
          </a:xfrm>
        </p:spPr>
        <p:txBody>
          <a:bodyPr/>
          <a:lstStyle/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1.直棱柱的侧面展开图是矩形，</a:t>
            </a:r>
          </a:p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  其面积=直棱柱的底面周长×直棱柱的高.</a:t>
            </a:r>
          </a:p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2.圆锥侧面积公式：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800" baseline="-25000" smtClean="0">
                <a:latin typeface="黑体" panose="02010609060101010101" pitchFamily="49" charset="-122"/>
                <a:ea typeface="黑体" panose="02010609060101010101" pitchFamily="49" charset="-122"/>
              </a:rPr>
              <a:t>侧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</a:rPr>
              <a:t>πrl</a:t>
            </a:r>
          </a:p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为底面圆半径，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l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为母线长）</a:t>
            </a:r>
          </a:p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3.圆锥全面积公式：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800" baseline="-25000" smtClean="0">
                <a:latin typeface="黑体" panose="02010609060101010101" pitchFamily="49" charset="-122"/>
                <a:ea typeface="黑体" panose="02010609060101010101" pitchFamily="49" charset="-122"/>
              </a:rPr>
              <a:t>全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=                </a:t>
            </a:r>
          </a:p>
          <a:p>
            <a:pPr marL="1905" indent="-344805"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zh-CN" altLang="en-US" sz="2800" i="1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为底面圆半径，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l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为母线长）</a:t>
            </a:r>
          </a:p>
        </p:txBody>
      </p:sp>
      <p:graphicFrame>
        <p:nvGraphicFramePr>
          <p:cNvPr id="3174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57763" y="4154488"/>
          <a:ext cx="16875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r:id="rId3" imgW="637540" imgH="203835" progId="Equations">
                  <p:embed/>
                </p:oleObj>
              </mc:Choice>
              <mc:Fallback>
                <p:oleObj r:id="rId3" imgW="637540" imgH="203835" progId="Equations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4154488"/>
                        <a:ext cx="168751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矩形 80"/>
          <p:cNvSpPr>
            <a:spLocks noChangeArrowheads="1"/>
          </p:cNvSpPr>
          <p:nvPr/>
        </p:nvSpPr>
        <p:spPr bwMode="auto">
          <a:xfrm>
            <a:off x="57150" y="4445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" descr="无标题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8375" y="2971800"/>
            <a:ext cx="2855913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云形标注 2"/>
          <p:cNvSpPr>
            <a:spLocks noChangeArrowheads="1"/>
          </p:cNvSpPr>
          <p:nvPr/>
        </p:nvSpPr>
        <p:spPr bwMode="auto">
          <a:xfrm>
            <a:off x="971550" y="1406525"/>
            <a:ext cx="3403600" cy="1201738"/>
          </a:xfrm>
          <a:prstGeom prst="cloudCallout">
            <a:avLst>
              <a:gd name="adj1" fmla="val 68505"/>
              <a:gd name="adj2" fmla="val 636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54075" y="5575300"/>
            <a:ext cx="7435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装修这样一个蒙古包需要多少布料？</a:t>
            </a:r>
          </a:p>
        </p:txBody>
      </p:sp>
      <p:sp>
        <p:nvSpPr>
          <p:cNvPr id="13316" name="矩形 5"/>
          <p:cNvSpPr>
            <a:spLocks noChangeArrowheads="1" noChangeShapeType="1" noTextEdit="1"/>
          </p:cNvSpPr>
          <p:nvPr/>
        </p:nvSpPr>
        <p:spPr bwMode="auto">
          <a:xfrm>
            <a:off x="1479550" y="1730375"/>
            <a:ext cx="2193925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从生活中来</a:t>
            </a:r>
          </a:p>
        </p:txBody>
      </p:sp>
      <p:sp>
        <p:nvSpPr>
          <p:cNvPr id="13317" name="矩形 80"/>
          <p:cNvSpPr>
            <a:spLocks noChangeArrowheads="1"/>
          </p:cNvSpPr>
          <p:nvPr/>
        </p:nvSpPr>
        <p:spPr bwMode="auto">
          <a:xfrm>
            <a:off x="123825" y="3810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  <p:sp>
        <p:nvSpPr>
          <p:cNvPr id="13318" name="圆角矩形 31"/>
          <p:cNvSpPr>
            <a:spLocks noChangeArrowheads="1"/>
          </p:cNvSpPr>
          <p:nvPr/>
        </p:nvSpPr>
        <p:spPr bwMode="auto">
          <a:xfrm>
            <a:off x="444500" y="696913"/>
            <a:ext cx="1738313" cy="4873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9538" y="1936750"/>
            <a:ext cx="8809037" cy="2487613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/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几何体的展开图在生产时间中有着广泛的应用.通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过几何体的展开图可以确定和制作立体模型，也可以计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算相关几何体的侧面积和表面积. 本节课我们就一起来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探究一下直棱柱、圆锥的侧面展开图.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rgbClr val="149494"/>
                </a:solidFill>
                <a:ea typeface="方正姚体" panose="02010601030101010101" pitchFamily="2" charset="-122"/>
              </a:rPr>
              <a:t>讲授新课</a:t>
            </a:r>
          </a:p>
        </p:txBody>
      </p:sp>
      <p:grpSp>
        <p:nvGrpSpPr>
          <p:cNvPr id="15362" name="组合 6147"/>
          <p:cNvGrpSpPr/>
          <p:nvPr/>
        </p:nvGrpSpPr>
        <p:grpSpPr bwMode="auto">
          <a:xfrm>
            <a:off x="325438" y="246063"/>
            <a:ext cx="4397375" cy="901700"/>
            <a:chOff x="0" y="0"/>
            <a:chExt cx="6925" cy="1418"/>
          </a:xfrm>
        </p:grpSpPr>
        <p:sp>
          <p:nvSpPr>
            <p:cNvPr id="1536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04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直棱柱的侧面展开图</a:t>
              </a:r>
              <a:endParaRPr lang="zh-CN" altLang="en-US" sz="32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536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325438" y="1789113"/>
            <a:ext cx="85296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观察下列立方体，上下面有什么位置关系，侧面都分别是什么形状，侧棱与上下面有什么关系？</a:t>
            </a:r>
          </a:p>
        </p:txBody>
      </p:sp>
      <p:sp>
        <p:nvSpPr>
          <p:cNvPr id="15369" name="圆角矩形 31"/>
          <p:cNvSpPr>
            <a:spLocks noChangeArrowheads="1"/>
          </p:cNvSpPr>
          <p:nvPr/>
        </p:nvSpPr>
        <p:spPr bwMode="auto">
          <a:xfrm>
            <a:off x="433388" y="1133475"/>
            <a:ext cx="2063750" cy="5334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3863" y="3495675"/>
            <a:ext cx="5635625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88925" y="5470525"/>
            <a:ext cx="85661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上下面相互平行，侧面均为矩形，侧棱垂直于上下面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圆角矩形 31"/>
          <p:cNvSpPr>
            <a:spLocks noChangeArrowheads="1"/>
          </p:cNvSpPr>
          <p:nvPr/>
        </p:nvSpPr>
        <p:spPr bwMode="auto">
          <a:xfrm>
            <a:off x="804863" y="819150"/>
            <a:ext cx="1752600" cy="5334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概念学习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73075" y="1665288"/>
            <a:ext cx="846137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在几何中，我们把上述这样的立体图形称为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直棱柱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，其中“棱”是指两个面的公共边，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它具有以下特征：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 有两个面互相平行，称它们为底面；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）其余各个面均为矩形，称它们为侧面；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）侧棱（指两个侧面的公共边）垂直于底面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9900" y="1160463"/>
            <a:ext cx="563562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79375" y="2867025"/>
            <a:ext cx="23510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底面图形边数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52788" y="2867025"/>
            <a:ext cx="606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656138" y="2867025"/>
            <a:ext cx="606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273800" y="2867025"/>
            <a:ext cx="606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726363" y="2867025"/>
            <a:ext cx="606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375" y="3835400"/>
            <a:ext cx="23510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相应的，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立方体的名称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009900" y="3835400"/>
            <a:ext cx="9493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直三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棱柱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484688" y="3887788"/>
            <a:ext cx="9477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直四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棱柱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6102350" y="3887788"/>
            <a:ext cx="9493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直五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棱柱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608888" y="3887788"/>
            <a:ext cx="9477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直六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棱柱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47650" y="5254625"/>
            <a:ext cx="82486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底面是正多边形的棱柱是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正棱柱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395288" y="635000"/>
            <a:ext cx="831691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将直棱柱的侧面沿着一条侧棱剪开，可以展开成平面图形，像这样的平面图形称为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直棱柱的侧面展开图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如下图所示是一个直四棱柱的侧面展开图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3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86050" y="2946400"/>
            <a:ext cx="3092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33375" y="4913313"/>
            <a:ext cx="8378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直棱柱的侧面展开图是一个矩形，这个矩形的长是直棱柱的底面周长，宽是直棱柱的侧棱长（高）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57275" y="1239838"/>
            <a:ext cx="86899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一个食品包装盒的侧面展开图如图所示，它的</a:t>
            </a:r>
          </a:p>
          <a:p>
            <a:pPr eaLnBrk="0" hangingPunct="0"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底面是边长为</a:t>
            </a: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的正六边形，这个包装盒是什么</a:t>
            </a:r>
          </a:p>
          <a:p>
            <a:pPr eaLnBrk="0" hangingPunct="0"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形状的几何体？试根据已知数据求出它的侧面积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" name="矩形 6"/>
          <p:cNvSpPr/>
          <p:nvPr/>
        </p:nvSpPr>
        <p:spPr>
          <a:xfrm>
            <a:off x="257175" y="1382713"/>
            <a:ext cx="8064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kern="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例</a:t>
            </a:r>
            <a:r>
              <a:rPr lang="zh-CN" altLang="en-US" sz="2800" b="1" kern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800" b="1" noProof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</a:p>
        </p:txBody>
      </p:sp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71725" y="3771900"/>
            <a:ext cx="29718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圆角矩形 31"/>
          <p:cNvSpPr>
            <a:spLocks noChangeArrowheads="1"/>
          </p:cNvSpPr>
          <p:nvPr/>
        </p:nvSpPr>
        <p:spPr bwMode="auto">
          <a:xfrm>
            <a:off x="257175" y="603250"/>
            <a:ext cx="1730375" cy="5207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Microsoft Office PowerPoint</Application>
  <PresentationFormat>全屏显示(4:3)</PresentationFormat>
  <Paragraphs>180</Paragraphs>
  <Slides>25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方正姚体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5.一个圆锥形零件的高4cm，底面半径3cm，求这个圆锥形零件的侧面积和全面积.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6D1FD79FBE3043E2881C1C9F7A6FADDE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