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4791F-8358-441E-8B4E-2113C0A179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4F9F-6804-40B5-A072-1CC5226063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77D7B-E79D-46F1-8319-096BA65A083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D8C-AF0B-49B4-89D9-E96B006959C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1BCB4-6AE8-4DC8-9D0D-A0A8A8A1194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2088F-DA11-47AE-A12A-449CB5F380A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23FB8-1B29-4461-B94A-4307745A32B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E10A0-CDD9-47E9-A098-A0941995D8A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6C3F3-7CA5-4511-AF25-22C61E5CF51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FF857-9A8E-4CB7-85D8-82FBA4B65ED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768D5-3304-403B-975A-AC53D034A41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221FF-B830-44A6-ADA8-7A2E96FE60C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75A5C-3F86-44E5-8037-3A2DA274FB9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5EBB5A-75E5-4311-A67C-2AC5C6C0060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4.bin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0.wmf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9" Type="http://schemas.openxmlformats.org/officeDocument/2006/relationships/image" Target="../media/image22.wmf"/><Relationship Id="rId1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44241" y="1382436"/>
            <a:ext cx="58592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800" spc="50" dirty="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华康海报体W12(P)" pitchFamily="82" charset="-122"/>
                <a:ea typeface="华康海报体W12(P)" pitchFamily="82" charset="-122"/>
              </a:rPr>
              <a:t>函数的图像</a:t>
            </a:r>
          </a:p>
        </p:txBody>
      </p:sp>
      <p:sp>
        <p:nvSpPr>
          <p:cNvPr id="6" name="矩形 5"/>
          <p:cNvSpPr/>
          <p:nvPr/>
        </p:nvSpPr>
        <p:spPr>
          <a:xfrm>
            <a:off x="2637452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图片 6" descr="t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59775" y="155575"/>
            <a:ext cx="595313" cy="595313"/>
          </a:xfrm>
          <a:prstGeom prst="rect">
            <a:avLst/>
          </a:prstGeom>
          <a:noFill/>
          <a:ln>
            <a:noFill/>
          </a:ln>
          <a:effectLst>
            <a:outerShdw dist="38100" dir="2700000" algn="ctr" rotWithShape="0">
              <a:srgbClr val="000000">
                <a:alpha val="3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7" name="矩形 6"/>
          <p:cNvSpPr>
            <a:spLocks noChangeArrowheads="1"/>
          </p:cNvSpPr>
          <p:nvPr/>
        </p:nvSpPr>
        <p:spPr bwMode="auto">
          <a:xfrm>
            <a:off x="254000" y="371475"/>
            <a:ext cx="1798638" cy="652463"/>
          </a:xfrm>
          <a:prstGeom prst="rect">
            <a:avLst/>
          </a:prstGeom>
          <a:noFill/>
          <a:ln w="73025" cmpd="thickThin">
            <a:solidFill>
              <a:srgbClr val="D6009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indent="10985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练一练</a:t>
            </a:r>
          </a:p>
        </p:txBody>
      </p:sp>
      <p:sp>
        <p:nvSpPr>
          <p:cNvPr id="108548" name="TextBox 1"/>
          <p:cNvSpPr txBox="1">
            <a:spLocks noChangeArrowheads="1"/>
          </p:cNvSpPr>
          <p:nvPr/>
        </p:nvSpPr>
        <p:spPr bwMode="auto">
          <a:xfrm>
            <a:off x="7937" y="1124744"/>
            <a:ext cx="91725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09855"/>
            <a:lvl2pPr marL="621030" indent="-228600"/>
            <a:lvl3pPr marL="859155"/>
            <a:lvl4pPr marL="1143000"/>
            <a:lvl5pPr marL="1371600"/>
            <a:lvl6pPr marL="1828800"/>
            <a:lvl7pPr marL="2286000"/>
            <a:lvl8pPr marL="2743200"/>
            <a:lvl9pPr marL="3200400"/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下图反映的过程是小明从家去食堂吃早餐，接着去图书馆读报，然后回家．其中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表示时间，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表示小明离家的距离，小明家、食堂、图书馆在同一直线上</a:t>
            </a:r>
            <a:r>
              <a:rPr lang="zh-CN" altLang="en-US" sz="2800" dirty="0">
                <a:solidFill>
                  <a:srgbClr val="000000"/>
                </a:solidFill>
              </a:rPr>
              <a:t>．</a:t>
            </a:r>
          </a:p>
        </p:txBody>
      </p:sp>
      <p:grpSp>
        <p:nvGrpSpPr>
          <p:cNvPr id="108549" name="Group 5"/>
          <p:cNvGrpSpPr/>
          <p:nvPr/>
        </p:nvGrpSpPr>
        <p:grpSpPr bwMode="auto">
          <a:xfrm>
            <a:off x="107504" y="2492896"/>
            <a:ext cx="8340724" cy="2454275"/>
            <a:chOff x="-247" y="0"/>
            <a:chExt cx="5254" cy="1546"/>
          </a:xfrm>
        </p:grpSpPr>
        <p:sp>
          <p:nvSpPr>
            <p:cNvPr id="108550" name="Line 132"/>
            <p:cNvSpPr>
              <a:spLocks noChangeShapeType="1"/>
            </p:cNvSpPr>
            <p:nvPr/>
          </p:nvSpPr>
          <p:spPr bwMode="auto">
            <a:xfrm flipV="1">
              <a:off x="823" y="667"/>
              <a:ext cx="0" cy="603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51" name="Line 133"/>
            <p:cNvSpPr>
              <a:spLocks noChangeShapeType="1"/>
            </p:cNvSpPr>
            <p:nvPr/>
          </p:nvSpPr>
          <p:spPr bwMode="auto">
            <a:xfrm flipV="1">
              <a:off x="1678" y="667"/>
              <a:ext cx="0" cy="603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52" name="Line 134"/>
            <p:cNvSpPr>
              <a:spLocks noChangeShapeType="1"/>
            </p:cNvSpPr>
            <p:nvPr/>
          </p:nvSpPr>
          <p:spPr bwMode="auto">
            <a:xfrm flipV="1">
              <a:off x="1829" y="465"/>
              <a:ext cx="0" cy="805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53" name="Line 135"/>
            <p:cNvSpPr>
              <a:spLocks noChangeShapeType="1"/>
            </p:cNvSpPr>
            <p:nvPr/>
          </p:nvSpPr>
          <p:spPr bwMode="auto">
            <a:xfrm flipV="1">
              <a:off x="3339" y="465"/>
              <a:ext cx="0" cy="805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54" name="Line 136"/>
            <p:cNvSpPr>
              <a:spLocks noChangeShapeType="1"/>
            </p:cNvSpPr>
            <p:nvPr/>
          </p:nvSpPr>
          <p:spPr bwMode="auto">
            <a:xfrm flipH="1" flipV="1">
              <a:off x="3339" y="465"/>
              <a:ext cx="503" cy="805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55" name="Line 137"/>
            <p:cNvSpPr>
              <a:spLocks noChangeShapeType="1"/>
            </p:cNvSpPr>
            <p:nvPr/>
          </p:nvSpPr>
          <p:spPr bwMode="auto">
            <a:xfrm flipH="1">
              <a:off x="420" y="667"/>
              <a:ext cx="403" cy="603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56" name="Line 138"/>
            <p:cNvSpPr>
              <a:spLocks noChangeShapeType="1"/>
            </p:cNvSpPr>
            <p:nvPr/>
          </p:nvSpPr>
          <p:spPr bwMode="auto">
            <a:xfrm flipV="1">
              <a:off x="1678" y="465"/>
              <a:ext cx="151" cy="202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57" name="Line 139"/>
            <p:cNvSpPr>
              <a:spLocks noChangeShapeType="1"/>
            </p:cNvSpPr>
            <p:nvPr/>
          </p:nvSpPr>
          <p:spPr bwMode="auto">
            <a:xfrm>
              <a:off x="823" y="667"/>
              <a:ext cx="855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58" name="Line 140"/>
            <p:cNvSpPr>
              <a:spLocks noChangeShapeType="1"/>
            </p:cNvSpPr>
            <p:nvPr/>
          </p:nvSpPr>
          <p:spPr bwMode="auto">
            <a:xfrm>
              <a:off x="1829" y="465"/>
              <a:ext cx="1510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59" name="Line 141"/>
            <p:cNvSpPr>
              <a:spLocks noChangeShapeType="1"/>
            </p:cNvSpPr>
            <p:nvPr/>
          </p:nvSpPr>
          <p:spPr bwMode="auto">
            <a:xfrm flipH="1">
              <a:off x="420" y="667"/>
              <a:ext cx="403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60" name="Line 142"/>
            <p:cNvSpPr>
              <a:spLocks noChangeShapeType="1"/>
            </p:cNvSpPr>
            <p:nvPr/>
          </p:nvSpPr>
          <p:spPr bwMode="auto">
            <a:xfrm flipH="1">
              <a:off x="420" y="465"/>
              <a:ext cx="1409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61" name="Text Box 143"/>
            <p:cNvSpPr txBox="1">
              <a:spLocks noChangeArrowheads="1"/>
            </p:cNvSpPr>
            <p:nvPr/>
          </p:nvSpPr>
          <p:spPr bwMode="auto">
            <a:xfrm>
              <a:off x="727" y="1219"/>
              <a:ext cx="29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8562" name="Text Box 144"/>
            <p:cNvSpPr txBox="1">
              <a:spLocks noChangeArrowheads="1"/>
            </p:cNvSpPr>
            <p:nvPr/>
          </p:nvSpPr>
          <p:spPr bwMode="auto">
            <a:xfrm>
              <a:off x="1498" y="1219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25</a:t>
              </a:r>
            </a:p>
          </p:txBody>
        </p:sp>
        <p:sp>
          <p:nvSpPr>
            <p:cNvPr id="108563" name="Text Box 145"/>
            <p:cNvSpPr txBox="1">
              <a:spLocks noChangeArrowheads="1"/>
            </p:cNvSpPr>
            <p:nvPr/>
          </p:nvSpPr>
          <p:spPr bwMode="auto">
            <a:xfrm>
              <a:off x="1735" y="1219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28</a:t>
              </a:r>
            </a:p>
          </p:txBody>
        </p:sp>
        <p:sp>
          <p:nvSpPr>
            <p:cNvPr id="108564" name="Text Box 146"/>
            <p:cNvSpPr txBox="1">
              <a:spLocks noChangeArrowheads="1"/>
            </p:cNvSpPr>
            <p:nvPr/>
          </p:nvSpPr>
          <p:spPr bwMode="auto">
            <a:xfrm>
              <a:off x="3200" y="1219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58</a:t>
              </a:r>
            </a:p>
          </p:txBody>
        </p:sp>
        <p:sp>
          <p:nvSpPr>
            <p:cNvPr id="108565" name="Text Box 147"/>
            <p:cNvSpPr txBox="1">
              <a:spLocks noChangeArrowheads="1"/>
            </p:cNvSpPr>
            <p:nvPr/>
          </p:nvSpPr>
          <p:spPr bwMode="auto">
            <a:xfrm>
              <a:off x="3699" y="1219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68</a:t>
              </a:r>
            </a:p>
          </p:txBody>
        </p:sp>
        <p:sp>
          <p:nvSpPr>
            <p:cNvPr id="108566" name="Text Box 148"/>
            <p:cNvSpPr txBox="1">
              <a:spLocks noChangeArrowheads="1"/>
            </p:cNvSpPr>
            <p:nvPr/>
          </p:nvSpPr>
          <p:spPr bwMode="auto">
            <a:xfrm>
              <a:off x="4207" y="1119"/>
              <a:ext cx="8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/</a:t>
              </a: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min </a:t>
              </a:r>
            </a:p>
          </p:txBody>
        </p:sp>
        <p:sp>
          <p:nvSpPr>
            <p:cNvPr id="108567" name="Text Box 149"/>
            <p:cNvSpPr txBox="1">
              <a:spLocks noChangeArrowheads="1"/>
            </p:cNvSpPr>
            <p:nvPr/>
          </p:nvSpPr>
          <p:spPr bwMode="auto">
            <a:xfrm>
              <a:off x="-247" y="301"/>
              <a:ext cx="63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r>
                <a:rPr lang="en-US" sz="2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.</a:t>
              </a:r>
              <a:r>
                <a: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8  </a:t>
              </a:r>
            </a:p>
          </p:txBody>
        </p:sp>
        <p:sp>
          <p:nvSpPr>
            <p:cNvPr id="108568" name="Text Box 150"/>
            <p:cNvSpPr txBox="1">
              <a:spLocks noChangeArrowheads="1"/>
            </p:cNvSpPr>
            <p:nvPr/>
          </p:nvSpPr>
          <p:spPr bwMode="auto">
            <a:xfrm>
              <a:off x="-225" y="537"/>
              <a:ext cx="63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r>
                <a:rPr 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.</a:t>
              </a: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6  </a:t>
              </a:r>
            </a:p>
          </p:txBody>
        </p:sp>
        <p:sp>
          <p:nvSpPr>
            <p:cNvPr id="108569" name="Text Box 151"/>
            <p:cNvSpPr txBox="1">
              <a:spLocks noChangeArrowheads="1"/>
            </p:cNvSpPr>
            <p:nvPr/>
          </p:nvSpPr>
          <p:spPr bwMode="auto">
            <a:xfrm>
              <a:off x="214" y="0"/>
              <a:ext cx="73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/</a:t>
              </a: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km </a:t>
              </a:r>
            </a:p>
          </p:txBody>
        </p:sp>
        <p:sp>
          <p:nvSpPr>
            <p:cNvPr id="108570" name="Rectangle 152"/>
            <p:cNvSpPr>
              <a:spLocks noChangeArrowheads="1"/>
            </p:cNvSpPr>
            <p:nvPr/>
          </p:nvSpPr>
          <p:spPr bwMode="auto">
            <a:xfrm>
              <a:off x="180" y="1190"/>
              <a:ext cx="4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indent="10985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 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8571" name="Line 153"/>
            <p:cNvSpPr>
              <a:spLocks noChangeShapeType="1"/>
            </p:cNvSpPr>
            <p:nvPr/>
          </p:nvSpPr>
          <p:spPr bwMode="auto">
            <a:xfrm>
              <a:off x="421" y="1270"/>
              <a:ext cx="37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72" name="Line 154"/>
            <p:cNvSpPr>
              <a:spLocks noChangeShapeType="1"/>
            </p:cNvSpPr>
            <p:nvPr/>
          </p:nvSpPr>
          <p:spPr bwMode="auto">
            <a:xfrm flipV="1">
              <a:off x="420" y="24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8573" name="TextBox 1"/>
          <p:cNvSpPr txBox="1">
            <a:spLocks noChangeArrowheads="1"/>
          </p:cNvSpPr>
          <p:nvPr/>
        </p:nvSpPr>
        <p:spPr bwMode="auto">
          <a:xfrm>
            <a:off x="-15056" y="5235576"/>
            <a:ext cx="6787331" cy="147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09855"/>
            <a:lvl2pPr marL="621030" indent="-228600"/>
            <a:lvl3pPr marL="859155"/>
            <a:lvl4pPr marL="1143000"/>
            <a:lvl5pPr marL="1371600"/>
            <a:lvl6pPr marL="1828800"/>
            <a:lvl7pPr marL="2286000"/>
            <a:lvl8pPr marL="2743200"/>
            <a:lvl9pPr marL="3200400"/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根据图象回答下列问题</a:t>
            </a:r>
            <a:r>
              <a:rPr lang="zh-CN" altLang="en-US" sz="2400" dirty="0">
                <a:solidFill>
                  <a:srgbClr val="000000"/>
                </a:solidFill>
              </a:rPr>
              <a:t>：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）食堂离小明家多远？小明从家到食堂用了多少时间？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图片 6" descr="t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59775" y="155575"/>
            <a:ext cx="595313" cy="595313"/>
          </a:xfrm>
          <a:prstGeom prst="rect">
            <a:avLst/>
          </a:prstGeom>
          <a:noFill/>
          <a:ln>
            <a:noFill/>
          </a:ln>
          <a:effectLst>
            <a:outerShdw dist="38100" dir="2700000" algn="ctr" rotWithShape="0">
              <a:srgbClr val="000000">
                <a:alpha val="3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矩形 6"/>
          <p:cNvSpPr>
            <a:spLocks noChangeArrowheads="1"/>
          </p:cNvSpPr>
          <p:nvPr/>
        </p:nvSpPr>
        <p:spPr bwMode="auto">
          <a:xfrm>
            <a:off x="35496" y="188640"/>
            <a:ext cx="1582255" cy="584775"/>
          </a:xfrm>
          <a:prstGeom prst="rect">
            <a:avLst/>
          </a:prstGeom>
          <a:noFill/>
          <a:ln w="73025" cmpd="thickThin">
            <a:solidFill>
              <a:srgbClr val="D6009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10985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练一练</a:t>
            </a:r>
          </a:p>
        </p:txBody>
      </p:sp>
      <p:sp>
        <p:nvSpPr>
          <p:cNvPr id="109572" name="TextBox 1"/>
          <p:cNvSpPr txBox="1">
            <a:spLocks noChangeArrowheads="1"/>
          </p:cNvSpPr>
          <p:nvPr/>
        </p:nvSpPr>
        <p:spPr bwMode="auto">
          <a:xfrm>
            <a:off x="237644" y="5442189"/>
            <a:ext cx="659970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09855"/>
            <a:lvl2pPr marL="621030" indent="-228600"/>
            <a:lvl3pPr marL="859155"/>
            <a:lvl4pPr marL="1143000"/>
            <a:lvl5pPr marL="1371600"/>
            <a:lvl6pPr marL="1828800"/>
            <a:lvl7pPr marL="2286000"/>
            <a:lvl8pPr marL="2743200"/>
            <a:lvl9pPr marL="3200400"/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图书馆离小明家多远？小明从图书馆回家的平均速度是多少</a:t>
            </a:r>
            <a:r>
              <a:rPr lang="zh-CN" altLang="en-US" sz="2800" b="1" dirty="0">
                <a:solidFill>
                  <a:srgbClr val="000000"/>
                </a:solidFill>
              </a:rPr>
              <a:t>？</a:t>
            </a:r>
          </a:p>
        </p:txBody>
      </p:sp>
      <p:grpSp>
        <p:nvGrpSpPr>
          <p:cNvPr id="109573" name="Group 5"/>
          <p:cNvGrpSpPr/>
          <p:nvPr/>
        </p:nvGrpSpPr>
        <p:grpSpPr bwMode="auto">
          <a:xfrm>
            <a:off x="842839" y="333375"/>
            <a:ext cx="8234486" cy="2557463"/>
            <a:chOff x="-219" y="0"/>
            <a:chExt cx="5233" cy="1530"/>
          </a:xfrm>
        </p:grpSpPr>
        <p:sp>
          <p:nvSpPr>
            <p:cNvPr id="109574" name="Line 132"/>
            <p:cNvSpPr>
              <a:spLocks noChangeShapeType="1"/>
            </p:cNvSpPr>
            <p:nvPr/>
          </p:nvSpPr>
          <p:spPr bwMode="auto">
            <a:xfrm flipV="1">
              <a:off x="823" y="667"/>
              <a:ext cx="0" cy="603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75" name="Line 133"/>
            <p:cNvSpPr>
              <a:spLocks noChangeShapeType="1"/>
            </p:cNvSpPr>
            <p:nvPr/>
          </p:nvSpPr>
          <p:spPr bwMode="auto">
            <a:xfrm flipV="1">
              <a:off x="1678" y="667"/>
              <a:ext cx="0" cy="603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76" name="Line 134"/>
            <p:cNvSpPr>
              <a:spLocks noChangeShapeType="1"/>
            </p:cNvSpPr>
            <p:nvPr/>
          </p:nvSpPr>
          <p:spPr bwMode="auto">
            <a:xfrm flipV="1">
              <a:off x="1829" y="465"/>
              <a:ext cx="0" cy="805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77" name="Line 135"/>
            <p:cNvSpPr>
              <a:spLocks noChangeShapeType="1"/>
            </p:cNvSpPr>
            <p:nvPr/>
          </p:nvSpPr>
          <p:spPr bwMode="auto">
            <a:xfrm flipV="1">
              <a:off x="3339" y="465"/>
              <a:ext cx="0" cy="805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78" name="Line 136"/>
            <p:cNvSpPr>
              <a:spLocks noChangeShapeType="1"/>
            </p:cNvSpPr>
            <p:nvPr/>
          </p:nvSpPr>
          <p:spPr bwMode="auto">
            <a:xfrm flipH="1" flipV="1">
              <a:off x="3339" y="465"/>
              <a:ext cx="503" cy="805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79" name="Line 137"/>
            <p:cNvSpPr>
              <a:spLocks noChangeShapeType="1"/>
            </p:cNvSpPr>
            <p:nvPr/>
          </p:nvSpPr>
          <p:spPr bwMode="auto">
            <a:xfrm flipH="1">
              <a:off x="420" y="667"/>
              <a:ext cx="403" cy="603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80" name="Line 138"/>
            <p:cNvSpPr>
              <a:spLocks noChangeShapeType="1"/>
            </p:cNvSpPr>
            <p:nvPr/>
          </p:nvSpPr>
          <p:spPr bwMode="auto">
            <a:xfrm flipV="1">
              <a:off x="1678" y="465"/>
              <a:ext cx="151" cy="202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81" name="Line 139"/>
            <p:cNvSpPr>
              <a:spLocks noChangeShapeType="1"/>
            </p:cNvSpPr>
            <p:nvPr/>
          </p:nvSpPr>
          <p:spPr bwMode="auto">
            <a:xfrm>
              <a:off x="823" y="667"/>
              <a:ext cx="855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82" name="Line 140"/>
            <p:cNvSpPr>
              <a:spLocks noChangeShapeType="1"/>
            </p:cNvSpPr>
            <p:nvPr/>
          </p:nvSpPr>
          <p:spPr bwMode="auto">
            <a:xfrm>
              <a:off x="1829" y="465"/>
              <a:ext cx="1510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83" name="Line 141"/>
            <p:cNvSpPr>
              <a:spLocks noChangeShapeType="1"/>
            </p:cNvSpPr>
            <p:nvPr/>
          </p:nvSpPr>
          <p:spPr bwMode="auto">
            <a:xfrm flipH="1">
              <a:off x="420" y="667"/>
              <a:ext cx="403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84" name="Line 142"/>
            <p:cNvSpPr>
              <a:spLocks noChangeShapeType="1"/>
            </p:cNvSpPr>
            <p:nvPr/>
          </p:nvSpPr>
          <p:spPr bwMode="auto">
            <a:xfrm flipH="1">
              <a:off x="420" y="465"/>
              <a:ext cx="1409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85" name="Text Box 143"/>
            <p:cNvSpPr txBox="1">
              <a:spLocks noChangeArrowheads="1"/>
            </p:cNvSpPr>
            <p:nvPr/>
          </p:nvSpPr>
          <p:spPr bwMode="auto">
            <a:xfrm>
              <a:off x="727" y="1219"/>
              <a:ext cx="300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9586" name="Text Box 144"/>
            <p:cNvSpPr txBox="1">
              <a:spLocks noChangeArrowheads="1"/>
            </p:cNvSpPr>
            <p:nvPr/>
          </p:nvSpPr>
          <p:spPr bwMode="auto">
            <a:xfrm>
              <a:off x="1498" y="1219"/>
              <a:ext cx="413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25</a:t>
              </a:r>
            </a:p>
          </p:txBody>
        </p:sp>
        <p:sp>
          <p:nvSpPr>
            <p:cNvPr id="109587" name="Text Box 145"/>
            <p:cNvSpPr txBox="1">
              <a:spLocks noChangeArrowheads="1"/>
            </p:cNvSpPr>
            <p:nvPr/>
          </p:nvSpPr>
          <p:spPr bwMode="auto">
            <a:xfrm>
              <a:off x="1735" y="1219"/>
              <a:ext cx="413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28</a:t>
              </a:r>
            </a:p>
          </p:txBody>
        </p:sp>
        <p:sp>
          <p:nvSpPr>
            <p:cNvPr id="109588" name="Text Box 146"/>
            <p:cNvSpPr txBox="1">
              <a:spLocks noChangeArrowheads="1"/>
            </p:cNvSpPr>
            <p:nvPr/>
          </p:nvSpPr>
          <p:spPr bwMode="auto">
            <a:xfrm>
              <a:off x="3200" y="1219"/>
              <a:ext cx="413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58</a:t>
              </a:r>
            </a:p>
          </p:txBody>
        </p:sp>
        <p:sp>
          <p:nvSpPr>
            <p:cNvPr id="109589" name="Text Box 147"/>
            <p:cNvSpPr txBox="1">
              <a:spLocks noChangeArrowheads="1"/>
            </p:cNvSpPr>
            <p:nvPr/>
          </p:nvSpPr>
          <p:spPr bwMode="auto">
            <a:xfrm>
              <a:off x="3699" y="1219"/>
              <a:ext cx="41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68</a:t>
              </a:r>
            </a:p>
          </p:txBody>
        </p:sp>
        <p:sp>
          <p:nvSpPr>
            <p:cNvPr id="109590" name="Text Box 148"/>
            <p:cNvSpPr txBox="1">
              <a:spLocks noChangeArrowheads="1"/>
            </p:cNvSpPr>
            <p:nvPr/>
          </p:nvSpPr>
          <p:spPr bwMode="auto">
            <a:xfrm>
              <a:off x="4207" y="1119"/>
              <a:ext cx="80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/</a:t>
              </a: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min </a:t>
              </a:r>
            </a:p>
          </p:txBody>
        </p:sp>
        <p:sp>
          <p:nvSpPr>
            <p:cNvPr id="109591" name="Text Box 149"/>
            <p:cNvSpPr txBox="1">
              <a:spLocks noChangeArrowheads="1"/>
            </p:cNvSpPr>
            <p:nvPr/>
          </p:nvSpPr>
          <p:spPr bwMode="auto">
            <a:xfrm>
              <a:off x="-219" y="336"/>
              <a:ext cx="63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r>
                <a:rPr lang="en-US" sz="2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.</a:t>
              </a:r>
              <a:r>
                <a: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8  </a:t>
              </a:r>
            </a:p>
          </p:txBody>
        </p:sp>
        <p:sp>
          <p:nvSpPr>
            <p:cNvPr id="109592" name="Text Box 150"/>
            <p:cNvSpPr txBox="1">
              <a:spLocks noChangeArrowheads="1"/>
            </p:cNvSpPr>
            <p:nvPr/>
          </p:nvSpPr>
          <p:spPr bwMode="auto">
            <a:xfrm>
              <a:off x="-183" y="529"/>
              <a:ext cx="63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r>
                <a:rPr lang="en-US" sz="2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.</a:t>
              </a:r>
              <a:r>
                <a: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6  </a:t>
              </a:r>
            </a:p>
          </p:txBody>
        </p:sp>
        <p:sp>
          <p:nvSpPr>
            <p:cNvPr id="109593" name="Text Box 151"/>
            <p:cNvSpPr txBox="1">
              <a:spLocks noChangeArrowheads="1"/>
            </p:cNvSpPr>
            <p:nvPr/>
          </p:nvSpPr>
          <p:spPr bwMode="auto">
            <a:xfrm>
              <a:off x="214" y="0"/>
              <a:ext cx="74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/</a:t>
              </a: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km </a:t>
              </a:r>
            </a:p>
          </p:txBody>
        </p:sp>
        <p:sp>
          <p:nvSpPr>
            <p:cNvPr id="109594" name="Rectangle 152"/>
            <p:cNvSpPr>
              <a:spLocks noChangeArrowheads="1"/>
            </p:cNvSpPr>
            <p:nvPr/>
          </p:nvSpPr>
          <p:spPr bwMode="auto">
            <a:xfrm>
              <a:off x="180" y="1190"/>
              <a:ext cx="406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indent="10985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 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595" name="Line 153"/>
            <p:cNvSpPr>
              <a:spLocks noChangeShapeType="1"/>
            </p:cNvSpPr>
            <p:nvPr/>
          </p:nvSpPr>
          <p:spPr bwMode="auto">
            <a:xfrm>
              <a:off x="421" y="1270"/>
              <a:ext cx="37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96" name="Line 154"/>
            <p:cNvSpPr>
              <a:spLocks noChangeShapeType="1"/>
            </p:cNvSpPr>
            <p:nvPr/>
          </p:nvSpPr>
          <p:spPr bwMode="auto">
            <a:xfrm flipV="1">
              <a:off x="420" y="24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323850" y="4941888"/>
            <a:ext cx="50529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小明读报用了多长时间</a:t>
            </a:r>
            <a:r>
              <a:rPr lang="zh-CN" altLang="en-US" sz="2800" b="1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？</a:t>
            </a:r>
            <a:endParaRPr lang="zh-CN" altLang="en-US" sz="2400" b="1" dirty="0">
              <a:solidFill>
                <a:srgbClr val="000000"/>
              </a:solidFill>
              <a:latin typeface="Lucida Sans Unicode" panose="020B0602030504020204" pitchFamily="34" charset="0"/>
              <a:ea typeface="黑体" panose="02010609060101010101" pitchFamily="49" charset="-122"/>
            </a:endParaRP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611188" y="2781300"/>
            <a:ext cx="353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根据图象回答下列问题</a:t>
            </a:r>
            <a:r>
              <a:rPr lang="zh-CN" altLang="en-US" sz="240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：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323850" y="3933825"/>
            <a:ext cx="865974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食堂离图书馆多远？小明从食堂到图书馆用了多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     少时间</a:t>
            </a:r>
            <a:r>
              <a:rPr lang="zh-CN" altLang="en-US" sz="2800" b="1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395288" y="3357563"/>
            <a:ext cx="64956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小明在食堂吃早餐用了多少时间</a:t>
            </a:r>
            <a:r>
              <a:rPr lang="zh-CN" altLang="en-US" sz="2800" b="1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555875" y="260350"/>
            <a:ext cx="597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小明从家去食堂吃早餐，接着去图书馆读报，然后回家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Box 3"/>
          <p:cNvSpPr txBox="1">
            <a:spLocks noChangeArrowheads="1"/>
          </p:cNvSpPr>
          <p:nvPr/>
        </p:nvSpPr>
        <p:spPr bwMode="auto">
          <a:xfrm>
            <a:off x="142875" y="836712"/>
            <a:ext cx="928688" cy="461962"/>
          </a:xfrm>
          <a:prstGeom prst="rect">
            <a:avLst/>
          </a:prstGeom>
          <a:solidFill>
            <a:srgbClr val="B5E9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 例</a:t>
            </a:r>
            <a:r>
              <a:rPr lang="en-US" sz="240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1</a:t>
            </a:r>
            <a:endParaRPr lang="zh-CN" altLang="en-US" sz="2400">
              <a:solidFill>
                <a:srgbClr val="000000"/>
              </a:solidFill>
              <a:latin typeface="Lucida Sans Unicode" panose="020B0602030504020204" pitchFamily="34" charset="0"/>
              <a:ea typeface="黑体" panose="02010609060101010101" pitchFamily="49" charset="-122"/>
            </a:endParaRPr>
          </a:p>
        </p:txBody>
      </p:sp>
      <p:sp>
        <p:nvSpPr>
          <p:cNvPr id="110595" name="TextBox 4"/>
          <p:cNvSpPr txBox="1">
            <a:spLocks noChangeArrowheads="1"/>
          </p:cNvSpPr>
          <p:nvPr/>
        </p:nvSpPr>
        <p:spPr bwMode="auto">
          <a:xfrm>
            <a:off x="0" y="882749"/>
            <a:ext cx="8929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一台家用淋浴器在使用前，水箱中的注水量是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0L.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使用时先向水箱注水，注满水后关闭水源并通电加热，加热完毕时切断电源，开始淋浴，水匀速放出，直至将水箱中的水用完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在这一过程中，淋浴器中水箱的贮水量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）与时间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）的函数图象如图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10-3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所示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根据图象回答下列问题：</a:t>
            </a:r>
          </a:p>
        </p:txBody>
      </p:sp>
      <p:pic>
        <p:nvPicPr>
          <p:cNvPr id="110596" name="图片 5" descr="IMG_20140415_100127_副本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48635" y="4187031"/>
            <a:ext cx="371475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7" name="TextBox 6"/>
          <p:cNvSpPr txBox="1">
            <a:spLocks noChangeArrowheads="1"/>
          </p:cNvSpPr>
          <p:nvPr/>
        </p:nvSpPr>
        <p:spPr bwMode="auto">
          <a:xfrm>
            <a:off x="0" y="3378200"/>
            <a:ext cx="5357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）注水、加热和淋浴分别用了多少时间？</a:t>
            </a:r>
          </a:p>
        </p:txBody>
      </p:sp>
      <p:sp>
        <p:nvSpPr>
          <p:cNvPr id="110598" name="TextBox 7"/>
          <p:cNvSpPr txBox="1">
            <a:spLocks noChangeArrowheads="1"/>
          </p:cNvSpPr>
          <p:nvPr/>
        </p:nvSpPr>
        <p:spPr bwMode="auto">
          <a:xfrm>
            <a:off x="0" y="4164012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）水箱的最大贮水量是多少升？</a:t>
            </a:r>
          </a:p>
        </p:txBody>
      </p:sp>
      <p:sp>
        <p:nvSpPr>
          <p:cNvPr id="110599" name="TextBox 8"/>
          <p:cNvSpPr txBox="1">
            <a:spLocks noChangeArrowheads="1"/>
          </p:cNvSpPr>
          <p:nvPr/>
        </p:nvSpPr>
        <p:spPr bwMode="auto">
          <a:xfrm>
            <a:off x="0" y="4664075"/>
            <a:ext cx="5357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）当淋浴开始后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15min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，水箱中还有水多少升？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 autoUpdateAnimBg="0"/>
      <p:bldP spid="110595" grpId="0" autoUpdateAnimBg="0"/>
      <p:bldP spid="110597" grpId="0" autoUpdateAnimBg="0"/>
      <p:bldP spid="110598" grpId="0" autoUpdateAnimBg="0"/>
      <p:bldP spid="11059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683270" y="1268760"/>
            <a:ext cx="7777162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．</a:t>
            </a:r>
            <a:r>
              <a:rPr lang="zh-CN" alt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小芳今天到学校参加初中毕业会考，从家里出发走</a:t>
            </a:r>
            <a:r>
              <a:rPr 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10</a:t>
            </a:r>
            <a:r>
              <a:rPr lang="zh-CN" alt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分到离家</a:t>
            </a:r>
            <a:r>
              <a:rPr 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500</a:t>
            </a:r>
            <a:r>
              <a:rPr lang="zh-CN" alt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米的地方吃早餐，吃早餐用了</a:t>
            </a:r>
            <a:r>
              <a:rPr 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</a:t>
            </a:r>
            <a:r>
              <a:rPr lang="zh-CN" alt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分；再用</a:t>
            </a:r>
            <a:r>
              <a:rPr 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10</a:t>
            </a:r>
            <a:r>
              <a:rPr lang="zh-CN" alt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分赶到离家</a:t>
            </a:r>
            <a:r>
              <a:rPr 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1000</a:t>
            </a:r>
            <a:r>
              <a:rPr lang="zh-CN" alt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米的学校参加考试．下列图象中，能反映这一过程的是（ </a:t>
            </a:r>
            <a:r>
              <a:rPr lang="zh-CN" altLang="en-US" sz="2800" b="1" dirty="0">
                <a:solidFill>
                  <a:srgbClr val="FF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　</a:t>
            </a:r>
            <a:r>
              <a:rPr lang="zh-CN" altLang="en-US" sz="28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　</a:t>
            </a:r>
            <a:r>
              <a:rPr lang="zh-CN" altLang="en-US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</a:t>
            </a:r>
            <a:r>
              <a:rPr lang="zh-CN" altLang="en-US" sz="24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． </a:t>
            </a:r>
            <a:endParaRPr lang="zh-CN" altLang="en-US" sz="2400" dirty="0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330945" y="2995960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66"/>
                </a:solidFill>
              </a:rPr>
              <a:t>D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11620" name="WordArt 4"/>
          <p:cNvSpPr>
            <a:spLocks noChangeArrowheads="1" noChangeShapeType="1" noTextEdit="1"/>
          </p:cNvSpPr>
          <p:nvPr/>
        </p:nvSpPr>
        <p:spPr bwMode="auto">
          <a:xfrm rot="21344002">
            <a:off x="313167" y="571850"/>
            <a:ext cx="2590800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3333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小试身手</a:t>
            </a:r>
          </a:p>
        </p:txBody>
      </p:sp>
      <p:grpSp>
        <p:nvGrpSpPr>
          <p:cNvPr id="111621" name="Group 5"/>
          <p:cNvGrpSpPr/>
          <p:nvPr/>
        </p:nvGrpSpPr>
        <p:grpSpPr bwMode="auto">
          <a:xfrm>
            <a:off x="215900" y="3789363"/>
            <a:ext cx="8820150" cy="3311525"/>
            <a:chOff x="0" y="0"/>
            <a:chExt cx="10018" cy="1960"/>
          </a:xfrm>
        </p:grpSpPr>
        <p:sp>
          <p:nvSpPr>
            <p:cNvPr id="111622" name="Text Box 6"/>
            <p:cNvSpPr txBox="1">
              <a:spLocks noChangeArrowheads="1"/>
            </p:cNvSpPr>
            <p:nvPr/>
          </p:nvSpPr>
          <p:spPr bwMode="auto">
            <a:xfrm>
              <a:off x="989" y="1667"/>
              <a:ext cx="28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．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23" name="Line 7"/>
            <p:cNvSpPr>
              <a:spLocks noChangeShapeType="1"/>
            </p:cNvSpPr>
            <p:nvPr/>
          </p:nvSpPr>
          <p:spPr bwMode="auto">
            <a:xfrm>
              <a:off x="356" y="1343"/>
              <a:ext cx="16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24" name="Line 8"/>
            <p:cNvSpPr>
              <a:spLocks noChangeShapeType="1"/>
            </p:cNvSpPr>
            <p:nvPr/>
          </p:nvSpPr>
          <p:spPr bwMode="auto">
            <a:xfrm flipV="1">
              <a:off x="543" y="136"/>
              <a:ext cx="0" cy="1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2081" y="1174"/>
              <a:ext cx="67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分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26" name="Text Box 10"/>
            <p:cNvSpPr txBox="1">
              <a:spLocks noChangeArrowheads="1"/>
            </p:cNvSpPr>
            <p:nvPr/>
          </p:nvSpPr>
          <p:spPr bwMode="auto">
            <a:xfrm>
              <a:off x="663" y="0"/>
              <a:ext cx="71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米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27" name="Text Box 11"/>
            <p:cNvSpPr txBox="1">
              <a:spLocks noChangeArrowheads="1"/>
            </p:cNvSpPr>
            <p:nvPr/>
          </p:nvSpPr>
          <p:spPr bwMode="auto">
            <a:xfrm>
              <a:off x="371" y="1323"/>
              <a:ext cx="188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28" name="Line 12"/>
            <p:cNvSpPr>
              <a:spLocks noChangeShapeType="1"/>
            </p:cNvSpPr>
            <p:nvPr/>
          </p:nvSpPr>
          <p:spPr bwMode="auto">
            <a:xfrm>
              <a:off x="1540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29" name="Line 13"/>
            <p:cNvSpPr>
              <a:spLocks noChangeShapeType="1"/>
            </p:cNvSpPr>
            <p:nvPr/>
          </p:nvSpPr>
          <p:spPr bwMode="auto">
            <a:xfrm>
              <a:off x="1041" y="1262"/>
              <a:ext cx="0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30" name="Line 14"/>
            <p:cNvSpPr>
              <a:spLocks noChangeShapeType="1"/>
            </p:cNvSpPr>
            <p:nvPr/>
          </p:nvSpPr>
          <p:spPr bwMode="auto">
            <a:xfrm>
              <a:off x="791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31" name="Line 15"/>
            <p:cNvSpPr>
              <a:spLocks noChangeShapeType="1"/>
            </p:cNvSpPr>
            <p:nvPr/>
          </p:nvSpPr>
          <p:spPr bwMode="auto">
            <a:xfrm>
              <a:off x="1290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32" name="Line 16"/>
            <p:cNvSpPr>
              <a:spLocks noChangeShapeType="1"/>
            </p:cNvSpPr>
            <p:nvPr/>
          </p:nvSpPr>
          <p:spPr bwMode="auto">
            <a:xfrm>
              <a:off x="1791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33" name="Text Box 17"/>
            <p:cNvSpPr txBox="1">
              <a:spLocks noChangeArrowheads="1"/>
            </p:cNvSpPr>
            <p:nvPr/>
          </p:nvSpPr>
          <p:spPr bwMode="auto">
            <a:xfrm>
              <a:off x="0" y="295"/>
              <a:ext cx="491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1500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1000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500</a:t>
              </a: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11634" name="Group 18"/>
            <p:cNvGrpSpPr/>
            <p:nvPr/>
          </p:nvGrpSpPr>
          <p:grpSpPr bwMode="auto">
            <a:xfrm rot="5400000">
              <a:off x="249" y="709"/>
              <a:ext cx="667" cy="71"/>
              <a:chOff x="0" y="0"/>
              <a:chExt cx="427" cy="86"/>
            </a:xfrm>
          </p:grpSpPr>
          <p:sp>
            <p:nvSpPr>
              <p:cNvPr id="111635" name="Line 19"/>
              <p:cNvSpPr>
                <a:spLocks noChangeShapeType="1"/>
              </p:cNvSpPr>
              <p:nvPr/>
            </p:nvSpPr>
            <p:spPr bwMode="auto">
              <a:xfrm>
                <a:off x="214" y="0"/>
                <a:ext cx="0" cy="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1636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2" cy="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1637" name="Line 21"/>
              <p:cNvSpPr>
                <a:spLocks noChangeShapeType="1"/>
              </p:cNvSpPr>
              <p:nvPr/>
            </p:nvSpPr>
            <p:spPr bwMode="auto">
              <a:xfrm>
                <a:off x="425" y="0"/>
                <a:ext cx="2" cy="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1638" name="Text Box 22"/>
            <p:cNvSpPr txBox="1">
              <a:spLocks noChangeArrowheads="1"/>
            </p:cNvSpPr>
            <p:nvPr/>
          </p:nvSpPr>
          <p:spPr bwMode="auto">
            <a:xfrm>
              <a:off x="631" y="1352"/>
              <a:ext cx="131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10   20   30   40   50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39" name="Line 23"/>
            <p:cNvSpPr>
              <a:spLocks noChangeShapeType="1"/>
            </p:cNvSpPr>
            <p:nvPr/>
          </p:nvSpPr>
          <p:spPr bwMode="auto">
            <a:xfrm flipV="1">
              <a:off x="791" y="715"/>
              <a:ext cx="0" cy="6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40" name="Line 24"/>
            <p:cNvSpPr>
              <a:spLocks noChangeShapeType="1"/>
            </p:cNvSpPr>
            <p:nvPr/>
          </p:nvSpPr>
          <p:spPr bwMode="auto">
            <a:xfrm flipV="1">
              <a:off x="1039" y="715"/>
              <a:ext cx="0" cy="6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41" name="Line 25"/>
            <p:cNvSpPr>
              <a:spLocks noChangeShapeType="1"/>
            </p:cNvSpPr>
            <p:nvPr/>
          </p:nvSpPr>
          <p:spPr bwMode="auto">
            <a:xfrm flipV="1">
              <a:off x="1541" y="385"/>
              <a:ext cx="0" cy="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42" name="Freeform 26"/>
            <p:cNvSpPr/>
            <p:nvPr/>
          </p:nvSpPr>
          <p:spPr bwMode="auto">
            <a:xfrm>
              <a:off x="536" y="379"/>
              <a:ext cx="1267" cy="960"/>
            </a:xfrm>
            <a:custGeom>
              <a:avLst/>
              <a:gdLst>
                <a:gd name="T0" fmla="*/ 0 w 1267"/>
                <a:gd name="T1" fmla="*/ 960 h 960"/>
                <a:gd name="T2" fmla="*/ 247 w 1267"/>
                <a:gd name="T3" fmla="*/ 350 h 960"/>
                <a:gd name="T4" fmla="*/ 487 w 1267"/>
                <a:gd name="T5" fmla="*/ 350 h 960"/>
                <a:gd name="T6" fmla="*/ 1006 w 1267"/>
                <a:gd name="T7" fmla="*/ 0 h 960"/>
                <a:gd name="T8" fmla="*/ 1267 w 1267"/>
                <a:gd name="T9" fmla="*/ 0 h 9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7"/>
                <a:gd name="T16" fmla="*/ 0 h 960"/>
                <a:gd name="T17" fmla="*/ 1267 w 1267"/>
                <a:gd name="T18" fmla="*/ 960 h 9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7" h="960">
                  <a:moveTo>
                    <a:pt x="0" y="960"/>
                  </a:moveTo>
                  <a:lnTo>
                    <a:pt x="247" y="350"/>
                  </a:lnTo>
                  <a:lnTo>
                    <a:pt x="487" y="350"/>
                  </a:lnTo>
                  <a:lnTo>
                    <a:pt x="1006" y="0"/>
                  </a:lnTo>
                  <a:lnTo>
                    <a:pt x="126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11643" name="Text Box 27"/>
            <p:cNvSpPr txBox="1">
              <a:spLocks noChangeArrowheads="1"/>
            </p:cNvSpPr>
            <p:nvPr/>
          </p:nvSpPr>
          <p:spPr bwMode="auto">
            <a:xfrm>
              <a:off x="3389" y="1667"/>
              <a:ext cx="28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．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44" name="Line 28"/>
            <p:cNvSpPr>
              <a:spLocks noChangeShapeType="1"/>
            </p:cNvSpPr>
            <p:nvPr/>
          </p:nvSpPr>
          <p:spPr bwMode="auto">
            <a:xfrm>
              <a:off x="2756" y="1343"/>
              <a:ext cx="16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45" name="Line 29"/>
            <p:cNvSpPr>
              <a:spLocks noChangeShapeType="1"/>
            </p:cNvSpPr>
            <p:nvPr/>
          </p:nvSpPr>
          <p:spPr bwMode="auto">
            <a:xfrm flipV="1">
              <a:off x="2943" y="136"/>
              <a:ext cx="0" cy="1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46" name="Text Box 30"/>
            <p:cNvSpPr txBox="1">
              <a:spLocks noChangeArrowheads="1"/>
            </p:cNvSpPr>
            <p:nvPr/>
          </p:nvSpPr>
          <p:spPr bwMode="auto">
            <a:xfrm>
              <a:off x="4481" y="1174"/>
              <a:ext cx="67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分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47" name="Text Box 31"/>
            <p:cNvSpPr txBox="1">
              <a:spLocks noChangeArrowheads="1"/>
            </p:cNvSpPr>
            <p:nvPr/>
          </p:nvSpPr>
          <p:spPr bwMode="auto">
            <a:xfrm>
              <a:off x="3063" y="0"/>
              <a:ext cx="71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米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48" name="Text Box 32"/>
            <p:cNvSpPr txBox="1">
              <a:spLocks noChangeArrowheads="1"/>
            </p:cNvSpPr>
            <p:nvPr/>
          </p:nvSpPr>
          <p:spPr bwMode="auto">
            <a:xfrm>
              <a:off x="2771" y="1323"/>
              <a:ext cx="188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49" name="Line 33"/>
            <p:cNvSpPr>
              <a:spLocks noChangeShapeType="1"/>
            </p:cNvSpPr>
            <p:nvPr/>
          </p:nvSpPr>
          <p:spPr bwMode="auto">
            <a:xfrm>
              <a:off x="3940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50" name="Line 34"/>
            <p:cNvSpPr>
              <a:spLocks noChangeShapeType="1"/>
            </p:cNvSpPr>
            <p:nvPr/>
          </p:nvSpPr>
          <p:spPr bwMode="auto">
            <a:xfrm>
              <a:off x="3441" y="1262"/>
              <a:ext cx="0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51" name="Line 35"/>
            <p:cNvSpPr>
              <a:spLocks noChangeShapeType="1"/>
            </p:cNvSpPr>
            <p:nvPr/>
          </p:nvSpPr>
          <p:spPr bwMode="auto">
            <a:xfrm>
              <a:off x="3191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52" name="Line 36"/>
            <p:cNvSpPr>
              <a:spLocks noChangeShapeType="1"/>
            </p:cNvSpPr>
            <p:nvPr/>
          </p:nvSpPr>
          <p:spPr bwMode="auto">
            <a:xfrm>
              <a:off x="3690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53" name="Line 37"/>
            <p:cNvSpPr>
              <a:spLocks noChangeShapeType="1"/>
            </p:cNvSpPr>
            <p:nvPr/>
          </p:nvSpPr>
          <p:spPr bwMode="auto">
            <a:xfrm>
              <a:off x="4191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54" name="Text Box 38"/>
            <p:cNvSpPr txBox="1">
              <a:spLocks noChangeArrowheads="1"/>
            </p:cNvSpPr>
            <p:nvPr/>
          </p:nvSpPr>
          <p:spPr bwMode="auto">
            <a:xfrm>
              <a:off x="2400" y="295"/>
              <a:ext cx="491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1500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1000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500</a:t>
              </a: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11655" name="Group 39"/>
            <p:cNvGrpSpPr/>
            <p:nvPr/>
          </p:nvGrpSpPr>
          <p:grpSpPr bwMode="auto">
            <a:xfrm rot="5400000">
              <a:off x="2649" y="709"/>
              <a:ext cx="667" cy="71"/>
              <a:chOff x="0" y="0"/>
              <a:chExt cx="427" cy="86"/>
            </a:xfrm>
          </p:grpSpPr>
          <p:sp>
            <p:nvSpPr>
              <p:cNvPr id="111656" name="Line 40"/>
              <p:cNvSpPr>
                <a:spLocks noChangeShapeType="1"/>
              </p:cNvSpPr>
              <p:nvPr/>
            </p:nvSpPr>
            <p:spPr bwMode="auto">
              <a:xfrm>
                <a:off x="214" y="0"/>
                <a:ext cx="0" cy="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1657" name="Line 41"/>
              <p:cNvSpPr>
                <a:spLocks noChangeShapeType="1"/>
              </p:cNvSpPr>
              <p:nvPr/>
            </p:nvSpPr>
            <p:spPr bwMode="auto">
              <a:xfrm>
                <a:off x="0" y="0"/>
                <a:ext cx="2" cy="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1658" name="Line 42"/>
              <p:cNvSpPr>
                <a:spLocks noChangeShapeType="1"/>
              </p:cNvSpPr>
              <p:nvPr/>
            </p:nvSpPr>
            <p:spPr bwMode="auto">
              <a:xfrm>
                <a:off x="425" y="0"/>
                <a:ext cx="2" cy="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1659" name="Text Box 43"/>
            <p:cNvSpPr txBox="1">
              <a:spLocks noChangeArrowheads="1"/>
            </p:cNvSpPr>
            <p:nvPr/>
          </p:nvSpPr>
          <p:spPr bwMode="auto">
            <a:xfrm>
              <a:off x="3031" y="1352"/>
              <a:ext cx="131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10  20   30   40  50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60" name="Line 44"/>
            <p:cNvSpPr>
              <a:spLocks noChangeShapeType="1"/>
            </p:cNvSpPr>
            <p:nvPr/>
          </p:nvSpPr>
          <p:spPr bwMode="auto">
            <a:xfrm flipV="1">
              <a:off x="3191" y="1090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61" name="Freeform 45"/>
            <p:cNvSpPr/>
            <p:nvPr/>
          </p:nvSpPr>
          <p:spPr bwMode="auto">
            <a:xfrm>
              <a:off x="3941" y="529"/>
              <a:ext cx="7" cy="802"/>
            </a:xfrm>
            <a:custGeom>
              <a:avLst/>
              <a:gdLst>
                <a:gd name="T0" fmla="*/ 0 w 7"/>
                <a:gd name="T1" fmla="*/ 802 h 802"/>
                <a:gd name="T2" fmla="*/ 7 w 7"/>
                <a:gd name="T3" fmla="*/ 0 h 802"/>
                <a:gd name="T4" fmla="*/ 0 60000 65536"/>
                <a:gd name="T5" fmla="*/ 0 60000 65536"/>
                <a:gd name="T6" fmla="*/ 0 w 7"/>
                <a:gd name="T7" fmla="*/ 0 h 802"/>
                <a:gd name="T8" fmla="*/ 7 w 7"/>
                <a:gd name="T9" fmla="*/ 802 h 8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802">
                  <a:moveTo>
                    <a:pt x="0" y="802"/>
                  </a:moveTo>
                  <a:lnTo>
                    <a:pt x="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11662" name="Freeform 46"/>
            <p:cNvSpPr/>
            <p:nvPr/>
          </p:nvSpPr>
          <p:spPr bwMode="auto">
            <a:xfrm>
              <a:off x="2936" y="739"/>
              <a:ext cx="1380" cy="600"/>
            </a:xfrm>
            <a:custGeom>
              <a:avLst/>
              <a:gdLst>
                <a:gd name="T0" fmla="*/ 0 w 1380"/>
                <a:gd name="T1" fmla="*/ 600 h 600"/>
                <a:gd name="T2" fmla="*/ 255 w 1380"/>
                <a:gd name="T3" fmla="*/ 332 h 600"/>
                <a:gd name="T4" fmla="*/ 765 w 1380"/>
                <a:gd name="T5" fmla="*/ 555 h 600"/>
                <a:gd name="T6" fmla="*/ 997 w 1380"/>
                <a:gd name="T7" fmla="*/ 0 h 600"/>
                <a:gd name="T8" fmla="*/ 1380 w 1380"/>
                <a:gd name="T9" fmla="*/ 0 h 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0"/>
                <a:gd name="T16" fmla="*/ 0 h 600"/>
                <a:gd name="T17" fmla="*/ 1380 w 1380"/>
                <a:gd name="T18" fmla="*/ 600 h 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0" h="600">
                  <a:moveTo>
                    <a:pt x="0" y="600"/>
                  </a:moveTo>
                  <a:lnTo>
                    <a:pt x="255" y="332"/>
                  </a:lnTo>
                  <a:lnTo>
                    <a:pt x="765" y="555"/>
                  </a:lnTo>
                  <a:lnTo>
                    <a:pt x="997" y="0"/>
                  </a:lnTo>
                  <a:lnTo>
                    <a:pt x="138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11663" name="Line 47"/>
            <p:cNvSpPr>
              <a:spLocks noChangeShapeType="1"/>
            </p:cNvSpPr>
            <p:nvPr/>
          </p:nvSpPr>
          <p:spPr bwMode="auto">
            <a:xfrm>
              <a:off x="2943" y="747"/>
              <a:ext cx="9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64" name="Text Box 48"/>
            <p:cNvSpPr txBox="1">
              <a:spLocks noChangeArrowheads="1"/>
            </p:cNvSpPr>
            <p:nvPr/>
          </p:nvSpPr>
          <p:spPr bwMode="auto">
            <a:xfrm>
              <a:off x="4838" y="295"/>
              <a:ext cx="491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1500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1000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500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65" name="Text Box 49"/>
            <p:cNvSpPr txBox="1">
              <a:spLocks noChangeArrowheads="1"/>
            </p:cNvSpPr>
            <p:nvPr/>
          </p:nvSpPr>
          <p:spPr bwMode="auto">
            <a:xfrm>
              <a:off x="5827" y="1667"/>
              <a:ext cx="28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．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66" name="Line 50"/>
            <p:cNvSpPr>
              <a:spLocks noChangeShapeType="1"/>
            </p:cNvSpPr>
            <p:nvPr/>
          </p:nvSpPr>
          <p:spPr bwMode="auto">
            <a:xfrm>
              <a:off x="5194" y="1343"/>
              <a:ext cx="16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67" name="Line 51"/>
            <p:cNvSpPr>
              <a:spLocks noChangeShapeType="1"/>
            </p:cNvSpPr>
            <p:nvPr/>
          </p:nvSpPr>
          <p:spPr bwMode="auto">
            <a:xfrm flipV="1">
              <a:off x="5381" y="136"/>
              <a:ext cx="0" cy="1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68" name="Text Box 52"/>
            <p:cNvSpPr txBox="1">
              <a:spLocks noChangeArrowheads="1"/>
            </p:cNvSpPr>
            <p:nvPr/>
          </p:nvSpPr>
          <p:spPr bwMode="auto">
            <a:xfrm>
              <a:off x="6919" y="1174"/>
              <a:ext cx="67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分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69" name="Text Box 53"/>
            <p:cNvSpPr txBox="1">
              <a:spLocks noChangeArrowheads="1"/>
            </p:cNvSpPr>
            <p:nvPr/>
          </p:nvSpPr>
          <p:spPr bwMode="auto">
            <a:xfrm>
              <a:off x="5501" y="0"/>
              <a:ext cx="71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米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70" name="Text Box 54"/>
            <p:cNvSpPr txBox="1">
              <a:spLocks noChangeArrowheads="1"/>
            </p:cNvSpPr>
            <p:nvPr/>
          </p:nvSpPr>
          <p:spPr bwMode="auto">
            <a:xfrm>
              <a:off x="5209" y="1323"/>
              <a:ext cx="188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71" name="Line 55"/>
            <p:cNvSpPr>
              <a:spLocks noChangeShapeType="1"/>
            </p:cNvSpPr>
            <p:nvPr/>
          </p:nvSpPr>
          <p:spPr bwMode="auto">
            <a:xfrm>
              <a:off x="6378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72" name="Line 56"/>
            <p:cNvSpPr>
              <a:spLocks noChangeShapeType="1"/>
            </p:cNvSpPr>
            <p:nvPr/>
          </p:nvSpPr>
          <p:spPr bwMode="auto">
            <a:xfrm>
              <a:off x="5879" y="1262"/>
              <a:ext cx="0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73" name="Line 57"/>
            <p:cNvSpPr>
              <a:spLocks noChangeShapeType="1"/>
            </p:cNvSpPr>
            <p:nvPr/>
          </p:nvSpPr>
          <p:spPr bwMode="auto">
            <a:xfrm>
              <a:off x="5629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74" name="Line 58"/>
            <p:cNvSpPr>
              <a:spLocks noChangeShapeType="1"/>
            </p:cNvSpPr>
            <p:nvPr/>
          </p:nvSpPr>
          <p:spPr bwMode="auto">
            <a:xfrm>
              <a:off x="6128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75" name="Line 59"/>
            <p:cNvSpPr>
              <a:spLocks noChangeShapeType="1"/>
            </p:cNvSpPr>
            <p:nvPr/>
          </p:nvSpPr>
          <p:spPr bwMode="auto">
            <a:xfrm>
              <a:off x="6629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1676" name="Group 60"/>
            <p:cNvGrpSpPr/>
            <p:nvPr/>
          </p:nvGrpSpPr>
          <p:grpSpPr bwMode="auto">
            <a:xfrm rot="5400000">
              <a:off x="5087" y="709"/>
              <a:ext cx="667" cy="71"/>
              <a:chOff x="0" y="0"/>
              <a:chExt cx="427" cy="86"/>
            </a:xfrm>
          </p:grpSpPr>
          <p:sp>
            <p:nvSpPr>
              <p:cNvPr id="111677" name="Line 61"/>
              <p:cNvSpPr>
                <a:spLocks noChangeShapeType="1"/>
              </p:cNvSpPr>
              <p:nvPr/>
            </p:nvSpPr>
            <p:spPr bwMode="auto">
              <a:xfrm>
                <a:off x="214" y="0"/>
                <a:ext cx="0" cy="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1678" name="Line 62"/>
              <p:cNvSpPr>
                <a:spLocks noChangeShapeType="1"/>
              </p:cNvSpPr>
              <p:nvPr/>
            </p:nvSpPr>
            <p:spPr bwMode="auto">
              <a:xfrm>
                <a:off x="0" y="0"/>
                <a:ext cx="2" cy="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1679" name="Line 63"/>
              <p:cNvSpPr>
                <a:spLocks noChangeShapeType="1"/>
              </p:cNvSpPr>
              <p:nvPr/>
            </p:nvSpPr>
            <p:spPr bwMode="auto">
              <a:xfrm>
                <a:off x="425" y="0"/>
                <a:ext cx="2" cy="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1680" name="Text Box 64"/>
            <p:cNvSpPr txBox="1">
              <a:spLocks noChangeArrowheads="1"/>
            </p:cNvSpPr>
            <p:nvPr/>
          </p:nvSpPr>
          <p:spPr bwMode="auto">
            <a:xfrm>
              <a:off x="5469" y="1352"/>
              <a:ext cx="131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10   20  30   40  50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81" name="Line 65"/>
            <p:cNvSpPr>
              <a:spLocks noChangeShapeType="1"/>
            </p:cNvSpPr>
            <p:nvPr/>
          </p:nvSpPr>
          <p:spPr bwMode="auto">
            <a:xfrm flipV="1">
              <a:off x="5629" y="1090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82" name="Freeform 66"/>
            <p:cNvSpPr/>
            <p:nvPr/>
          </p:nvSpPr>
          <p:spPr bwMode="auto">
            <a:xfrm>
              <a:off x="5374" y="1071"/>
              <a:ext cx="1304" cy="268"/>
            </a:xfrm>
            <a:custGeom>
              <a:avLst/>
              <a:gdLst>
                <a:gd name="T0" fmla="*/ 0 w 1304"/>
                <a:gd name="T1" fmla="*/ 268 h 268"/>
                <a:gd name="T2" fmla="*/ 255 w 1304"/>
                <a:gd name="T3" fmla="*/ 0 h 268"/>
                <a:gd name="T4" fmla="*/ 1304 w 1304"/>
                <a:gd name="T5" fmla="*/ 6 h 268"/>
                <a:gd name="T6" fmla="*/ 0 60000 65536"/>
                <a:gd name="T7" fmla="*/ 0 60000 65536"/>
                <a:gd name="T8" fmla="*/ 0 60000 65536"/>
                <a:gd name="T9" fmla="*/ 0 w 1304"/>
                <a:gd name="T10" fmla="*/ 0 h 268"/>
                <a:gd name="T11" fmla="*/ 1304 w 1304"/>
                <a:gd name="T12" fmla="*/ 268 h 2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04" h="268">
                  <a:moveTo>
                    <a:pt x="0" y="268"/>
                  </a:moveTo>
                  <a:lnTo>
                    <a:pt x="255" y="0"/>
                  </a:lnTo>
                  <a:lnTo>
                    <a:pt x="1304" y="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11683" name="Text Box 67"/>
            <p:cNvSpPr txBox="1">
              <a:spLocks noChangeArrowheads="1"/>
            </p:cNvSpPr>
            <p:nvPr/>
          </p:nvSpPr>
          <p:spPr bwMode="auto">
            <a:xfrm>
              <a:off x="8250" y="1667"/>
              <a:ext cx="28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．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84" name="Line 68"/>
            <p:cNvSpPr>
              <a:spLocks noChangeShapeType="1"/>
            </p:cNvSpPr>
            <p:nvPr/>
          </p:nvSpPr>
          <p:spPr bwMode="auto">
            <a:xfrm>
              <a:off x="7617" y="1343"/>
              <a:ext cx="16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85" name="Line 69"/>
            <p:cNvSpPr>
              <a:spLocks noChangeShapeType="1"/>
            </p:cNvSpPr>
            <p:nvPr/>
          </p:nvSpPr>
          <p:spPr bwMode="auto">
            <a:xfrm flipV="1">
              <a:off x="7804" y="136"/>
              <a:ext cx="0" cy="1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86" name="Text Box 70"/>
            <p:cNvSpPr txBox="1">
              <a:spLocks noChangeArrowheads="1"/>
            </p:cNvSpPr>
            <p:nvPr/>
          </p:nvSpPr>
          <p:spPr bwMode="auto">
            <a:xfrm>
              <a:off x="9342" y="1174"/>
              <a:ext cx="67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分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87" name="Text Box 71"/>
            <p:cNvSpPr txBox="1">
              <a:spLocks noChangeArrowheads="1"/>
            </p:cNvSpPr>
            <p:nvPr/>
          </p:nvSpPr>
          <p:spPr bwMode="auto">
            <a:xfrm>
              <a:off x="7924" y="0"/>
              <a:ext cx="71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米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88" name="Text Box 72"/>
            <p:cNvSpPr txBox="1">
              <a:spLocks noChangeArrowheads="1"/>
            </p:cNvSpPr>
            <p:nvPr/>
          </p:nvSpPr>
          <p:spPr bwMode="auto">
            <a:xfrm>
              <a:off x="7632" y="1323"/>
              <a:ext cx="188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89" name="Line 73"/>
            <p:cNvSpPr>
              <a:spLocks noChangeShapeType="1"/>
            </p:cNvSpPr>
            <p:nvPr/>
          </p:nvSpPr>
          <p:spPr bwMode="auto">
            <a:xfrm>
              <a:off x="8801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90" name="Line 74"/>
            <p:cNvSpPr>
              <a:spLocks noChangeShapeType="1"/>
            </p:cNvSpPr>
            <p:nvPr/>
          </p:nvSpPr>
          <p:spPr bwMode="auto">
            <a:xfrm>
              <a:off x="8302" y="1262"/>
              <a:ext cx="0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91" name="Line 75"/>
            <p:cNvSpPr>
              <a:spLocks noChangeShapeType="1"/>
            </p:cNvSpPr>
            <p:nvPr/>
          </p:nvSpPr>
          <p:spPr bwMode="auto">
            <a:xfrm>
              <a:off x="8052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92" name="Line 76"/>
            <p:cNvSpPr>
              <a:spLocks noChangeShapeType="1"/>
            </p:cNvSpPr>
            <p:nvPr/>
          </p:nvSpPr>
          <p:spPr bwMode="auto">
            <a:xfrm>
              <a:off x="8551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93" name="Line 77"/>
            <p:cNvSpPr>
              <a:spLocks noChangeShapeType="1"/>
            </p:cNvSpPr>
            <p:nvPr/>
          </p:nvSpPr>
          <p:spPr bwMode="auto">
            <a:xfrm>
              <a:off x="9052" y="1262"/>
              <a:ext cx="2" cy="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94" name="Line 78"/>
            <p:cNvSpPr>
              <a:spLocks noChangeShapeType="1"/>
            </p:cNvSpPr>
            <p:nvPr/>
          </p:nvSpPr>
          <p:spPr bwMode="auto">
            <a:xfrm rot="5400000">
              <a:off x="7844" y="709"/>
              <a:ext cx="0" cy="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95" name="Line 79"/>
            <p:cNvSpPr>
              <a:spLocks noChangeShapeType="1"/>
            </p:cNvSpPr>
            <p:nvPr/>
          </p:nvSpPr>
          <p:spPr bwMode="auto">
            <a:xfrm rot="5400000">
              <a:off x="7842" y="377"/>
              <a:ext cx="3" cy="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96" name="Line 80"/>
            <p:cNvSpPr>
              <a:spLocks noChangeShapeType="1"/>
            </p:cNvSpPr>
            <p:nvPr/>
          </p:nvSpPr>
          <p:spPr bwMode="auto">
            <a:xfrm rot="5400000">
              <a:off x="7842" y="1041"/>
              <a:ext cx="3" cy="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97" name="Text Box 81"/>
            <p:cNvSpPr txBox="1">
              <a:spLocks noChangeArrowheads="1"/>
            </p:cNvSpPr>
            <p:nvPr/>
          </p:nvSpPr>
          <p:spPr bwMode="auto">
            <a:xfrm>
              <a:off x="7892" y="1352"/>
              <a:ext cx="131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10  20   30   40   50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98" name="Line 82"/>
            <p:cNvSpPr>
              <a:spLocks noChangeShapeType="1"/>
            </p:cNvSpPr>
            <p:nvPr/>
          </p:nvSpPr>
          <p:spPr bwMode="auto">
            <a:xfrm flipV="1">
              <a:off x="8052" y="1090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99" name="Text Box 83"/>
            <p:cNvSpPr txBox="1">
              <a:spLocks noChangeArrowheads="1"/>
            </p:cNvSpPr>
            <p:nvPr/>
          </p:nvSpPr>
          <p:spPr bwMode="auto">
            <a:xfrm>
              <a:off x="7273" y="295"/>
              <a:ext cx="491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1500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1000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500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700" name="Freeform 84"/>
            <p:cNvSpPr/>
            <p:nvPr/>
          </p:nvSpPr>
          <p:spPr bwMode="auto">
            <a:xfrm>
              <a:off x="7803" y="754"/>
              <a:ext cx="1507" cy="585"/>
            </a:xfrm>
            <a:custGeom>
              <a:avLst/>
              <a:gdLst>
                <a:gd name="T0" fmla="*/ 0 w 1507"/>
                <a:gd name="T1" fmla="*/ 585 h 585"/>
                <a:gd name="T2" fmla="*/ 248 w 1507"/>
                <a:gd name="T3" fmla="*/ 330 h 585"/>
                <a:gd name="T4" fmla="*/ 780 w 1507"/>
                <a:gd name="T5" fmla="*/ 330 h 585"/>
                <a:gd name="T6" fmla="*/ 997 w 1507"/>
                <a:gd name="T7" fmla="*/ 0 h 585"/>
                <a:gd name="T8" fmla="*/ 1507 w 1507"/>
                <a:gd name="T9" fmla="*/ 0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07"/>
                <a:gd name="T16" fmla="*/ 0 h 585"/>
                <a:gd name="T17" fmla="*/ 1507 w 1507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07" h="585">
                  <a:moveTo>
                    <a:pt x="0" y="585"/>
                  </a:moveTo>
                  <a:lnTo>
                    <a:pt x="248" y="330"/>
                  </a:lnTo>
                  <a:lnTo>
                    <a:pt x="780" y="330"/>
                  </a:lnTo>
                  <a:lnTo>
                    <a:pt x="997" y="0"/>
                  </a:lnTo>
                  <a:lnTo>
                    <a:pt x="150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11701" name="Line 85"/>
            <p:cNvSpPr>
              <a:spLocks noChangeShapeType="1"/>
            </p:cNvSpPr>
            <p:nvPr/>
          </p:nvSpPr>
          <p:spPr bwMode="auto">
            <a:xfrm>
              <a:off x="7826" y="1077"/>
              <a:ext cx="2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702" name="Line 86"/>
            <p:cNvSpPr>
              <a:spLocks noChangeShapeType="1"/>
            </p:cNvSpPr>
            <p:nvPr/>
          </p:nvSpPr>
          <p:spPr bwMode="auto">
            <a:xfrm>
              <a:off x="7811" y="754"/>
              <a:ext cx="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703" name="Line 87"/>
            <p:cNvSpPr>
              <a:spLocks noChangeShapeType="1"/>
            </p:cNvSpPr>
            <p:nvPr/>
          </p:nvSpPr>
          <p:spPr bwMode="auto">
            <a:xfrm flipV="1">
              <a:off x="8801" y="454"/>
              <a:ext cx="0" cy="8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1704" name="Line 91"/>
          <p:cNvSpPr>
            <a:spLocks noChangeShapeType="1"/>
          </p:cNvSpPr>
          <p:nvPr/>
        </p:nvSpPr>
        <p:spPr bwMode="auto">
          <a:xfrm>
            <a:off x="6371282" y="2205385"/>
            <a:ext cx="936625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19" grpId="0" autoUpdateAnimBg="0"/>
      <p:bldP spid="111620" grpId="0" animBg="1"/>
      <p:bldP spid="1117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684213" y="1484313"/>
            <a:ext cx="84597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en-US" altLang="zh-CN" sz="2000" b="1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  <a:r>
              <a:rPr lang="zh-CN" altLang="en-US" sz="2400" b="1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李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华和弟弟进行百米赛跑，李华比弟弟跑得快，如果两人同时起跑，李华肯定赢．现在李华让弟弟先跑若干米，图中，分别表示两人的路程与李华追赶弟弟的时间的关系，由图中信息可知，下列结论中正确的是（　　</a:t>
            </a:r>
            <a:r>
              <a:rPr lang="zh-CN" altLang="en-US" sz="2400" b="1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 </a:t>
            </a:r>
            <a:r>
              <a:rPr lang="zh-CN" altLang="en-US" sz="20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．</a:t>
            </a:r>
            <a:endParaRPr lang="zh-CN" altLang="en-US" sz="2400" b="1" dirty="0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Ａ．李华先到达终</a:t>
            </a:r>
            <a:r>
              <a:rPr lang="zh-CN" altLang="en-US" sz="2400" b="1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  Ｂ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．弟弟的速度是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米／秒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Ｃ．弟弟先跑了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10</a:t>
            </a:r>
            <a:r>
              <a:rPr lang="zh-CN" altLang="en-US" sz="2400" b="1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米  Ｄ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．弟弟的速度是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米／秒</a:t>
            </a:r>
          </a:p>
        </p:txBody>
      </p:sp>
      <p:grpSp>
        <p:nvGrpSpPr>
          <p:cNvPr id="112643" name="Group 3"/>
          <p:cNvGrpSpPr/>
          <p:nvPr/>
        </p:nvGrpSpPr>
        <p:grpSpPr bwMode="auto">
          <a:xfrm>
            <a:off x="875398" y="3957754"/>
            <a:ext cx="4175125" cy="2806700"/>
            <a:chOff x="0" y="0"/>
            <a:chExt cx="3020" cy="1994"/>
          </a:xfrm>
        </p:grpSpPr>
        <p:pic>
          <p:nvPicPr>
            <p:cNvPr id="112644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" y="0"/>
              <a:ext cx="2265" cy="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45" name="Text Box 5"/>
            <p:cNvSpPr txBox="1">
              <a:spLocks noChangeArrowheads="1"/>
            </p:cNvSpPr>
            <p:nvPr/>
          </p:nvSpPr>
          <p:spPr bwMode="auto">
            <a:xfrm>
              <a:off x="0" y="17"/>
              <a:ext cx="1156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米</a:t>
              </a:r>
              <a:endParaRPr lang="zh-CN" altLang="en-US">
                <a:solidFill>
                  <a:srgbClr val="0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1469" y="893"/>
              <a:ext cx="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647" name="Text Box 7"/>
            <p:cNvSpPr txBox="1">
              <a:spLocks noChangeArrowheads="1"/>
            </p:cNvSpPr>
            <p:nvPr/>
          </p:nvSpPr>
          <p:spPr bwMode="auto">
            <a:xfrm>
              <a:off x="1166" y="499"/>
              <a:ext cx="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648" name="Text Box 8"/>
            <p:cNvSpPr txBox="1">
              <a:spLocks noChangeArrowheads="1"/>
            </p:cNvSpPr>
            <p:nvPr/>
          </p:nvSpPr>
          <p:spPr bwMode="auto">
            <a:xfrm>
              <a:off x="2325" y="1661"/>
              <a:ext cx="695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秒</a:t>
              </a:r>
              <a:endParaRPr lang="zh-CN" altLang="en-US">
                <a:solidFill>
                  <a:srgbClr val="000000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914106" y="2582863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2650" name="WordArt 12"/>
          <p:cNvSpPr>
            <a:spLocks noChangeArrowheads="1" noChangeShapeType="1" noTextEdit="1"/>
          </p:cNvSpPr>
          <p:nvPr/>
        </p:nvSpPr>
        <p:spPr bwMode="auto">
          <a:xfrm rot="21344002">
            <a:off x="415147" y="643858"/>
            <a:ext cx="2590800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3333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巩固与检测</a:t>
            </a:r>
          </a:p>
        </p:txBody>
      </p:sp>
      <p:sp>
        <p:nvSpPr>
          <p:cNvPr id="112651" name="Line 14"/>
          <p:cNvSpPr>
            <a:spLocks noChangeShapeType="1"/>
          </p:cNvSpPr>
          <p:nvPr/>
        </p:nvSpPr>
        <p:spPr bwMode="auto">
          <a:xfrm>
            <a:off x="6011863" y="2276475"/>
            <a:ext cx="2160587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9" grpId="0" autoUpdateAnimBg="0"/>
      <p:bldP spid="1126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4"/>
          <p:cNvSpPr txBox="1">
            <a:spLocks noChangeArrowheads="1"/>
          </p:cNvSpPr>
          <p:nvPr/>
        </p:nvSpPr>
        <p:spPr bwMode="auto">
          <a:xfrm>
            <a:off x="827088" y="188913"/>
            <a:ext cx="78819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66FF"/>
                </a:solidFill>
                <a:latin typeface="Verdana" panose="020B0604030504040204" pitchFamily="34" charset="0"/>
                <a:ea typeface="幼圆" panose="02010509060101010101" pitchFamily="49" charset="-122"/>
              </a:rPr>
              <a:t>中考实战</a:t>
            </a:r>
          </a:p>
        </p:txBody>
      </p:sp>
      <p:sp>
        <p:nvSpPr>
          <p:cNvPr id="113667" name="Text Box 5"/>
          <p:cNvSpPr txBox="1">
            <a:spLocks noChangeArrowheads="1"/>
          </p:cNvSpPr>
          <p:nvPr/>
        </p:nvSpPr>
        <p:spPr bwMode="auto">
          <a:xfrm>
            <a:off x="755650" y="1063625"/>
            <a:ext cx="7537450" cy="3013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甲，乙两同学骑自行车从Ａ地沿同一条路到Ｂ地，已知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乙比甲先出发．他们离出发地的距离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／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km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和骑行时间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t/h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之间的函数关系如图所示，给出下列说法：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Ａ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他们都骑了２０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km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Ｂ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乙在途中停留了０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５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h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Ｃ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甲和乙两人同时到达目的地；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Ｄ</a:t>
            </a:r>
            <a:r>
              <a:rPr 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相遇后，甲的速度小于乙的速度．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根据图象信息，以上说法正确的是　　　　　　（　）</a:t>
            </a:r>
          </a:p>
        </p:txBody>
      </p:sp>
      <p:sp>
        <p:nvSpPr>
          <p:cNvPr id="113668" name="Text Box 6"/>
          <p:cNvSpPr txBox="1">
            <a:spLocks noChangeArrowheads="1"/>
          </p:cNvSpPr>
          <p:nvPr/>
        </p:nvSpPr>
        <p:spPr bwMode="auto">
          <a:xfrm>
            <a:off x="7524750" y="364490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  <a:latin typeface="Verdana" panose="020B0604030504040204" pitchFamily="34" charset="0"/>
              </a:rPr>
              <a:t>Ｂ</a:t>
            </a:r>
          </a:p>
        </p:txBody>
      </p:sp>
      <p:pic>
        <p:nvPicPr>
          <p:cNvPr id="11366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4149725"/>
            <a:ext cx="33845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70" name="Text Box 9"/>
          <p:cNvSpPr txBox="1">
            <a:spLocks noChangeArrowheads="1"/>
          </p:cNvSpPr>
          <p:nvPr/>
        </p:nvSpPr>
        <p:spPr bwMode="auto">
          <a:xfrm>
            <a:off x="1167756" y="4092575"/>
            <a:ext cx="763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Verdana" panose="020B0604030504040204" pitchFamily="34" charset="0"/>
              </a:rPr>
              <a:t>s/km</a:t>
            </a:r>
          </a:p>
        </p:txBody>
      </p:sp>
      <p:sp>
        <p:nvSpPr>
          <p:cNvPr id="113671" name="Text Box 10"/>
          <p:cNvSpPr txBox="1">
            <a:spLocks noChangeArrowheads="1"/>
          </p:cNvSpPr>
          <p:nvPr/>
        </p:nvSpPr>
        <p:spPr bwMode="auto">
          <a:xfrm>
            <a:off x="3906193" y="6237288"/>
            <a:ext cx="522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Verdana" panose="020B0604030504040204" pitchFamily="34" charset="0"/>
              </a:rPr>
              <a:t>t/h</a:t>
            </a:r>
          </a:p>
        </p:txBody>
      </p:sp>
      <p:sp>
        <p:nvSpPr>
          <p:cNvPr id="113672" name="Text Box 11"/>
          <p:cNvSpPr txBox="1">
            <a:spLocks noChangeArrowheads="1"/>
          </p:cNvSpPr>
          <p:nvPr/>
        </p:nvSpPr>
        <p:spPr bwMode="auto">
          <a:xfrm>
            <a:off x="4212581" y="4508500"/>
            <a:ext cx="105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A.1</a:t>
            </a:r>
            <a:r>
              <a:rPr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个</a:t>
            </a:r>
          </a:p>
        </p:txBody>
      </p:sp>
      <p:sp>
        <p:nvSpPr>
          <p:cNvPr id="113673" name="Text Box 12"/>
          <p:cNvSpPr txBox="1">
            <a:spLocks noChangeArrowheads="1"/>
          </p:cNvSpPr>
          <p:nvPr/>
        </p:nvSpPr>
        <p:spPr bwMode="auto">
          <a:xfrm>
            <a:off x="5652443" y="4508500"/>
            <a:ext cx="1138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B.</a:t>
            </a:r>
            <a:r>
              <a:rPr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２个</a:t>
            </a:r>
          </a:p>
        </p:txBody>
      </p:sp>
      <p:sp>
        <p:nvSpPr>
          <p:cNvPr id="113674" name="Text Box 13"/>
          <p:cNvSpPr txBox="1">
            <a:spLocks noChangeArrowheads="1"/>
          </p:cNvSpPr>
          <p:nvPr/>
        </p:nvSpPr>
        <p:spPr bwMode="auto">
          <a:xfrm>
            <a:off x="5651749" y="5445125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D.</a:t>
            </a:r>
            <a:r>
              <a:rPr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４个</a:t>
            </a:r>
          </a:p>
        </p:txBody>
      </p:sp>
      <p:sp>
        <p:nvSpPr>
          <p:cNvPr id="113675" name="Text Box 14"/>
          <p:cNvSpPr txBox="1">
            <a:spLocks noChangeArrowheads="1"/>
          </p:cNvSpPr>
          <p:nvPr/>
        </p:nvSpPr>
        <p:spPr bwMode="auto">
          <a:xfrm>
            <a:off x="4211886" y="5445125"/>
            <a:ext cx="1127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C.</a:t>
            </a:r>
            <a:r>
              <a:rPr lang="zh-CN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３个</a:t>
            </a:r>
          </a:p>
        </p:txBody>
      </p:sp>
      <p:sp>
        <p:nvSpPr>
          <p:cNvPr id="113676" name="Text Box 15"/>
          <p:cNvSpPr txBox="1">
            <a:spLocks noChangeArrowheads="1"/>
          </p:cNvSpPr>
          <p:nvPr/>
        </p:nvSpPr>
        <p:spPr bwMode="auto">
          <a:xfrm>
            <a:off x="2051993" y="472440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FF"/>
                </a:solidFill>
                <a:latin typeface="Verdana" panose="020B0604030504040204" pitchFamily="34" charset="0"/>
              </a:rPr>
              <a:t>甲</a:t>
            </a:r>
          </a:p>
        </p:txBody>
      </p:sp>
      <p:sp>
        <p:nvSpPr>
          <p:cNvPr id="113677" name="Text Box 16"/>
          <p:cNvSpPr txBox="1">
            <a:spLocks noChangeArrowheads="1"/>
          </p:cNvSpPr>
          <p:nvPr/>
        </p:nvSpPr>
        <p:spPr bwMode="auto">
          <a:xfrm>
            <a:off x="3433118" y="4365625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  <a:latin typeface="Verdana" panose="020B0604030504040204" pitchFamily="34" charset="0"/>
              </a:rPr>
              <a:t>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4"/>
          <p:cNvSpPr txBox="1">
            <a:spLocks noChangeArrowheads="1"/>
          </p:cNvSpPr>
          <p:nvPr/>
        </p:nvSpPr>
        <p:spPr bwMode="auto">
          <a:xfrm>
            <a:off x="416396" y="44624"/>
            <a:ext cx="3940969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66FF"/>
                </a:solidFill>
                <a:latin typeface="Verdana" panose="020B0604030504040204" pitchFamily="34" charset="0"/>
                <a:ea typeface="幼圆" panose="02010509060101010101" pitchFamily="49" charset="-122"/>
              </a:rPr>
              <a:t>龟兔赛跑</a:t>
            </a:r>
          </a:p>
        </p:txBody>
      </p:sp>
      <p:sp>
        <p:nvSpPr>
          <p:cNvPr id="114691" name="Text Box 5"/>
          <p:cNvSpPr txBox="1">
            <a:spLocks noChangeArrowheads="1"/>
          </p:cNvSpPr>
          <p:nvPr/>
        </p:nvSpPr>
        <p:spPr bwMode="auto">
          <a:xfrm>
            <a:off x="323528" y="746300"/>
            <a:ext cx="8515350" cy="265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龟兔赛跑的故事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领先的兔子看着缓慢爬行的乌龟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骄傲起来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睡了一觉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当它醒来时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发现乌龟快到终点了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于是急忙追赶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但已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经来不及了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乌龟先到达了终点</a:t>
            </a:r>
            <a:r>
              <a:rPr lang="en-US" sz="2800" dirty="0">
                <a:solidFill>
                  <a:srgbClr val="000000"/>
                </a:solidFill>
              </a:rPr>
              <a:t>………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现在用   和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分别表示乌龟、兔子所走的路程，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t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为时间，则下列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图象中，能够表示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S 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和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t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之间的函数关系式的是（　）</a:t>
            </a:r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7308528" y="2041700"/>
          <a:ext cx="35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3" imgW="178435" imgH="216535" progId="Equation.3">
                  <p:embed/>
                </p:oleObj>
              </mc:Choice>
              <mc:Fallback>
                <p:oleObj r:id="rId3" imgW="178435" imgH="216535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528" y="2041700"/>
                        <a:ext cx="355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8080053" y="2041700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r:id="rId5" imgW="191135" imgH="216535" progId="Equation.3">
                  <p:embed/>
                </p:oleObj>
              </mc:Choice>
              <mc:Fallback>
                <p:oleObj r:id="rId5" imgW="191135" imgH="216535" progId="Equation.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053" y="2041700"/>
                        <a:ext cx="381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4694" name="Picture 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9388" y="3718049"/>
            <a:ext cx="2193925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5" name="Picture 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950075" y="3645024"/>
            <a:ext cx="2193925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6" name="Picture 10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341563" y="3675187"/>
            <a:ext cx="2195512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7" name="Picture 11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645025" y="3665662"/>
            <a:ext cx="2193925" cy="179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4698" name="Object 10"/>
          <p:cNvGraphicFramePr>
            <a:graphicFrameLocks noChangeAspect="1"/>
          </p:cNvGraphicFramePr>
          <p:nvPr/>
        </p:nvGraphicFramePr>
        <p:xfrm>
          <a:off x="1042988" y="4026024"/>
          <a:ext cx="3254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11" imgW="153035" imgH="216535" progId="Equation.3">
                  <p:embed/>
                </p:oleObj>
              </mc:Choice>
              <mc:Fallback>
                <p:oleObj r:id="rId11" imgW="153035" imgH="216535" progId="Equation.3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026024"/>
                        <a:ext cx="325437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9" name="Object 11"/>
          <p:cNvGraphicFramePr>
            <a:graphicFrameLocks noChangeAspect="1"/>
          </p:cNvGraphicFramePr>
          <p:nvPr/>
        </p:nvGraphicFramePr>
        <p:xfrm>
          <a:off x="1331913" y="4602287"/>
          <a:ext cx="3540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r:id="rId13" imgW="165735" imgH="216535" progId="Equation.3">
                  <p:embed/>
                </p:oleObj>
              </mc:Choice>
              <mc:Fallback>
                <p:oleObj r:id="rId13" imgW="165735" imgH="216535" progId="Equation.3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602287"/>
                        <a:ext cx="35401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0" name="Object 12"/>
          <p:cNvGraphicFramePr>
            <a:graphicFrameLocks noChangeAspect="1"/>
          </p:cNvGraphicFramePr>
          <p:nvPr/>
        </p:nvGraphicFramePr>
        <p:xfrm>
          <a:off x="3275013" y="4026024"/>
          <a:ext cx="3254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r:id="rId15" imgW="153035" imgH="216535" progId="Equation.3">
                  <p:embed/>
                </p:oleObj>
              </mc:Choice>
              <mc:Fallback>
                <p:oleObj r:id="rId15" imgW="153035" imgH="216535" progId="Equation.3">
                  <p:embed/>
                  <p:pic>
                    <p:nvPicPr>
                      <p:cNvPr id="0" name="图片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4026024"/>
                        <a:ext cx="325437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1" name="Object 13"/>
          <p:cNvGraphicFramePr>
            <a:graphicFrameLocks noChangeAspect="1"/>
          </p:cNvGraphicFramePr>
          <p:nvPr/>
        </p:nvGraphicFramePr>
        <p:xfrm>
          <a:off x="3563938" y="4384799"/>
          <a:ext cx="3540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16" imgW="165735" imgH="216535" progId="Equation.3">
                  <p:embed/>
                </p:oleObj>
              </mc:Choice>
              <mc:Fallback>
                <p:oleObj r:id="rId16" imgW="165735" imgH="216535" progId="Equation.3">
                  <p:embed/>
                  <p:pic>
                    <p:nvPicPr>
                      <p:cNvPr id="0" name="图片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384799"/>
                        <a:ext cx="354012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2" name="Object 14"/>
          <p:cNvGraphicFramePr>
            <a:graphicFrameLocks noChangeAspect="1"/>
          </p:cNvGraphicFramePr>
          <p:nvPr/>
        </p:nvGraphicFramePr>
        <p:xfrm>
          <a:off x="5795963" y="3952999"/>
          <a:ext cx="3254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r:id="rId17" imgW="153035" imgH="216535" progId="Equation.3">
                  <p:embed/>
                </p:oleObj>
              </mc:Choice>
              <mc:Fallback>
                <p:oleObj r:id="rId17" imgW="153035" imgH="216535" progId="Equation.3">
                  <p:embed/>
                  <p:pic>
                    <p:nvPicPr>
                      <p:cNvPr id="0" name="图片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952999"/>
                        <a:ext cx="325437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3" name="Object 15"/>
          <p:cNvGraphicFramePr>
            <a:graphicFrameLocks noChangeAspect="1"/>
          </p:cNvGraphicFramePr>
          <p:nvPr/>
        </p:nvGraphicFramePr>
        <p:xfrm>
          <a:off x="5795963" y="4457824"/>
          <a:ext cx="3540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r:id="rId18" imgW="165735" imgH="216535" progId="Equation.3">
                  <p:embed/>
                </p:oleObj>
              </mc:Choice>
              <mc:Fallback>
                <p:oleObj r:id="rId18" imgW="165735" imgH="216535" progId="Equation.3">
                  <p:embed/>
                  <p:pic>
                    <p:nvPicPr>
                      <p:cNvPr id="0" name="图片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457824"/>
                        <a:ext cx="354012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4" name="Object 16"/>
          <p:cNvGraphicFramePr>
            <a:graphicFrameLocks noChangeAspect="1"/>
          </p:cNvGraphicFramePr>
          <p:nvPr/>
        </p:nvGraphicFramePr>
        <p:xfrm>
          <a:off x="8027988" y="3952999"/>
          <a:ext cx="3254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r:id="rId19" imgW="153035" imgH="216535" progId="Equation.3">
                  <p:embed/>
                </p:oleObj>
              </mc:Choice>
              <mc:Fallback>
                <p:oleObj r:id="rId19" imgW="153035" imgH="216535" progId="Equation.3">
                  <p:embed/>
                  <p:pic>
                    <p:nvPicPr>
                      <p:cNvPr id="0" name="图片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3952999"/>
                        <a:ext cx="325437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5" name="Object 17"/>
          <p:cNvGraphicFramePr>
            <a:graphicFrameLocks noChangeAspect="1"/>
          </p:cNvGraphicFramePr>
          <p:nvPr/>
        </p:nvGraphicFramePr>
        <p:xfrm>
          <a:off x="7667625" y="4529262"/>
          <a:ext cx="3540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r:id="rId20" imgW="165735" imgH="216535" progId="Equation.3">
                  <p:embed/>
                </p:oleObj>
              </mc:Choice>
              <mc:Fallback>
                <p:oleObj r:id="rId20" imgW="165735" imgH="216535" progId="Equation.3">
                  <p:embed/>
                  <p:pic>
                    <p:nvPicPr>
                      <p:cNvPr id="0" name="图片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4529262"/>
                        <a:ext cx="354013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706" name="Text Box 21"/>
          <p:cNvSpPr txBox="1">
            <a:spLocks noChangeArrowheads="1"/>
          </p:cNvSpPr>
          <p:nvPr/>
        </p:nvSpPr>
        <p:spPr bwMode="auto">
          <a:xfrm>
            <a:off x="755650" y="5605587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14707" name="Rectangle 22"/>
          <p:cNvSpPr>
            <a:spLocks noChangeArrowheads="1"/>
          </p:cNvSpPr>
          <p:nvPr/>
        </p:nvSpPr>
        <p:spPr bwMode="auto">
          <a:xfrm>
            <a:off x="7668890" y="817738"/>
            <a:ext cx="1187450" cy="360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14708" name="Text Box 23"/>
          <p:cNvSpPr txBox="1">
            <a:spLocks noChangeArrowheads="1"/>
          </p:cNvSpPr>
          <p:nvPr/>
        </p:nvSpPr>
        <p:spPr bwMode="auto">
          <a:xfrm>
            <a:off x="3059113" y="5610349"/>
            <a:ext cx="41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114709" name="Text Box 24"/>
          <p:cNvSpPr txBox="1">
            <a:spLocks noChangeArrowheads="1"/>
          </p:cNvSpPr>
          <p:nvPr/>
        </p:nvSpPr>
        <p:spPr bwMode="auto">
          <a:xfrm>
            <a:off x="7667625" y="5537324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D</a:t>
            </a:r>
          </a:p>
        </p:txBody>
      </p:sp>
      <p:sp>
        <p:nvSpPr>
          <p:cNvPr id="114710" name="Text Box 25"/>
          <p:cNvSpPr txBox="1">
            <a:spLocks noChangeArrowheads="1"/>
          </p:cNvSpPr>
          <p:nvPr/>
        </p:nvSpPr>
        <p:spPr bwMode="auto">
          <a:xfrm>
            <a:off x="5435600" y="5610349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114711" name="Text Box 26"/>
          <p:cNvSpPr txBox="1">
            <a:spLocks noChangeArrowheads="1"/>
          </p:cNvSpPr>
          <p:nvPr/>
        </p:nvSpPr>
        <p:spPr bwMode="auto">
          <a:xfrm>
            <a:off x="8028385" y="2924944"/>
            <a:ext cx="36004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3300"/>
                </a:solidFill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114712" name="Line 29"/>
          <p:cNvSpPr>
            <a:spLocks noChangeShapeType="1"/>
          </p:cNvSpPr>
          <p:nvPr/>
        </p:nvSpPr>
        <p:spPr bwMode="auto">
          <a:xfrm>
            <a:off x="7092628" y="1681338"/>
            <a:ext cx="1439862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6" grpId="0" autoUpdateAnimBg="0"/>
      <p:bldP spid="114708" grpId="0" autoUpdateAnimBg="0"/>
      <p:bldP spid="114709" grpId="0" autoUpdateAnimBg="0"/>
      <p:bldP spid="114710" grpId="0" autoUpdateAnimBg="0"/>
      <p:bldP spid="114711" grpId="0" autoUpdateAnimBg="0"/>
      <p:bldP spid="1147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51520" y="1099210"/>
            <a:ext cx="864492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如图中的图象（折线</a:t>
            </a:r>
            <a:r>
              <a:rPr lang="en-US" sz="2000" b="1" i="1" dirty="0">
                <a:solidFill>
                  <a:srgbClr val="A50021"/>
                </a:solidFill>
                <a:latin typeface="Times New Roman" panose="02020603050405020304" pitchFamily="18" charset="0"/>
              </a:rPr>
              <a:t>ABCDE</a:t>
            </a:r>
            <a:r>
              <a:rPr lang="zh-CN" alt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）描述了一汽车在某一直线上的行驶过程中，汽车离出发地的距离</a:t>
            </a:r>
            <a:r>
              <a:rPr lang="en-US" sz="2000" b="1" i="1" dirty="0">
                <a:solidFill>
                  <a:srgbClr val="A50021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（千米）和行驶时间</a:t>
            </a:r>
            <a:r>
              <a:rPr lang="en-US" sz="2000" b="1" i="1" dirty="0">
                <a:solidFill>
                  <a:srgbClr val="A50021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（小时）之间的函数关系，根据图中提供的信息，给出下列说法：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①汽车共行驶了</a:t>
            </a:r>
            <a:r>
              <a:rPr 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120</a:t>
            </a:r>
            <a:r>
              <a:rPr lang="zh-CN" alt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千米；②汽车在行驶途中停留了</a:t>
            </a:r>
            <a:r>
              <a:rPr 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0.5</a:t>
            </a:r>
            <a:r>
              <a:rPr lang="zh-CN" alt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小时；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③汽车在整个行驶过程中的平均速度为</a:t>
            </a:r>
            <a:r>
              <a:rPr lang="en-US" sz="2000" b="1" dirty="0">
                <a:solidFill>
                  <a:srgbClr val="A50021"/>
                </a:solidFill>
                <a:latin typeface="宋体" panose="02010600030101010101" pitchFamily="2" charset="-122"/>
              </a:rPr>
              <a:t>80/3</a:t>
            </a:r>
            <a:r>
              <a:rPr lang="zh-CN" altLang="en-US" sz="2000" b="1" dirty="0">
                <a:solidFill>
                  <a:srgbClr val="A50021"/>
                </a:solidFill>
              </a:rPr>
              <a:t>千米</a:t>
            </a:r>
            <a:r>
              <a:rPr lang="en-US" sz="2000" b="1" dirty="0">
                <a:solidFill>
                  <a:srgbClr val="A50021"/>
                </a:solidFill>
              </a:rPr>
              <a:t>/</a:t>
            </a:r>
            <a:r>
              <a:rPr lang="zh-CN" altLang="en-US" sz="2000" b="1" dirty="0">
                <a:solidFill>
                  <a:srgbClr val="A50021"/>
                </a:solidFill>
              </a:rPr>
              <a:t>时；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A50021"/>
                </a:solidFill>
              </a:rPr>
              <a:t>④汽车自出发后</a:t>
            </a:r>
            <a:r>
              <a:rPr lang="en-US" sz="2000" b="1" dirty="0">
                <a:solidFill>
                  <a:srgbClr val="A50021"/>
                </a:solidFill>
              </a:rPr>
              <a:t>3</a:t>
            </a:r>
            <a:r>
              <a:rPr lang="zh-CN" altLang="en-US" sz="2000" b="1" dirty="0">
                <a:solidFill>
                  <a:srgbClr val="A50021"/>
                </a:solidFill>
              </a:rPr>
              <a:t>小时至</a:t>
            </a:r>
            <a:r>
              <a:rPr lang="en-US" sz="2000" b="1" dirty="0">
                <a:solidFill>
                  <a:srgbClr val="A50021"/>
                </a:solidFill>
              </a:rPr>
              <a:t>4.5</a:t>
            </a:r>
            <a:r>
              <a:rPr lang="zh-CN" altLang="en-US" sz="2000" b="1" dirty="0">
                <a:solidFill>
                  <a:srgbClr val="A50021"/>
                </a:solidFill>
              </a:rPr>
              <a:t>小时之间行驶的速度在逐渐减少</a:t>
            </a:r>
            <a:r>
              <a:rPr lang="en-US" sz="2000" b="1" dirty="0">
                <a:solidFill>
                  <a:srgbClr val="A50021"/>
                </a:solidFill>
              </a:rPr>
              <a:t>.    </a:t>
            </a:r>
            <a:r>
              <a:rPr lang="zh-CN" altLang="en-US" sz="2000" b="1" dirty="0">
                <a:solidFill>
                  <a:srgbClr val="A50021"/>
                </a:solidFill>
              </a:rPr>
              <a:t>其中正确的说法 共有（ 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A50021"/>
                </a:solidFill>
              </a:rPr>
              <a:t>A. 1</a:t>
            </a:r>
            <a:r>
              <a:rPr lang="zh-CN" altLang="en-US" sz="2000" b="1" dirty="0">
                <a:solidFill>
                  <a:srgbClr val="A50021"/>
                </a:solidFill>
              </a:rPr>
              <a:t>个      </a:t>
            </a:r>
            <a:r>
              <a:rPr lang="en-US" sz="2000" b="1" dirty="0">
                <a:solidFill>
                  <a:srgbClr val="A50021"/>
                </a:solidFill>
              </a:rPr>
              <a:t>B.2</a:t>
            </a:r>
            <a:r>
              <a:rPr lang="zh-CN" altLang="en-US" sz="2000" b="1" dirty="0">
                <a:solidFill>
                  <a:srgbClr val="A50021"/>
                </a:solidFill>
              </a:rPr>
              <a:t>个      </a:t>
            </a:r>
            <a:r>
              <a:rPr lang="en-US" sz="2000" b="1" dirty="0">
                <a:solidFill>
                  <a:srgbClr val="A50021"/>
                </a:solidFill>
              </a:rPr>
              <a:t>C.3</a:t>
            </a:r>
            <a:r>
              <a:rPr lang="zh-CN" altLang="en-US" sz="2000" b="1" dirty="0">
                <a:solidFill>
                  <a:srgbClr val="A50021"/>
                </a:solidFill>
              </a:rPr>
              <a:t>个       </a:t>
            </a:r>
            <a:r>
              <a:rPr lang="en-US" sz="2000" b="1" dirty="0">
                <a:solidFill>
                  <a:srgbClr val="A50021"/>
                </a:solidFill>
              </a:rPr>
              <a:t>D.4</a:t>
            </a:r>
            <a:r>
              <a:rPr lang="zh-CN" altLang="en-US" sz="2000" b="1" dirty="0">
                <a:solidFill>
                  <a:srgbClr val="A50021"/>
                </a:solidFill>
              </a:rPr>
              <a:t>个</a:t>
            </a:r>
            <a:r>
              <a:rPr lang="zh-CN" altLang="en-US" sz="2000" dirty="0">
                <a:solidFill>
                  <a:srgbClr val="A50021"/>
                </a:solidFill>
              </a:rPr>
              <a:t> </a:t>
            </a:r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13" y="3877915"/>
            <a:ext cx="47529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7" name="WordArt 5"/>
          <p:cNvSpPr>
            <a:spLocks noChangeArrowheads="1" noChangeShapeType="1"/>
          </p:cNvSpPr>
          <p:nvPr/>
        </p:nvSpPr>
        <p:spPr bwMode="auto">
          <a:xfrm>
            <a:off x="2890342" y="188640"/>
            <a:ext cx="2952750" cy="6051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kern="10" dirty="0">
                <a:ln w="12700">
                  <a:solidFill>
                    <a:srgbClr val="3333CC"/>
                  </a:solidFill>
                  <a:round/>
                </a:ln>
                <a:gradFill rotWithShape="0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课堂检测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Box 2"/>
          <p:cNvSpPr txBox="1">
            <a:spLocks noChangeArrowheads="1"/>
          </p:cNvSpPr>
          <p:nvPr/>
        </p:nvSpPr>
        <p:spPr bwMode="auto">
          <a:xfrm>
            <a:off x="94333" y="1089025"/>
            <a:ext cx="8893175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09855"/>
            <a:lvl2pPr marL="621030" indent="-228600"/>
            <a:lvl3pPr marL="859155"/>
            <a:lvl4pPr marL="1143000"/>
            <a:lvl5pPr marL="1371600"/>
            <a:lvl6pPr marL="1828800"/>
            <a:lvl7pPr marL="2286000"/>
            <a:lvl8pPr marL="2743200"/>
            <a:lvl9pPr marL="3200400"/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八年级（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）班从学校出发去某景点旅游，全班分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成甲、乙两组．甲组乘坐大客车，乙组乘坐小轿车．已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知甲组比乙组先出发，汽车行驶的路程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（单位：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km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和行驶时间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（单位：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min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）之间的函数关系如图所示</a:t>
            </a:r>
            <a:r>
              <a:rPr lang="zh-CN" altLang="en-US" sz="2800" dirty="0">
                <a:solidFill>
                  <a:srgbClr val="000000"/>
                </a:solidFill>
              </a:rPr>
              <a:t>：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6739" name="图片 6" descr="t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59775" y="155575"/>
            <a:ext cx="595313" cy="595313"/>
          </a:xfrm>
          <a:prstGeom prst="rect">
            <a:avLst/>
          </a:prstGeom>
          <a:noFill/>
          <a:ln>
            <a:noFill/>
          </a:ln>
          <a:effectLst>
            <a:outerShdw dist="38100" dir="2700000" algn="ctr" rotWithShape="0">
              <a:srgbClr val="000000">
                <a:alpha val="3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矩形 6"/>
          <p:cNvSpPr>
            <a:spLocks noChangeArrowheads="1"/>
          </p:cNvSpPr>
          <p:nvPr/>
        </p:nvSpPr>
        <p:spPr bwMode="auto">
          <a:xfrm>
            <a:off x="254000" y="371475"/>
            <a:ext cx="1221656" cy="584775"/>
          </a:xfrm>
          <a:prstGeom prst="rect">
            <a:avLst/>
          </a:prstGeom>
          <a:noFill/>
          <a:ln w="73025" cmpd="thickThin">
            <a:solidFill>
              <a:srgbClr val="D6009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10985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应用</a:t>
            </a:r>
          </a:p>
        </p:txBody>
      </p:sp>
      <p:grpSp>
        <p:nvGrpSpPr>
          <p:cNvPr id="116741" name="Group 5"/>
          <p:cNvGrpSpPr/>
          <p:nvPr/>
        </p:nvGrpSpPr>
        <p:grpSpPr bwMode="auto">
          <a:xfrm>
            <a:off x="179512" y="3212976"/>
            <a:ext cx="5967414" cy="3519488"/>
            <a:chOff x="-164" y="0"/>
            <a:chExt cx="3759" cy="2217"/>
          </a:xfrm>
        </p:grpSpPr>
        <p:sp>
          <p:nvSpPr>
            <p:cNvPr id="116742" name="Line 54"/>
            <p:cNvSpPr>
              <a:spLocks noChangeShapeType="1"/>
            </p:cNvSpPr>
            <p:nvPr/>
          </p:nvSpPr>
          <p:spPr bwMode="auto">
            <a:xfrm flipV="1">
              <a:off x="305" y="137"/>
              <a:ext cx="0" cy="1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3" name="Line 55"/>
            <p:cNvSpPr>
              <a:spLocks noChangeShapeType="1"/>
            </p:cNvSpPr>
            <p:nvPr/>
          </p:nvSpPr>
          <p:spPr bwMode="auto">
            <a:xfrm>
              <a:off x="305" y="1919"/>
              <a:ext cx="21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4" name="Line 56"/>
            <p:cNvSpPr>
              <a:spLocks noChangeShapeType="1"/>
            </p:cNvSpPr>
            <p:nvPr/>
          </p:nvSpPr>
          <p:spPr bwMode="auto">
            <a:xfrm flipV="1">
              <a:off x="588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5" name="Line 57"/>
            <p:cNvSpPr>
              <a:spLocks noChangeShapeType="1"/>
            </p:cNvSpPr>
            <p:nvPr/>
          </p:nvSpPr>
          <p:spPr bwMode="auto">
            <a:xfrm flipV="1">
              <a:off x="872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6" name="Line 58"/>
            <p:cNvSpPr>
              <a:spLocks noChangeShapeType="1"/>
            </p:cNvSpPr>
            <p:nvPr/>
          </p:nvSpPr>
          <p:spPr bwMode="auto">
            <a:xfrm flipV="1">
              <a:off x="1155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7" name="Line 59"/>
            <p:cNvSpPr>
              <a:spLocks noChangeShapeType="1"/>
            </p:cNvSpPr>
            <p:nvPr/>
          </p:nvSpPr>
          <p:spPr bwMode="auto">
            <a:xfrm flipV="1">
              <a:off x="1439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8" name="Line 60"/>
            <p:cNvSpPr>
              <a:spLocks noChangeShapeType="1"/>
            </p:cNvSpPr>
            <p:nvPr/>
          </p:nvSpPr>
          <p:spPr bwMode="auto">
            <a:xfrm flipV="1">
              <a:off x="1722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9" name="Line 61"/>
            <p:cNvSpPr>
              <a:spLocks noChangeShapeType="1"/>
            </p:cNvSpPr>
            <p:nvPr/>
          </p:nvSpPr>
          <p:spPr bwMode="auto">
            <a:xfrm flipV="1">
              <a:off x="2005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50" name="Line 62"/>
            <p:cNvSpPr>
              <a:spLocks noChangeShapeType="1"/>
            </p:cNvSpPr>
            <p:nvPr/>
          </p:nvSpPr>
          <p:spPr bwMode="auto">
            <a:xfrm flipV="1">
              <a:off x="2289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51" name="Line 63"/>
            <p:cNvSpPr>
              <a:spLocks noChangeShapeType="1"/>
            </p:cNvSpPr>
            <p:nvPr/>
          </p:nvSpPr>
          <p:spPr bwMode="auto">
            <a:xfrm>
              <a:off x="305" y="360"/>
              <a:ext cx="1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52" name="Line 64"/>
            <p:cNvSpPr>
              <a:spLocks noChangeShapeType="1"/>
            </p:cNvSpPr>
            <p:nvPr/>
          </p:nvSpPr>
          <p:spPr bwMode="auto">
            <a:xfrm flipV="1">
              <a:off x="2289" y="360"/>
              <a:ext cx="0" cy="1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53" name="Line 65"/>
            <p:cNvSpPr>
              <a:spLocks noChangeShapeType="1"/>
            </p:cNvSpPr>
            <p:nvPr/>
          </p:nvSpPr>
          <p:spPr bwMode="auto">
            <a:xfrm flipV="1">
              <a:off x="2006" y="360"/>
              <a:ext cx="0" cy="1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54" name="Line 66"/>
            <p:cNvSpPr>
              <a:spLocks noChangeShapeType="1"/>
            </p:cNvSpPr>
            <p:nvPr/>
          </p:nvSpPr>
          <p:spPr bwMode="auto">
            <a:xfrm flipH="1">
              <a:off x="872" y="360"/>
              <a:ext cx="1134" cy="155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55" name="Line 67"/>
            <p:cNvSpPr>
              <a:spLocks noChangeShapeType="1"/>
            </p:cNvSpPr>
            <p:nvPr/>
          </p:nvSpPr>
          <p:spPr bwMode="auto">
            <a:xfrm flipV="1">
              <a:off x="1297" y="1352"/>
              <a:ext cx="0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56" name="Line 68"/>
            <p:cNvSpPr>
              <a:spLocks noChangeShapeType="1"/>
            </p:cNvSpPr>
            <p:nvPr/>
          </p:nvSpPr>
          <p:spPr bwMode="auto">
            <a:xfrm flipH="1">
              <a:off x="305" y="1333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57" name="Line 69"/>
            <p:cNvSpPr>
              <a:spLocks noChangeShapeType="1"/>
            </p:cNvSpPr>
            <p:nvPr/>
          </p:nvSpPr>
          <p:spPr bwMode="auto">
            <a:xfrm flipV="1">
              <a:off x="1155" y="1333"/>
              <a:ext cx="0" cy="5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116758" name="AutoShape 70"/>
            <p:cNvCxnSpPr>
              <a:cxnSpLocks noChangeShapeType="1"/>
              <a:stCxn id="116760" idx="0"/>
              <a:endCxn id="116743" idx="0"/>
            </p:cNvCxnSpPr>
            <p:nvPr/>
          </p:nvCxnSpPr>
          <p:spPr bwMode="auto">
            <a:xfrm flipH="1">
              <a:off x="305" y="1326"/>
              <a:ext cx="850" cy="593"/>
            </a:xfrm>
            <a:prstGeom prst="straightConnector1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759" name="AutoShape 71"/>
            <p:cNvCxnSpPr>
              <a:cxnSpLocks noChangeShapeType="1"/>
              <a:stCxn id="116760" idx="1"/>
              <a:endCxn id="116752" idx="1"/>
            </p:cNvCxnSpPr>
            <p:nvPr/>
          </p:nvCxnSpPr>
          <p:spPr bwMode="auto">
            <a:xfrm flipV="1">
              <a:off x="1297" y="360"/>
              <a:ext cx="992" cy="982"/>
            </a:xfrm>
            <a:prstGeom prst="straightConnector1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760" name="Line 72"/>
            <p:cNvSpPr>
              <a:spLocks noChangeShapeType="1"/>
            </p:cNvSpPr>
            <p:nvPr/>
          </p:nvSpPr>
          <p:spPr bwMode="auto">
            <a:xfrm>
              <a:off x="1155" y="1334"/>
              <a:ext cx="142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61" name="Text Box 73"/>
            <p:cNvSpPr txBox="1">
              <a:spLocks noChangeArrowheads="1"/>
            </p:cNvSpPr>
            <p:nvPr/>
          </p:nvSpPr>
          <p:spPr bwMode="auto">
            <a:xfrm>
              <a:off x="430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16762" name="Text Box 74"/>
            <p:cNvSpPr txBox="1">
              <a:spLocks noChangeArrowheads="1"/>
            </p:cNvSpPr>
            <p:nvPr/>
          </p:nvSpPr>
          <p:spPr bwMode="auto">
            <a:xfrm>
              <a:off x="716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116763" name="Text Box 75"/>
            <p:cNvSpPr txBox="1">
              <a:spLocks noChangeArrowheads="1"/>
            </p:cNvSpPr>
            <p:nvPr/>
          </p:nvSpPr>
          <p:spPr bwMode="auto">
            <a:xfrm>
              <a:off x="997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116764" name="Text Box 76"/>
            <p:cNvSpPr txBox="1">
              <a:spLocks noChangeArrowheads="1"/>
            </p:cNvSpPr>
            <p:nvPr/>
          </p:nvSpPr>
          <p:spPr bwMode="auto">
            <a:xfrm>
              <a:off x="1283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116765" name="Text Box 77"/>
            <p:cNvSpPr txBox="1">
              <a:spLocks noChangeArrowheads="1"/>
            </p:cNvSpPr>
            <p:nvPr/>
          </p:nvSpPr>
          <p:spPr bwMode="auto">
            <a:xfrm>
              <a:off x="1562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50</a:t>
              </a:r>
            </a:p>
          </p:txBody>
        </p:sp>
        <p:sp>
          <p:nvSpPr>
            <p:cNvPr id="116766" name="Text Box 78"/>
            <p:cNvSpPr txBox="1">
              <a:spLocks noChangeArrowheads="1"/>
            </p:cNvSpPr>
            <p:nvPr/>
          </p:nvSpPr>
          <p:spPr bwMode="auto">
            <a:xfrm>
              <a:off x="1849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116767" name="Text Box 79"/>
            <p:cNvSpPr txBox="1">
              <a:spLocks noChangeArrowheads="1"/>
            </p:cNvSpPr>
            <p:nvPr/>
          </p:nvSpPr>
          <p:spPr bwMode="auto">
            <a:xfrm>
              <a:off x="2135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116768" name="Text Box 80"/>
            <p:cNvSpPr txBox="1">
              <a:spLocks noChangeArrowheads="1"/>
            </p:cNvSpPr>
            <p:nvPr/>
          </p:nvSpPr>
          <p:spPr bwMode="auto">
            <a:xfrm>
              <a:off x="-164" y="218"/>
              <a:ext cx="4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55 </a:t>
              </a:r>
            </a:p>
          </p:txBody>
        </p:sp>
        <p:sp>
          <p:nvSpPr>
            <p:cNvPr id="116769" name="Text Box 81"/>
            <p:cNvSpPr txBox="1">
              <a:spLocks noChangeArrowheads="1"/>
            </p:cNvSpPr>
            <p:nvPr/>
          </p:nvSpPr>
          <p:spPr bwMode="auto">
            <a:xfrm>
              <a:off x="297" y="0"/>
              <a:ext cx="106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/</a:t>
              </a: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km</a:t>
              </a:r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</a:t>
              </a: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770" name="Text Box 82"/>
            <p:cNvSpPr txBox="1">
              <a:spLocks noChangeArrowheads="1"/>
            </p:cNvSpPr>
            <p:nvPr/>
          </p:nvSpPr>
          <p:spPr bwMode="auto">
            <a:xfrm>
              <a:off x="2496" y="1754"/>
              <a:ext cx="10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/</a:t>
              </a: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min</a:t>
              </a:r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</a:t>
              </a: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771" name="Text Box 83"/>
            <p:cNvSpPr txBox="1">
              <a:spLocks noChangeArrowheads="1"/>
            </p:cNvSpPr>
            <p:nvPr/>
          </p:nvSpPr>
          <p:spPr bwMode="auto">
            <a:xfrm>
              <a:off x="78" y="1890"/>
              <a:ext cx="3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16772" name="Rectangle 84"/>
            <p:cNvSpPr>
              <a:spLocks noChangeArrowheads="1"/>
            </p:cNvSpPr>
            <p:nvPr/>
          </p:nvSpPr>
          <p:spPr bwMode="auto">
            <a:xfrm>
              <a:off x="1439" y="562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indent="109855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乙</a:t>
              </a:r>
            </a:p>
          </p:txBody>
        </p:sp>
        <p:sp>
          <p:nvSpPr>
            <p:cNvPr id="116773" name="Rectangle 85"/>
            <p:cNvSpPr>
              <a:spLocks noChangeArrowheads="1"/>
            </p:cNvSpPr>
            <p:nvPr/>
          </p:nvSpPr>
          <p:spPr bwMode="auto">
            <a:xfrm>
              <a:off x="1725" y="785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indent="109855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甲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Box 2"/>
          <p:cNvSpPr txBox="1">
            <a:spLocks noChangeArrowheads="1"/>
          </p:cNvSpPr>
          <p:nvPr/>
        </p:nvSpPr>
        <p:spPr bwMode="auto">
          <a:xfrm>
            <a:off x="250825" y="1089025"/>
            <a:ext cx="88931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09855"/>
            <a:lvl2pPr marL="621030" indent="-228600"/>
            <a:lvl3pPr marL="859155"/>
            <a:lvl4pPr marL="1143000"/>
            <a:lvl5pPr marL="1371600"/>
            <a:lvl6pPr marL="1828800"/>
            <a:lvl7pPr marL="2286000"/>
            <a:lvl8pPr marL="2743200"/>
            <a:lvl9pPr marL="3200400"/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给出下列说法：①学校到景点的路程为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55 km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；②甲组在途中停留了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5 min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；③甲、乙两组同时到达景点；④相遇后，乙组的速度小于甲组的速度．根据图象信息，以上说法正确的有</a:t>
            </a:r>
            <a:r>
              <a:rPr 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117763" name="TextBox 4"/>
          <p:cNvSpPr txBox="1">
            <a:spLocks noChangeArrowheads="1"/>
          </p:cNvSpPr>
          <p:nvPr/>
        </p:nvSpPr>
        <p:spPr bwMode="auto">
          <a:xfrm>
            <a:off x="848445" y="3022601"/>
            <a:ext cx="1512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109855"/>
            <a:lvl2pPr marL="621030" indent="-228600"/>
            <a:lvl3pPr marL="859155"/>
            <a:lvl4pPr marL="1143000"/>
            <a:lvl5pPr marL="1371600"/>
            <a:lvl6pPr marL="1828800"/>
            <a:lvl7pPr marL="2286000"/>
            <a:lvl8pPr marL="2743200"/>
            <a:lvl9pPr marL="3200400"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3200" dirty="0">
                <a:solidFill>
                  <a:srgbClr val="0000FF"/>
                </a:solidFill>
              </a:rPr>
              <a:t>②　</a:t>
            </a:r>
          </a:p>
        </p:txBody>
      </p:sp>
      <p:sp>
        <p:nvSpPr>
          <p:cNvPr id="117764" name="TextBox 2"/>
          <p:cNvSpPr txBox="1">
            <a:spLocks noChangeArrowheads="1"/>
          </p:cNvSpPr>
          <p:nvPr/>
        </p:nvSpPr>
        <p:spPr bwMode="auto">
          <a:xfrm>
            <a:off x="187325" y="4008438"/>
            <a:ext cx="4724400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09855"/>
            <a:lvl2pPr marL="621030" indent="-228600"/>
            <a:lvl3pPr marL="859155"/>
            <a:lvl4pPr marL="1143000"/>
            <a:lvl5pPr marL="1371600"/>
            <a:lvl6pPr marL="1828800"/>
            <a:lvl7pPr marL="2286000"/>
            <a:lvl8pPr marL="2743200"/>
            <a:lvl9pPr marL="3200400"/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</a:rPr>
              <a:t>拓展 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从图象中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还能获得哪些信息</a:t>
            </a:r>
            <a:r>
              <a:rPr lang="zh-CN" altLang="en-US" sz="3200" dirty="0">
                <a:solidFill>
                  <a:srgbClr val="000000"/>
                </a:solidFill>
              </a:rPr>
              <a:t>？</a:t>
            </a:r>
          </a:p>
        </p:txBody>
      </p:sp>
      <p:pic>
        <p:nvPicPr>
          <p:cNvPr id="117765" name="图片 6" descr="t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59775" y="155575"/>
            <a:ext cx="595313" cy="595313"/>
          </a:xfrm>
          <a:prstGeom prst="rect">
            <a:avLst/>
          </a:prstGeom>
          <a:noFill/>
          <a:ln>
            <a:noFill/>
          </a:ln>
          <a:effectLst>
            <a:outerShdw dist="38100" dir="2700000" algn="ctr" rotWithShape="0">
              <a:srgbClr val="000000">
                <a:alpha val="3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6" name="矩形 6"/>
          <p:cNvSpPr>
            <a:spLocks noChangeArrowheads="1"/>
          </p:cNvSpPr>
          <p:nvPr/>
        </p:nvSpPr>
        <p:spPr bwMode="auto">
          <a:xfrm>
            <a:off x="254000" y="371475"/>
            <a:ext cx="1293664" cy="584775"/>
          </a:xfrm>
          <a:prstGeom prst="rect">
            <a:avLst/>
          </a:prstGeom>
          <a:noFill/>
          <a:ln w="73025" cmpd="thickThin">
            <a:solidFill>
              <a:srgbClr val="D6009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10985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应用</a:t>
            </a:r>
          </a:p>
        </p:txBody>
      </p:sp>
      <p:grpSp>
        <p:nvGrpSpPr>
          <p:cNvPr id="117767" name="Group 7"/>
          <p:cNvGrpSpPr/>
          <p:nvPr/>
        </p:nvGrpSpPr>
        <p:grpSpPr bwMode="auto">
          <a:xfrm>
            <a:off x="3492499" y="3143250"/>
            <a:ext cx="5967414" cy="3519488"/>
            <a:chOff x="-164" y="0"/>
            <a:chExt cx="3759" cy="2217"/>
          </a:xfrm>
        </p:grpSpPr>
        <p:sp>
          <p:nvSpPr>
            <p:cNvPr id="117768" name="Line 54"/>
            <p:cNvSpPr>
              <a:spLocks noChangeShapeType="1"/>
            </p:cNvSpPr>
            <p:nvPr/>
          </p:nvSpPr>
          <p:spPr bwMode="auto">
            <a:xfrm flipV="1">
              <a:off x="305" y="137"/>
              <a:ext cx="0" cy="1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69" name="Line 55"/>
            <p:cNvSpPr>
              <a:spLocks noChangeShapeType="1"/>
            </p:cNvSpPr>
            <p:nvPr/>
          </p:nvSpPr>
          <p:spPr bwMode="auto">
            <a:xfrm>
              <a:off x="305" y="1919"/>
              <a:ext cx="21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0" name="Line 56"/>
            <p:cNvSpPr>
              <a:spLocks noChangeShapeType="1"/>
            </p:cNvSpPr>
            <p:nvPr/>
          </p:nvSpPr>
          <p:spPr bwMode="auto">
            <a:xfrm flipV="1">
              <a:off x="588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1" name="Line 57"/>
            <p:cNvSpPr>
              <a:spLocks noChangeShapeType="1"/>
            </p:cNvSpPr>
            <p:nvPr/>
          </p:nvSpPr>
          <p:spPr bwMode="auto">
            <a:xfrm flipV="1">
              <a:off x="872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2" name="Line 58"/>
            <p:cNvSpPr>
              <a:spLocks noChangeShapeType="1"/>
            </p:cNvSpPr>
            <p:nvPr/>
          </p:nvSpPr>
          <p:spPr bwMode="auto">
            <a:xfrm flipV="1">
              <a:off x="1155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3" name="Line 59"/>
            <p:cNvSpPr>
              <a:spLocks noChangeShapeType="1"/>
            </p:cNvSpPr>
            <p:nvPr/>
          </p:nvSpPr>
          <p:spPr bwMode="auto">
            <a:xfrm flipV="1">
              <a:off x="1439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4" name="Line 60"/>
            <p:cNvSpPr>
              <a:spLocks noChangeShapeType="1"/>
            </p:cNvSpPr>
            <p:nvPr/>
          </p:nvSpPr>
          <p:spPr bwMode="auto">
            <a:xfrm flipV="1">
              <a:off x="1722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5" name="Line 61"/>
            <p:cNvSpPr>
              <a:spLocks noChangeShapeType="1"/>
            </p:cNvSpPr>
            <p:nvPr/>
          </p:nvSpPr>
          <p:spPr bwMode="auto">
            <a:xfrm flipV="1">
              <a:off x="2005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6" name="Line 62"/>
            <p:cNvSpPr>
              <a:spLocks noChangeShapeType="1"/>
            </p:cNvSpPr>
            <p:nvPr/>
          </p:nvSpPr>
          <p:spPr bwMode="auto">
            <a:xfrm flipV="1">
              <a:off x="2289" y="186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7" name="Line 63"/>
            <p:cNvSpPr>
              <a:spLocks noChangeShapeType="1"/>
            </p:cNvSpPr>
            <p:nvPr/>
          </p:nvSpPr>
          <p:spPr bwMode="auto">
            <a:xfrm>
              <a:off x="305" y="360"/>
              <a:ext cx="1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8" name="Line 64"/>
            <p:cNvSpPr>
              <a:spLocks noChangeShapeType="1"/>
            </p:cNvSpPr>
            <p:nvPr/>
          </p:nvSpPr>
          <p:spPr bwMode="auto">
            <a:xfrm flipV="1">
              <a:off x="2289" y="360"/>
              <a:ext cx="0" cy="1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79" name="Line 65"/>
            <p:cNvSpPr>
              <a:spLocks noChangeShapeType="1"/>
            </p:cNvSpPr>
            <p:nvPr/>
          </p:nvSpPr>
          <p:spPr bwMode="auto">
            <a:xfrm flipV="1">
              <a:off x="2006" y="360"/>
              <a:ext cx="0" cy="1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80" name="Line 66"/>
            <p:cNvSpPr>
              <a:spLocks noChangeShapeType="1"/>
            </p:cNvSpPr>
            <p:nvPr/>
          </p:nvSpPr>
          <p:spPr bwMode="auto">
            <a:xfrm flipH="1">
              <a:off x="872" y="360"/>
              <a:ext cx="1134" cy="155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81" name="Line 67"/>
            <p:cNvSpPr>
              <a:spLocks noChangeShapeType="1"/>
            </p:cNvSpPr>
            <p:nvPr/>
          </p:nvSpPr>
          <p:spPr bwMode="auto">
            <a:xfrm flipV="1">
              <a:off x="1297" y="1352"/>
              <a:ext cx="0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82" name="Line 68"/>
            <p:cNvSpPr>
              <a:spLocks noChangeShapeType="1"/>
            </p:cNvSpPr>
            <p:nvPr/>
          </p:nvSpPr>
          <p:spPr bwMode="auto">
            <a:xfrm flipH="1">
              <a:off x="305" y="1333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83" name="Line 69"/>
            <p:cNvSpPr>
              <a:spLocks noChangeShapeType="1"/>
            </p:cNvSpPr>
            <p:nvPr/>
          </p:nvSpPr>
          <p:spPr bwMode="auto">
            <a:xfrm flipV="1">
              <a:off x="1155" y="1333"/>
              <a:ext cx="0" cy="5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117784" name="AutoShape 70"/>
            <p:cNvCxnSpPr>
              <a:cxnSpLocks noChangeShapeType="1"/>
              <a:stCxn id="117786" idx="0"/>
              <a:endCxn id="117769" idx="0"/>
            </p:cNvCxnSpPr>
            <p:nvPr/>
          </p:nvCxnSpPr>
          <p:spPr bwMode="auto">
            <a:xfrm flipH="1">
              <a:off x="305" y="1326"/>
              <a:ext cx="850" cy="593"/>
            </a:xfrm>
            <a:prstGeom prst="straightConnector1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785" name="AutoShape 71"/>
            <p:cNvCxnSpPr>
              <a:cxnSpLocks noChangeShapeType="1"/>
              <a:stCxn id="117786" idx="1"/>
              <a:endCxn id="117778" idx="1"/>
            </p:cNvCxnSpPr>
            <p:nvPr/>
          </p:nvCxnSpPr>
          <p:spPr bwMode="auto">
            <a:xfrm flipV="1">
              <a:off x="1297" y="360"/>
              <a:ext cx="992" cy="982"/>
            </a:xfrm>
            <a:prstGeom prst="straightConnector1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7786" name="Line 72"/>
            <p:cNvSpPr>
              <a:spLocks noChangeShapeType="1"/>
            </p:cNvSpPr>
            <p:nvPr/>
          </p:nvSpPr>
          <p:spPr bwMode="auto">
            <a:xfrm>
              <a:off x="1155" y="1334"/>
              <a:ext cx="142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87" name="Text Box 73"/>
            <p:cNvSpPr txBox="1">
              <a:spLocks noChangeArrowheads="1"/>
            </p:cNvSpPr>
            <p:nvPr/>
          </p:nvSpPr>
          <p:spPr bwMode="auto">
            <a:xfrm>
              <a:off x="430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17788" name="Text Box 74"/>
            <p:cNvSpPr txBox="1">
              <a:spLocks noChangeArrowheads="1"/>
            </p:cNvSpPr>
            <p:nvPr/>
          </p:nvSpPr>
          <p:spPr bwMode="auto">
            <a:xfrm>
              <a:off x="716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117789" name="Text Box 75"/>
            <p:cNvSpPr txBox="1">
              <a:spLocks noChangeArrowheads="1"/>
            </p:cNvSpPr>
            <p:nvPr/>
          </p:nvSpPr>
          <p:spPr bwMode="auto">
            <a:xfrm>
              <a:off x="997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117790" name="Text Box 76"/>
            <p:cNvSpPr txBox="1">
              <a:spLocks noChangeArrowheads="1"/>
            </p:cNvSpPr>
            <p:nvPr/>
          </p:nvSpPr>
          <p:spPr bwMode="auto">
            <a:xfrm>
              <a:off x="1283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117791" name="Text Box 77"/>
            <p:cNvSpPr txBox="1">
              <a:spLocks noChangeArrowheads="1"/>
            </p:cNvSpPr>
            <p:nvPr/>
          </p:nvSpPr>
          <p:spPr bwMode="auto">
            <a:xfrm>
              <a:off x="1562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50</a:t>
              </a:r>
            </a:p>
          </p:txBody>
        </p:sp>
        <p:sp>
          <p:nvSpPr>
            <p:cNvPr id="117792" name="Text Box 78"/>
            <p:cNvSpPr txBox="1">
              <a:spLocks noChangeArrowheads="1"/>
            </p:cNvSpPr>
            <p:nvPr/>
          </p:nvSpPr>
          <p:spPr bwMode="auto">
            <a:xfrm>
              <a:off x="1849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117793" name="Text Box 79"/>
            <p:cNvSpPr txBox="1">
              <a:spLocks noChangeArrowheads="1"/>
            </p:cNvSpPr>
            <p:nvPr/>
          </p:nvSpPr>
          <p:spPr bwMode="auto">
            <a:xfrm>
              <a:off x="2135" y="1890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117794" name="Text Box 80"/>
            <p:cNvSpPr txBox="1">
              <a:spLocks noChangeArrowheads="1"/>
            </p:cNvSpPr>
            <p:nvPr/>
          </p:nvSpPr>
          <p:spPr bwMode="auto">
            <a:xfrm>
              <a:off x="-164" y="218"/>
              <a:ext cx="4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55 </a:t>
              </a:r>
            </a:p>
          </p:txBody>
        </p:sp>
        <p:sp>
          <p:nvSpPr>
            <p:cNvPr id="117795" name="Text Box 81"/>
            <p:cNvSpPr txBox="1">
              <a:spLocks noChangeArrowheads="1"/>
            </p:cNvSpPr>
            <p:nvPr/>
          </p:nvSpPr>
          <p:spPr bwMode="auto">
            <a:xfrm>
              <a:off x="297" y="0"/>
              <a:ext cx="106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/</a:t>
              </a: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km</a:t>
              </a:r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</a:t>
              </a: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796" name="Text Box 82"/>
            <p:cNvSpPr txBox="1">
              <a:spLocks noChangeArrowheads="1"/>
            </p:cNvSpPr>
            <p:nvPr/>
          </p:nvSpPr>
          <p:spPr bwMode="auto">
            <a:xfrm>
              <a:off x="2496" y="1754"/>
              <a:ext cx="10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/</a:t>
              </a: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min</a:t>
              </a:r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</a:t>
              </a: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797" name="Text Box 83"/>
            <p:cNvSpPr txBox="1">
              <a:spLocks noChangeArrowheads="1"/>
            </p:cNvSpPr>
            <p:nvPr/>
          </p:nvSpPr>
          <p:spPr bwMode="auto">
            <a:xfrm>
              <a:off x="78" y="1890"/>
              <a:ext cx="3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109855"/>
              <a:lvl2pPr marL="621030" indent="-228600"/>
              <a:lvl3pPr marL="859155"/>
              <a:lvl4pPr marL="1143000"/>
              <a:lvl5pPr marL="1371600"/>
              <a:lvl6pPr marL="1828800"/>
              <a:lvl7pPr marL="2286000"/>
              <a:lvl8pPr marL="2743200"/>
              <a:lvl9pPr marL="3200400"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17798" name="Rectangle 84"/>
            <p:cNvSpPr>
              <a:spLocks noChangeArrowheads="1"/>
            </p:cNvSpPr>
            <p:nvPr/>
          </p:nvSpPr>
          <p:spPr bwMode="auto">
            <a:xfrm>
              <a:off x="1439" y="562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indent="109855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乙</a:t>
              </a:r>
            </a:p>
          </p:txBody>
        </p:sp>
        <p:sp>
          <p:nvSpPr>
            <p:cNvPr id="117799" name="Rectangle 85"/>
            <p:cNvSpPr>
              <a:spLocks noChangeArrowheads="1"/>
            </p:cNvSpPr>
            <p:nvPr/>
          </p:nvSpPr>
          <p:spPr bwMode="auto">
            <a:xfrm>
              <a:off x="1725" y="785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indent="109855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autoUpdateAnimBg="0"/>
      <p:bldP spid="1177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61288" cy="792163"/>
          </a:xfrm>
        </p:spPr>
        <p:txBody>
          <a:bodyPr/>
          <a:lstStyle/>
          <a:p>
            <a:r>
              <a:rPr lang="zh-CN" altLang="en-US" dirty="0">
                <a:solidFill>
                  <a:schemeClr val="hlink"/>
                </a:solidFill>
              </a:rPr>
              <a:t>复习回顾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100" cy="1684337"/>
          </a:xfrm>
        </p:spPr>
        <p:txBody>
          <a:bodyPr/>
          <a:lstStyle/>
          <a:p>
            <a:pPr>
              <a:buFontTx/>
              <a:buNone/>
            </a:pPr>
            <a:r>
              <a:rPr lang="en-US" sz="2500" b="1" dirty="0">
                <a:latin typeface="黑体" panose="02010609060101010101" pitchFamily="49" charset="-122"/>
              </a:rPr>
              <a:t>1.</a:t>
            </a:r>
            <a:r>
              <a:rPr lang="zh-CN" altLang="en-US" sz="2800" b="1" dirty="0">
                <a:latin typeface="黑体" panose="02010609060101010101" pitchFamily="49" charset="-122"/>
              </a:rPr>
              <a:t>汽车以</a:t>
            </a:r>
            <a:r>
              <a:rPr lang="en-US" sz="2800" b="1" dirty="0">
                <a:latin typeface="黑体" panose="02010609060101010101" pitchFamily="49" charset="-122"/>
              </a:rPr>
              <a:t>60</a:t>
            </a:r>
            <a:r>
              <a:rPr lang="zh-CN" altLang="en-US" sz="2800" b="1" dirty="0">
                <a:latin typeface="黑体" panose="02010609060101010101" pitchFamily="49" charset="-122"/>
              </a:rPr>
              <a:t>千米</a:t>
            </a:r>
            <a:r>
              <a:rPr lang="en-US" sz="2800" b="1" dirty="0">
                <a:latin typeface="黑体" panose="02010609060101010101" pitchFamily="49" charset="-122"/>
              </a:rPr>
              <a:t>/</a:t>
            </a:r>
            <a:r>
              <a:rPr lang="zh-CN" altLang="en-US" sz="2800" b="1" dirty="0">
                <a:latin typeface="黑体" panose="02010609060101010101" pitchFamily="49" charset="-122"/>
              </a:rPr>
              <a:t>时的速度匀速行驶，行驶里程为</a:t>
            </a:r>
            <a:r>
              <a:rPr lang="en-US" sz="2800" b="1" i="1" dirty="0"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黑体" panose="02010609060101010101" pitchFamily="49" charset="-122"/>
              </a:rPr>
              <a:t>千米，行驶时间为</a:t>
            </a:r>
            <a:r>
              <a:rPr lang="en-US" sz="2800" b="1" i="1" dirty="0">
                <a:latin typeface="Times New Roman" panose="02020603050405020304" pitchFamily="18" charset="0"/>
              </a:rPr>
              <a:t>t</a:t>
            </a:r>
            <a:r>
              <a:rPr lang="zh-CN" altLang="en-US" sz="2800" b="1" dirty="0">
                <a:latin typeface="黑体" panose="02010609060101010101" pitchFamily="49" charset="-122"/>
              </a:rPr>
              <a:t>小时，则</a:t>
            </a:r>
            <a:r>
              <a:rPr lang="en-US" sz="2800" b="1" i="1" dirty="0"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黑体" panose="02010609060101010101" pitchFamily="49" charset="-122"/>
              </a:rPr>
              <a:t>与</a:t>
            </a:r>
            <a:r>
              <a:rPr lang="en-US" sz="2800" b="1" i="1" dirty="0">
                <a:latin typeface="Times New Roman" panose="02020603050405020304" pitchFamily="18" charset="0"/>
              </a:rPr>
              <a:t>t</a:t>
            </a:r>
            <a:r>
              <a:rPr lang="zh-CN" altLang="en-US" sz="2800" b="1" dirty="0">
                <a:latin typeface="黑体" panose="02010609060101010101" pitchFamily="49" charset="-122"/>
              </a:rPr>
              <a:t>的函数关系式是</a:t>
            </a:r>
            <a:r>
              <a:rPr lang="zh-CN" altLang="en-US" sz="2800" b="1" u="sng" dirty="0">
                <a:latin typeface="黑体" panose="02010609060101010101" pitchFamily="49" charset="-122"/>
              </a:rPr>
              <a:t>         </a:t>
            </a:r>
            <a:r>
              <a:rPr lang="zh-CN" altLang="en-US" sz="2500" b="1" dirty="0">
                <a:latin typeface="黑体" panose="02010609060101010101" pitchFamily="49" charset="-122"/>
              </a:rPr>
              <a:t>；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092280" y="1168857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i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sz="24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=60</a:t>
            </a:r>
            <a:r>
              <a:rPr lang="en-US" sz="2400" b="1" i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79388" y="2565400"/>
            <a:ext cx="468153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如图是体检时的心电图，其中横坐标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表示时间，纵坐标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表示心脏部位的生物电流，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是关于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的函数吗？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186478" y="1628775"/>
            <a:ext cx="4313514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右表是我国人口统计表，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人口数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是年份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的函数吗</a:t>
            </a:r>
            <a:r>
              <a:rPr 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pic>
        <p:nvPicPr>
          <p:cNvPr id="100359" name="Picture 7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76700"/>
            <a:ext cx="4392612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0" name="Picture 8" descr="11"/>
          <p:cNvPicPr>
            <a:picLocks noChangeAspect="1" noChangeArrowheads="1"/>
          </p:cNvPicPr>
          <p:nvPr/>
        </p:nvPicPr>
        <p:blipFill>
          <a:blip r:embed="rId3">
            <a:lum bright="-18000" contrast="30000"/>
          </a:blip>
          <a:srcRect/>
          <a:stretch>
            <a:fillRect/>
          </a:stretch>
        </p:blipFill>
        <p:spPr bwMode="auto">
          <a:xfrm>
            <a:off x="4716463" y="2007582"/>
            <a:ext cx="4427537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539750" y="5805488"/>
            <a:ext cx="5761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ea typeface="华文新魏" panose="02010800040101010101" pitchFamily="2" charset="-122"/>
              </a:rPr>
              <a:t>这里用了函数的哪几种表示方法？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  <p:bldP spid="100357" grpId="0" autoUpdateAnimBg="0"/>
      <p:bldP spid="100358" grpId="0" autoUpdateAnimBg="0"/>
      <p:bldP spid="10036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TextBox 3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52130" y="23813"/>
            <a:ext cx="293846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7" name="TextBox 4"/>
          <p:cNvSpPr txBox="1">
            <a:spLocks noChangeArrowheads="1"/>
          </p:cNvSpPr>
          <p:nvPr/>
        </p:nvSpPr>
        <p:spPr bwMode="auto">
          <a:xfrm>
            <a:off x="179512" y="1364754"/>
            <a:ext cx="8929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甲、乙两工程队参加同一项水利建设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图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10-4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是在直角坐标系中画出的甲、乙两工程队施工的土方量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）与施工时间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（天）的函数图像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请根据图象回答下列问题：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18788" name="图片 5" descr="IMG_20140415_102858_副本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90592" y="4024685"/>
            <a:ext cx="3267075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9" name="TextBox 6"/>
          <p:cNvSpPr txBox="1">
            <a:spLocks noChangeArrowheads="1"/>
          </p:cNvSpPr>
          <p:nvPr/>
        </p:nvSpPr>
        <p:spPr bwMode="auto">
          <a:xfrm>
            <a:off x="0" y="2768128"/>
            <a:ext cx="5643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）乙工程队比甲工程队玩开工几天？早完工几天？</a:t>
            </a:r>
          </a:p>
        </p:txBody>
      </p:sp>
      <p:sp>
        <p:nvSpPr>
          <p:cNvPr id="118790" name="TextBox 7"/>
          <p:cNvSpPr txBox="1">
            <a:spLocks noChangeArrowheads="1"/>
          </p:cNvSpPr>
          <p:nvPr/>
        </p:nvSpPr>
        <p:spPr bwMode="auto">
          <a:xfrm>
            <a:off x="0" y="3625378"/>
            <a:ext cx="5643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）甲工程队在施工中间休息了几天？</a:t>
            </a:r>
          </a:p>
        </p:txBody>
      </p:sp>
      <p:sp>
        <p:nvSpPr>
          <p:cNvPr id="118791" name="TextBox 8"/>
          <p:cNvSpPr txBox="1">
            <a:spLocks noChangeArrowheads="1"/>
          </p:cNvSpPr>
          <p:nvPr/>
        </p:nvSpPr>
        <p:spPr bwMode="auto">
          <a:xfrm>
            <a:off x="0" y="4125441"/>
            <a:ext cx="56435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）甲工程队在哪一段时间内施工进度最快？</a:t>
            </a:r>
          </a:p>
        </p:txBody>
      </p:sp>
      <p:sp>
        <p:nvSpPr>
          <p:cNvPr id="118792" name="TextBox 9"/>
          <p:cNvSpPr txBox="1">
            <a:spLocks noChangeArrowheads="1"/>
          </p:cNvSpPr>
          <p:nvPr/>
        </p:nvSpPr>
        <p:spPr bwMode="auto">
          <a:xfrm>
            <a:off x="0" y="4911253"/>
            <a:ext cx="5643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）从图象中你还能得到哪些信息？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879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  <p:bldP spid="118789" grpId="0" autoUpdateAnimBg="0"/>
      <p:bldP spid="118790" grpId="0" autoUpdateAnimBg="0"/>
      <p:bldP spid="118791" grpId="0" autoUpdateAnimBg="0"/>
      <p:bldP spid="11879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矩形 3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7213" y="407988"/>
            <a:ext cx="2382837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1" name="TextBox 4"/>
          <p:cNvSpPr txBox="1">
            <a:spLocks noChangeArrowheads="1"/>
          </p:cNvSpPr>
          <p:nvPr/>
        </p:nvSpPr>
        <p:spPr bwMode="auto">
          <a:xfrm>
            <a:off x="2143125" y="2357438"/>
            <a:ext cx="4357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课本</a:t>
            </a:r>
            <a:r>
              <a:rPr lang="en-US" sz="36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135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页  练习</a:t>
            </a:r>
            <a:r>
              <a:rPr lang="en-US" sz="36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</a:t>
            </a:r>
            <a:endParaRPr lang="zh-CN" altLang="en-US" sz="3600" b="1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矩形 5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88" y="-7938"/>
            <a:ext cx="3238501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TextBox 6"/>
          <p:cNvSpPr txBox="1">
            <a:spLocks noChangeArrowheads="1"/>
          </p:cNvSpPr>
          <p:nvPr/>
        </p:nvSpPr>
        <p:spPr bwMode="auto">
          <a:xfrm>
            <a:off x="0" y="1143000"/>
            <a:ext cx="9144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在某一问题中，保持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的量叫常量，可以取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的量，叫做变量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1380" name="TextBox 7"/>
          <p:cNvSpPr txBox="1">
            <a:spLocks noChangeArrowheads="1"/>
          </p:cNvSpPr>
          <p:nvPr/>
        </p:nvSpPr>
        <p:spPr bwMode="auto">
          <a:xfrm>
            <a:off x="3429000" y="11430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不变</a:t>
            </a:r>
          </a:p>
        </p:txBody>
      </p:sp>
      <p:sp>
        <p:nvSpPr>
          <p:cNvPr id="101381" name="TextBox 8"/>
          <p:cNvSpPr txBox="1">
            <a:spLocks noChangeArrowheads="1"/>
          </p:cNvSpPr>
          <p:nvPr/>
        </p:nvSpPr>
        <p:spPr bwMode="auto">
          <a:xfrm>
            <a:off x="7235825" y="1196975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不同数值</a:t>
            </a:r>
          </a:p>
        </p:txBody>
      </p:sp>
      <p:sp>
        <p:nvSpPr>
          <p:cNvPr id="101382" name="TextBox 9"/>
          <p:cNvSpPr txBox="1">
            <a:spLocks noChangeArrowheads="1"/>
          </p:cNvSpPr>
          <p:nvPr/>
        </p:nvSpPr>
        <p:spPr bwMode="auto">
          <a:xfrm>
            <a:off x="0" y="2143125"/>
            <a:ext cx="91440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函数：在同一变化过程中，有两个变量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和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，如果对于x的每—个值，y都有______________与之对应，我们就把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叫做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的函数，其中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叫做自变量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如果自变量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取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时，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的值是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，就把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叫做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x=a</a:t>
            </a:r>
            <a:r>
              <a:rPr lang="zh-CN" alt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时的函数值</a:t>
            </a:r>
            <a:r>
              <a:rPr lang="en-US" sz="28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1383" name="TextBox 10"/>
          <p:cNvSpPr txBox="1">
            <a:spLocks noChangeArrowheads="1"/>
          </p:cNvSpPr>
          <p:nvPr/>
        </p:nvSpPr>
        <p:spPr bwMode="auto">
          <a:xfrm>
            <a:off x="3563938" y="2565400"/>
            <a:ext cx="2357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唯一确定的值</a:t>
            </a:r>
          </a:p>
        </p:txBody>
      </p:sp>
      <p:sp>
        <p:nvSpPr>
          <p:cNvPr id="101384" name="TextBox 12"/>
          <p:cNvSpPr txBox="1">
            <a:spLocks noChangeArrowheads="1"/>
          </p:cNvSpPr>
          <p:nvPr/>
        </p:nvSpPr>
        <p:spPr bwMode="auto">
          <a:xfrm>
            <a:off x="0" y="4071938"/>
            <a:ext cx="9144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平面直角坐标系：在平面内画两条互相垂直而且有公共原点的数轴，水平的一条叫做</a:t>
            </a: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轴或横轴，习惯上取向</a:t>
            </a:r>
            <a:r>
              <a:rPr lang="zh-CN" altLang="en-US" sz="2400" u="sng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         </a:t>
            </a:r>
            <a:r>
              <a:rPr lang="zh-CN" alt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的方向为正方向，</a:t>
            </a:r>
            <a:r>
              <a:rPr lang="zh-CN" altLang="en-US" sz="2400" u="sng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       </a:t>
            </a:r>
            <a:r>
              <a:rPr lang="zh-CN" alt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的一条叫做</a:t>
            </a:r>
            <a:r>
              <a:rPr lang="zh-CN" altLang="en-US" sz="2400" u="sng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       </a:t>
            </a:r>
            <a:r>
              <a:rPr lang="zh-CN" alt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或</a:t>
            </a:r>
            <a:r>
              <a:rPr lang="zh-CN" altLang="en-US" sz="2400" u="sng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       </a:t>
            </a:r>
            <a:r>
              <a:rPr lang="zh-CN" alt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，取向上的方向为正方向，这就组成了平面直角坐标系</a:t>
            </a: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Lucida Sans Unicode" panose="020B0602030504020204" pitchFamily="34" charset="0"/>
              <a:ea typeface="黑体" panose="02010609060101010101" pitchFamily="49" charset="-122"/>
            </a:endParaRPr>
          </a:p>
        </p:txBody>
      </p:sp>
      <p:sp>
        <p:nvSpPr>
          <p:cNvPr id="101385" name="TextBox 13"/>
          <p:cNvSpPr txBox="1">
            <a:spLocks noChangeArrowheads="1"/>
          </p:cNvSpPr>
          <p:nvPr/>
        </p:nvSpPr>
        <p:spPr bwMode="auto">
          <a:xfrm>
            <a:off x="2857500" y="4786313"/>
            <a:ext cx="85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01386" name="TextBox 14"/>
          <p:cNvSpPr txBox="1">
            <a:spLocks noChangeArrowheads="1"/>
          </p:cNvSpPr>
          <p:nvPr/>
        </p:nvSpPr>
        <p:spPr bwMode="auto">
          <a:xfrm>
            <a:off x="3857625" y="4786313"/>
            <a:ext cx="85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纵轴</a:t>
            </a:r>
          </a:p>
        </p:txBody>
      </p:sp>
      <p:sp>
        <p:nvSpPr>
          <p:cNvPr id="101387" name="TextBox 15"/>
          <p:cNvSpPr txBox="1">
            <a:spLocks noChangeArrowheads="1"/>
          </p:cNvSpPr>
          <p:nvPr/>
        </p:nvSpPr>
        <p:spPr bwMode="auto">
          <a:xfrm>
            <a:off x="6215063" y="44291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右</a:t>
            </a:r>
          </a:p>
        </p:txBody>
      </p:sp>
      <p:sp>
        <p:nvSpPr>
          <p:cNvPr id="101388" name="TextBox 16"/>
          <p:cNvSpPr txBox="1">
            <a:spLocks noChangeArrowheads="1"/>
          </p:cNvSpPr>
          <p:nvPr/>
        </p:nvSpPr>
        <p:spPr bwMode="auto">
          <a:xfrm>
            <a:off x="642938" y="4786313"/>
            <a:ext cx="928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铅直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utoUpdateAnimBg="0"/>
      <p:bldP spid="101380" grpId="0" autoUpdateAnimBg="0"/>
      <p:bldP spid="101381" grpId="0" autoUpdateAnimBg="0"/>
      <p:bldP spid="101382" grpId="0" autoUpdateAnimBg="0"/>
      <p:bldP spid="101383" grpId="0" autoUpdateAnimBg="0"/>
      <p:bldP spid="101384" grpId="0" autoUpdateAnimBg="0"/>
      <p:bldP spid="101385" grpId="0" autoUpdateAnimBg="0"/>
      <p:bldP spid="101386" grpId="0" autoUpdateAnimBg="0"/>
      <p:bldP spid="101387" grpId="0" autoUpdateAnimBg="0"/>
      <p:bldP spid="1013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Box 3"/>
          <p:cNvSpPr txBox="1">
            <a:spLocks noChangeArrowheads="1"/>
          </p:cNvSpPr>
          <p:nvPr/>
        </p:nvSpPr>
        <p:spPr bwMode="auto">
          <a:xfrm>
            <a:off x="142875" y="214313"/>
            <a:ext cx="8858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打开铁夹，使水由塑料管流入水杯，分别记下从放水开始到</a:t>
            </a:r>
            <a:r>
              <a:rPr 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秒、</a:t>
            </a:r>
            <a:r>
              <a:rPr 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20</a:t>
            </a:r>
            <a:r>
              <a:rPr lang="zh-CN" alt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秒、</a:t>
            </a:r>
            <a:r>
              <a:rPr 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30</a:t>
            </a:r>
            <a:r>
              <a:rPr lang="zh-CN" alt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秒、⋯、</a:t>
            </a:r>
            <a:r>
              <a:rPr 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100</a:t>
            </a:r>
            <a:r>
              <a:rPr lang="zh-CN" alt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秒时，瓶内水面下降的高度</a:t>
            </a:r>
            <a:r>
              <a:rPr 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L.</a:t>
            </a:r>
            <a:r>
              <a:rPr lang="zh-CN" altLang="en-US" sz="2400" dirty="0">
                <a:solidFill>
                  <a:srgbClr val="3333FF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下表是小亮实验小组得到的数据：</a:t>
            </a:r>
          </a:p>
        </p:txBody>
      </p:sp>
      <p:graphicFrame>
        <p:nvGraphicFramePr>
          <p:cNvPr id="102444" name="Group 44"/>
          <p:cNvGraphicFramePr>
            <a:graphicFrameLocks noGrp="1"/>
          </p:cNvGraphicFramePr>
          <p:nvPr/>
        </p:nvGraphicFramePr>
        <p:xfrm>
          <a:off x="324618" y="1484784"/>
          <a:ext cx="8351838" cy="1163320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放水时间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zh-CN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水面下降高度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L/mm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441" name="TextBox 5"/>
          <p:cNvSpPr txBox="1">
            <a:spLocks noChangeArrowheads="1"/>
          </p:cNvSpPr>
          <p:nvPr/>
        </p:nvSpPr>
        <p:spPr bwMode="auto">
          <a:xfrm>
            <a:off x="214313" y="2780928"/>
            <a:ext cx="8715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将表中每对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的数据作为点的坐标，在以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为横轴、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为纵轴的直角坐标系中描出各点，并将描出的点用平滑的曲线一次连接起来（图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10-2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442" name="图片 6" descr="1397524445824_副本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4" y="4292600"/>
            <a:ext cx="44291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3" name="TextBox 3"/>
          <p:cNvSpPr txBox="1">
            <a:spLocks noChangeArrowheads="1"/>
          </p:cNvSpPr>
          <p:nvPr/>
        </p:nvSpPr>
        <p:spPr bwMode="auto">
          <a:xfrm>
            <a:off x="35496" y="3865563"/>
            <a:ext cx="467937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图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10-2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利用饮料瓶内水面与放水时间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的变化曲线表达了它们之间的函数关系，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其中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是自变量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我们把这条曲线称作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的函数关系的图象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像这样用图象表示变量之间函数关系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的方法叫做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图象法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41" grpId="0" autoUpdateAnimBg="0"/>
      <p:bldP spid="102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Box 3"/>
          <p:cNvSpPr txBox="1">
            <a:spLocks noChangeArrowheads="1"/>
          </p:cNvSpPr>
          <p:nvPr/>
        </p:nvSpPr>
        <p:spPr bwMode="auto">
          <a:xfrm>
            <a:off x="0" y="0"/>
            <a:ext cx="485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观察这条曲线，思考下列问题：</a:t>
            </a:r>
          </a:p>
        </p:txBody>
      </p:sp>
      <p:sp>
        <p:nvSpPr>
          <p:cNvPr id="103427" name="TextBox 4"/>
          <p:cNvSpPr txBox="1">
            <a:spLocks noChangeArrowheads="1"/>
          </p:cNvSpPr>
          <p:nvPr/>
        </p:nvSpPr>
        <p:spPr bwMode="auto">
          <a:xfrm>
            <a:off x="0" y="47625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）从放水开始到放水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时，饮料瓶内水面下降的高度是多少？从放水后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到放水后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呢？</a:t>
            </a:r>
          </a:p>
        </p:txBody>
      </p:sp>
      <p:sp>
        <p:nvSpPr>
          <p:cNvPr id="103428" name="TextBox 5"/>
          <p:cNvSpPr txBox="1">
            <a:spLocks noChangeArrowheads="1"/>
          </p:cNvSpPr>
          <p:nvPr/>
        </p:nvSpPr>
        <p:spPr bwMode="auto">
          <a:xfrm>
            <a:off x="4211638" y="836613"/>
            <a:ext cx="2500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5mm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5mm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3429" name="TextBox 6"/>
          <p:cNvSpPr txBox="1">
            <a:spLocks noChangeArrowheads="1"/>
          </p:cNvSpPr>
          <p:nvPr/>
        </p:nvSpPr>
        <p:spPr bwMode="auto">
          <a:xfrm>
            <a:off x="0" y="1196975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）随着放水时间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的逐渐增大，饮料瓶内水面下降的高度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的变化趋势是怎样的？</a:t>
            </a:r>
          </a:p>
        </p:txBody>
      </p:sp>
      <p:sp>
        <p:nvSpPr>
          <p:cNvPr id="103430" name="TextBox 7"/>
          <p:cNvSpPr txBox="1">
            <a:spLocks noChangeArrowheads="1"/>
          </p:cNvSpPr>
          <p:nvPr/>
        </p:nvSpPr>
        <p:spPr bwMode="auto">
          <a:xfrm>
            <a:off x="2339975" y="148431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逐渐增大</a:t>
            </a:r>
          </a:p>
        </p:txBody>
      </p:sp>
      <p:sp>
        <p:nvSpPr>
          <p:cNvPr id="103431" name="TextBox 8"/>
          <p:cNvSpPr txBox="1">
            <a:spLocks noChangeArrowheads="1"/>
          </p:cNvSpPr>
          <p:nvPr/>
        </p:nvSpPr>
        <p:spPr bwMode="auto">
          <a:xfrm>
            <a:off x="0" y="1916113"/>
            <a:ext cx="5929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每增大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10s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的变化情况相同吗？</a:t>
            </a:r>
          </a:p>
        </p:txBody>
      </p:sp>
      <p:sp>
        <p:nvSpPr>
          <p:cNvPr id="103432" name="TextBox 9"/>
          <p:cNvSpPr txBox="1">
            <a:spLocks noChangeArrowheads="1"/>
          </p:cNvSpPr>
          <p:nvPr/>
        </p:nvSpPr>
        <p:spPr bwMode="auto">
          <a:xfrm>
            <a:off x="5651500" y="1844675"/>
            <a:ext cx="1214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不相同</a:t>
            </a:r>
          </a:p>
        </p:txBody>
      </p:sp>
      <p:sp>
        <p:nvSpPr>
          <p:cNvPr id="103433" name="TextBox 10"/>
          <p:cNvSpPr txBox="1">
            <a:spLocks noChangeArrowheads="1"/>
          </p:cNvSpPr>
          <p:nvPr/>
        </p:nvSpPr>
        <p:spPr bwMode="auto">
          <a:xfrm>
            <a:off x="0" y="2349500"/>
            <a:ext cx="750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）估计当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t=55s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的值是多少？你是怎样估计的？</a:t>
            </a:r>
          </a:p>
        </p:txBody>
      </p:sp>
      <p:sp>
        <p:nvSpPr>
          <p:cNvPr id="103434" name="TextBox 11"/>
          <p:cNvSpPr txBox="1">
            <a:spLocks noChangeArrowheads="1"/>
          </p:cNvSpPr>
          <p:nvPr/>
        </p:nvSpPr>
        <p:spPr bwMode="auto">
          <a:xfrm>
            <a:off x="428625" y="2781300"/>
            <a:ext cx="8715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估计当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t=55s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时，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的值是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mm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），是从图象上和表格中估计的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3435" name="TextBox 12"/>
          <p:cNvSpPr txBox="1">
            <a:spLocks noChangeArrowheads="1"/>
          </p:cNvSpPr>
          <p:nvPr/>
        </p:nvSpPr>
        <p:spPr bwMode="auto">
          <a:xfrm>
            <a:off x="35371" y="3173076"/>
            <a:ext cx="90011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）你发现在水面下降高度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和放水时间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的变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化过程中，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的函数吗？哪一个变</a:t>
            </a:r>
            <a:r>
              <a:rPr lang="zh-CN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量是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自变量</a:t>
            </a:r>
            <a:r>
              <a:rPr lang="zh-CN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？它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们之间的函数关系是如何表达的？</a:t>
            </a:r>
          </a:p>
        </p:txBody>
      </p:sp>
      <p:pic>
        <p:nvPicPr>
          <p:cNvPr id="103436" name="图片 6" descr="1397524445824_副本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4210300"/>
            <a:ext cx="4572000" cy="2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autoUpdateAnimBg="0"/>
      <p:bldP spid="103428" grpId="0" autoUpdateAnimBg="0"/>
      <p:bldP spid="103429" grpId="0" autoUpdateAnimBg="0"/>
      <p:bldP spid="103430" grpId="0" autoUpdateAnimBg="0"/>
      <p:bldP spid="103431" grpId="0" autoUpdateAnimBg="0"/>
      <p:bldP spid="103432" grpId="0" autoUpdateAnimBg="0"/>
      <p:bldP spid="103433" grpId="0" autoUpdateAnimBg="0"/>
      <p:bldP spid="103434" grpId="0" autoUpdateAnimBg="0"/>
      <p:bldP spid="1034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Box 4"/>
          <p:cNvSpPr txBox="1">
            <a:spLocks noChangeArrowheads="1"/>
          </p:cNvSpPr>
          <p:nvPr/>
        </p:nvSpPr>
        <p:spPr bwMode="auto">
          <a:xfrm>
            <a:off x="0" y="682626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（</a:t>
            </a:r>
            <a:r>
              <a:rPr lang="en-US" sz="32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）通过上面的问题，你体会用图象表示函数关系有什么优点？</a:t>
            </a:r>
          </a:p>
        </p:txBody>
      </p:sp>
      <p:pic>
        <p:nvPicPr>
          <p:cNvPr id="104451" name="图片 5" descr="IB`F8~$~E)QNA`5PX0AH87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894162"/>
            <a:ext cx="17716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云形标注 6"/>
          <p:cNvSpPr>
            <a:spLocks noChangeArrowheads="1"/>
          </p:cNvSpPr>
          <p:nvPr/>
        </p:nvSpPr>
        <p:spPr bwMode="auto">
          <a:xfrm>
            <a:off x="2484438" y="1730399"/>
            <a:ext cx="4286250" cy="1714500"/>
          </a:xfrm>
          <a:prstGeom prst="cloudCallout">
            <a:avLst>
              <a:gd name="adj1" fmla="val -64778"/>
              <a:gd name="adj2" fmla="val 116574"/>
            </a:avLst>
          </a:prstGeom>
          <a:solidFill>
            <a:srgbClr val="B5E9F4"/>
          </a:solidFill>
          <a:ln w="55000" cmpd="thickThin">
            <a:solidFill>
              <a:srgbClr val="B5E9F4"/>
            </a:solidFill>
            <a:rou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Lucida Sans Unicode" panose="020B0602030504020204" pitchFamily="34" charset="0"/>
              <a:ea typeface="黑体" panose="02010609060101010101" pitchFamily="49" charset="-122"/>
            </a:endParaRPr>
          </a:p>
        </p:txBody>
      </p:sp>
      <p:sp>
        <p:nvSpPr>
          <p:cNvPr id="104453" name="TextBox 7"/>
          <p:cNvSpPr txBox="1">
            <a:spLocks noChangeArrowheads="1"/>
          </p:cNvSpPr>
          <p:nvPr/>
        </p:nvSpPr>
        <p:spPr bwMode="auto">
          <a:xfrm>
            <a:off x="2987675" y="2162199"/>
            <a:ext cx="3643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用图象可以直观、形象地刻画变量之间的函数关系和变化趋势</a:t>
            </a:r>
            <a:r>
              <a:rPr lang="en-US" sz="2400" b="1" dirty="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.</a:t>
            </a:r>
            <a:endParaRPr lang="zh-CN" altLang="en-US" sz="2400" b="1" dirty="0">
              <a:solidFill>
                <a:srgbClr val="FF0000"/>
              </a:solidFill>
              <a:latin typeface="Lucida Sans Unicode" panose="020B0602030504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2" grpId="0" animBg="1" autoUpdateAnimBg="0"/>
      <p:bldP spid="1044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28775"/>
            <a:ext cx="719138" cy="3025775"/>
          </a:xfrm>
          <a:noFill/>
        </p:spPr>
        <p:txBody>
          <a:bodyPr/>
          <a:lstStyle/>
          <a:p>
            <a:r>
              <a:rPr lang="zh-CN" altLang="en-US" dirty="0">
                <a:solidFill>
                  <a:srgbClr val="FC2514"/>
                </a:solidFill>
              </a:rPr>
              <a:t>新知探究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684212" y="188640"/>
            <a:ext cx="8459787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C2514"/>
                </a:solidFill>
              </a:rPr>
              <a:t>      下图是某气象站记录的某一天昼夜气温变化的曲线，请根据此图回答下列问题：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9999"/>
                </a:solidFill>
              </a:rPr>
              <a:t>（</a:t>
            </a:r>
            <a:r>
              <a:rPr lang="en-US" sz="2400" b="1" dirty="0">
                <a:solidFill>
                  <a:srgbClr val="009999"/>
                </a:solidFill>
              </a:rPr>
              <a:t>1</a:t>
            </a:r>
            <a:r>
              <a:rPr lang="zh-CN" altLang="en-US" sz="2400" b="1" dirty="0">
                <a:solidFill>
                  <a:srgbClr val="009999"/>
                </a:solidFill>
              </a:rPr>
              <a:t>）这天</a:t>
            </a:r>
            <a:r>
              <a:rPr lang="en-US" sz="2400" b="1" dirty="0">
                <a:solidFill>
                  <a:srgbClr val="009999"/>
                </a:solidFill>
              </a:rPr>
              <a:t>6</a:t>
            </a:r>
            <a:r>
              <a:rPr lang="zh-CN" altLang="en-US" sz="2400" b="1" dirty="0">
                <a:solidFill>
                  <a:srgbClr val="009999"/>
                </a:solidFill>
              </a:rPr>
              <a:t>时、</a:t>
            </a:r>
            <a:r>
              <a:rPr lang="en-US" sz="2400" b="1" dirty="0">
                <a:solidFill>
                  <a:srgbClr val="009999"/>
                </a:solidFill>
              </a:rPr>
              <a:t>8</a:t>
            </a:r>
            <a:r>
              <a:rPr lang="zh-CN" altLang="en-US" sz="2400" b="1" dirty="0">
                <a:solidFill>
                  <a:srgbClr val="009999"/>
                </a:solidFill>
              </a:rPr>
              <a:t>时和</a:t>
            </a:r>
            <a:r>
              <a:rPr lang="en-US" sz="2400" b="1" dirty="0">
                <a:solidFill>
                  <a:srgbClr val="009999"/>
                </a:solidFill>
              </a:rPr>
              <a:t>20</a:t>
            </a:r>
            <a:r>
              <a:rPr lang="zh-CN" altLang="en-US" sz="2400" b="1" dirty="0">
                <a:solidFill>
                  <a:srgbClr val="009999"/>
                </a:solidFill>
              </a:rPr>
              <a:t>时的气温</a:t>
            </a:r>
            <a:r>
              <a:rPr lang="en-US" sz="2400" b="1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400" b="1" dirty="0">
                <a:solidFill>
                  <a:srgbClr val="009999"/>
                </a:solidFill>
              </a:rPr>
              <a:t>各是多少？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9999"/>
                </a:solidFill>
              </a:rPr>
              <a:t>（</a:t>
            </a:r>
            <a:r>
              <a:rPr lang="en-US" sz="2400" b="1" dirty="0">
                <a:solidFill>
                  <a:srgbClr val="009999"/>
                </a:solidFill>
              </a:rPr>
              <a:t>2</a:t>
            </a:r>
            <a:r>
              <a:rPr lang="zh-CN" altLang="en-US" sz="2400" b="1" dirty="0">
                <a:solidFill>
                  <a:srgbClr val="009999"/>
                </a:solidFill>
              </a:rPr>
              <a:t>）怎样确定这天某一时刻</a:t>
            </a:r>
            <a:r>
              <a:rPr lang="en-US" sz="2400" b="1" dirty="0">
                <a:solidFill>
                  <a:srgbClr val="009999"/>
                </a:solidFill>
              </a:rPr>
              <a:t>t</a:t>
            </a:r>
            <a:r>
              <a:rPr lang="zh-CN" altLang="en-US" sz="2400" b="1" dirty="0">
                <a:solidFill>
                  <a:srgbClr val="009999"/>
                </a:solidFill>
              </a:rPr>
              <a:t>的气温</a:t>
            </a:r>
            <a:r>
              <a:rPr lang="en-US" sz="2400" b="1" i="1" dirty="0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400" b="1" dirty="0">
                <a:solidFill>
                  <a:srgbClr val="009999"/>
                </a:solidFill>
              </a:rPr>
              <a:t>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9999"/>
                </a:solidFill>
              </a:rPr>
              <a:t>（</a:t>
            </a:r>
            <a:r>
              <a:rPr lang="en-US" sz="2400" b="1" dirty="0">
                <a:solidFill>
                  <a:srgbClr val="009999"/>
                </a:solidFill>
              </a:rPr>
              <a:t>3</a:t>
            </a:r>
            <a:r>
              <a:rPr lang="zh-CN" altLang="en-US" sz="2400" b="1" dirty="0">
                <a:solidFill>
                  <a:srgbClr val="009999"/>
                </a:solidFill>
              </a:rPr>
              <a:t>）这条曲线反映的是哪两个变量之间的关系？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9999"/>
                </a:solidFill>
              </a:rPr>
              <a:t>（</a:t>
            </a:r>
            <a:r>
              <a:rPr lang="en-US" sz="2400" b="1" dirty="0">
                <a:solidFill>
                  <a:srgbClr val="009999"/>
                </a:solidFill>
              </a:rPr>
              <a:t>4</a:t>
            </a:r>
            <a:r>
              <a:rPr lang="zh-CN" altLang="en-US" sz="2400" b="1" dirty="0">
                <a:solidFill>
                  <a:srgbClr val="009999"/>
                </a:solidFill>
              </a:rPr>
              <a:t>）请你找出曲线上位置最高和最低的点，你能分别说出这两点的坐标吗？你能解释这两个点坐标的实际意义吗？</a:t>
            </a: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472" y="3662363"/>
            <a:ext cx="4968875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755576" y="3708500"/>
            <a:ext cx="30972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66"/>
                </a:solidFill>
              </a:rPr>
              <a:t>（</a:t>
            </a:r>
            <a:r>
              <a:rPr lang="en-US" sz="2400" b="1" dirty="0">
                <a:solidFill>
                  <a:srgbClr val="000066"/>
                </a:solidFill>
              </a:rPr>
              <a:t>5</a:t>
            </a:r>
            <a:r>
              <a:rPr lang="zh-CN" altLang="en-US" sz="2400" b="1" dirty="0">
                <a:solidFill>
                  <a:srgbClr val="000066"/>
                </a:solidFill>
              </a:rPr>
              <a:t>）从</a:t>
            </a:r>
            <a:r>
              <a:rPr lang="en-US" sz="2400" b="1" dirty="0">
                <a:solidFill>
                  <a:srgbClr val="000066"/>
                </a:solidFill>
              </a:rPr>
              <a:t>4</a:t>
            </a:r>
            <a:r>
              <a:rPr lang="zh-CN" altLang="en-US" sz="2400" b="1" dirty="0">
                <a:solidFill>
                  <a:srgbClr val="000066"/>
                </a:solidFill>
              </a:rPr>
              <a:t>时到</a:t>
            </a:r>
            <a:r>
              <a:rPr lang="en-US" sz="2400" b="1" dirty="0">
                <a:solidFill>
                  <a:srgbClr val="000066"/>
                </a:solidFill>
              </a:rPr>
              <a:t>14</a:t>
            </a:r>
            <a:r>
              <a:rPr lang="zh-CN" altLang="en-US" sz="2400" b="1" dirty="0">
                <a:solidFill>
                  <a:srgbClr val="000066"/>
                </a:solidFill>
              </a:rPr>
              <a:t>时气温发生了怎样的变化？曲线是怎样刻画这种变化的？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66"/>
                </a:solidFill>
              </a:rPr>
              <a:t>（</a:t>
            </a:r>
            <a:r>
              <a:rPr lang="en-US" sz="2400" b="1" dirty="0">
                <a:solidFill>
                  <a:srgbClr val="000066"/>
                </a:solidFill>
              </a:rPr>
              <a:t>6</a:t>
            </a:r>
            <a:r>
              <a:rPr lang="zh-CN" altLang="en-US" sz="2400" b="1" dirty="0">
                <a:solidFill>
                  <a:srgbClr val="000066"/>
                </a:solidFill>
              </a:rPr>
              <a:t>）你从图上还能得到哪些信息？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1728" y="3883025"/>
            <a:ext cx="472440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42875" y="1628775"/>
            <a:ext cx="90011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A50021"/>
                </a:solidFill>
              </a:rPr>
              <a:t>      例</a:t>
            </a:r>
            <a:r>
              <a:rPr lang="en-US" sz="2400" b="1" dirty="0">
                <a:solidFill>
                  <a:srgbClr val="A50021"/>
                </a:solidFill>
              </a:rPr>
              <a:t>1</a:t>
            </a:r>
            <a:r>
              <a:rPr lang="zh-CN" altLang="en-US" sz="2000" b="1" dirty="0">
                <a:solidFill>
                  <a:srgbClr val="A50021"/>
                </a:solidFill>
              </a:rPr>
              <a:t>：</a:t>
            </a:r>
            <a:r>
              <a:rPr lang="zh-CN" altLang="en-US" sz="2000" b="1" dirty="0">
                <a:solidFill>
                  <a:srgbClr val="000000"/>
                </a:solidFill>
              </a:rPr>
              <a:t>小亮步行从家去书店，用一段时间选择自己需要的书籍，然后回家</a:t>
            </a:r>
            <a:r>
              <a:rPr lang="en-US" sz="2000" b="1" dirty="0">
                <a:solidFill>
                  <a:srgbClr val="000000"/>
                </a:solidFill>
              </a:rPr>
              <a:t>.</a:t>
            </a:r>
            <a:r>
              <a:rPr lang="zh-CN" altLang="en-US" sz="2000" b="1" dirty="0">
                <a:solidFill>
                  <a:srgbClr val="000000"/>
                </a:solidFill>
              </a:rPr>
              <a:t>小亮和家的距离与他离开家之后的时间之间的函数关系如图所示，根据图像回答下列问题：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</a:rPr>
              <a:t>（</a:t>
            </a:r>
            <a:r>
              <a:rPr lang="en-US" sz="2000" b="1" dirty="0">
                <a:solidFill>
                  <a:srgbClr val="000000"/>
                </a:solidFill>
              </a:rPr>
              <a:t>1</a:t>
            </a:r>
            <a:r>
              <a:rPr lang="zh-CN" altLang="en-US" sz="2000" b="1" dirty="0">
                <a:solidFill>
                  <a:srgbClr val="000000"/>
                </a:solidFill>
              </a:rPr>
              <a:t>）小亮用多少时间走到书店？               小亮家距书店多远？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</a:rPr>
              <a:t>（</a:t>
            </a:r>
            <a:r>
              <a:rPr lang="en-US" sz="2000" b="1" dirty="0">
                <a:solidFill>
                  <a:srgbClr val="000000"/>
                </a:solidFill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</a:rPr>
              <a:t>）小亮在书店停留多长时间？               回家用了多长时间？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</a:rPr>
              <a:t>（</a:t>
            </a:r>
            <a:r>
              <a:rPr lang="en-US" sz="2000" b="1" dirty="0">
                <a:solidFill>
                  <a:srgbClr val="000000"/>
                </a:solidFill>
              </a:rPr>
              <a:t>3</a:t>
            </a:r>
            <a:r>
              <a:rPr lang="zh-CN" altLang="en-US" sz="2000" b="1" dirty="0">
                <a:solidFill>
                  <a:srgbClr val="000000"/>
                </a:solidFill>
              </a:rPr>
              <a:t>）小亮去书店和回家的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</a:rPr>
              <a:t>          步行速度各是多少？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000" b="1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</a:rPr>
              <a:t>（</a:t>
            </a:r>
            <a:r>
              <a:rPr lang="en-US" sz="2000" b="1" dirty="0">
                <a:solidFill>
                  <a:srgbClr val="000000"/>
                </a:solidFill>
              </a:rPr>
              <a:t>4</a:t>
            </a:r>
            <a:r>
              <a:rPr lang="zh-CN" altLang="en-US" sz="2000" b="1" dirty="0">
                <a:solidFill>
                  <a:srgbClr val="000000"/>
                </a:solidFill>
              </a:rPr>
              <a:t>）小亮从家里走出</a:t>
            </a:r>
            <a:r>
              <a:rPr lang="en-US" sz="2000" b="1" dirty="0">
                <a:solidFill>
                  <a:srgbClr val="000000"/>
                </a:solidFill>
              </a:rPr>
              <a:t>10</a:t>
            </a:r>
            <a:r>
              <a:rPr lang="zh-CN" altLang="en-US" sz="2000" b="1" dirty="0">
                <a:solidFill>
                  <a:srgbClr val="000000"/>
                </a:solidFill>
              </a:rPr>
              <a:t>分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</a:rPr>
              <a:t>         钟离家多远？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</a:rPr>
              <a:t>走出</a:t>
            </a:r>
            <a:r>
              <a:rPr lang="en-US" sz="2000" b="1" dirty="0">
                <a:solidFill>
                  <a:srgbClr val="000000"/>
                </a:solidFill>
              </a:rPr>
              <a:t>50  </a:t>
            </a:r>
            <a:r>
              <a:rPr lang="zh-CN" altLang="en-US" sz="2000" b="1" dirty="0">
                <a:solidFill>
                  <a:srgbClr val="000000"/>
                </a:solidFill>
              </a:rPr>
              <a:t>分钟离家多远？</a:t>
            </a:r>
            <a:endParaRPr lang="zh-CN" altLang="en-US" sz="2000" b="1" dirty="0">
              <a:solidFill>
                <a:srgbClr val="FC2514"/>
              </a:solidFill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684213" y="674360"/>
            <a:ext cx="7833123" cy="52322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6600CC"/>
                </a:solidFill>
              </a:rPr>
              <a:t>用图像表示变量之间函数关系的方法叫做</a:t>
            </a:r>
            <a:r>
              <a:rPr lang="zh-CN" altLang="en-US" sz="2800" b="1" u="sng" dirty="0">
                <a:solidFill>
                  <a:srgbClr val="FC2514"/>
                </a:solidFill>
              </a:rPr>
              <a:t>图像法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3635375" y="2708275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C2514"/>
                </a:solidFill>
              </a:rPr>
              <a:t>（</a:t>
            </a:r>
            <a:r>
              <a:rPr lang="en-US" sz="2000" b="1" dirty="0">
                <a:solidFill>
                  <a:srgbClr val="FC2514"/>
                </a:solidFill>
              </a:rPr>
              <a:t>20</a:t>
            </a:r>
            <a:r>
              <a:rPr lang="zh-CN" altLang="en-US" sz="2000" b="1" dirty="0">
                <a:solidFill>
                  <a:srgbClr val="FC2514"/>
                </a:solidFill>
              </a:rPr>
              <a:t>分钟）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7019925" y="2708275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C2514"/>
                </a:solidFill>
              </a:rPr>
              <a:t>（</a:t>
            </a:r>
            <a:r>
              <a:rPr lang="en-US" sz="2000" b="1" dirty="0">
                <a:solidFill>
                  <a:srgbClr val="FC2514"/>
                </a:solidFill>
              </a:rPr>
              <a:t>900</a:t>
            </a:r>
            <a:r>
              <a:rPr lang="zh-CN" altLang="en-US" sz="2000" b="1" dirty="0">
                <a:solidFill>
                  <a:srgbClr val="FC2514"/>
                </a:solidFill>
              </a:rPr>
              <a:t>米）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3635375" y="3141663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C2514"/>
                </a:solidFill>
              </a:rPr>
              <a:t>（</a:t>
            </a:r>
            <a:r>
              <a:rPr lang="en-US" sz="2000" b="1" dirty="0">
                <a:solidFill>
                  <a:srgbClr val="FC2514"/>
                </a:solidFill>
              </a:rPr>
              <a:t>20</a:t>
            </a:r>
            <a:r>
              <a:rPr lang="zh-CN" altLang="en-US" sz="2000" b="1" dirty="0">
                <a:solidFill>
                  <a:srgbClr val="FC2514"/>
                </a:solidFill>
              </a:rPr>
              <a:t>分钟）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6948488" y="3141663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C2514"/>
                </a:solidFill>
              </a:rPr>
              <a:t>（</a:t>
            </a:r>
            <a:r>
              <a:rPr lang="en-US" sz="2000" b="1" dirty="0">
                <a:solidFill>
                  <a:srgbClr val="FC2514"/>
                </a:solidFill>
              </a:rPr>
              <a:t>15</a:t>
            </a:r>
            <a:r>
              <a:rPr lang="zh-CN" altLang="en-US" sz="2000" b="1" dirty="0">
                <a:solidFill>
                  <a:srgbClr val="FC2514"/>
                </a:solidFill>
              </a:rPr>
              <a:t>分钟）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684213" y="450850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C2514"/>
                </a:solidFill>
              </a:rPr>
              <a:t>(  45</a:t>
            </a:r>
            <a:r>
              <a:rPr lang="zh-CN" altLang="en-US" sz="2000" b="1" dirty="0">
                <a:solidFill>
                  <a:srgbClr val="FC2514"/>
                </a:solidFill>
              </a:rPr>
              <a:t>米</a:t>
            </a:r>
            <a:r>
              <a:rPr lang="en-US" sz="2000" b="1" dirty="0">
                <a:solidFill>
                  <a:srgbClr val="FC2514"/>
                </a:solidFill>
              </a:rPr>
              <a:t>/</a:t>
            </a:r>
            <a:r>
              <a:rPr lang="zh-CN" altLang="en-US" sz="2000" b="1" dirty="0">
                <a:solidFill>
                  <a:srgbClr val="FC2514"/>
                </a:solidFill>
              </a:rPr>
              <a:t>分、</a:t>
            </a:r>
            <a:r>
              <a:rPr lang="en-US" sz="2000" b="1" dirty="0">
                <a:solidFill>
                  <a:srgbClr val="FC2514"/>
                </a:solidFill>
              </a:rPr>
              <a:t>60</a:t>
            </a:r>
            <a:r>
              <a:rPr lang="zh-CN" altLang="en-US" sz="2000" b="1" dirty="0">
                <a:solidFill>
                  <a:srgbClr val="FC2514"/>
                </a:solidFill>
              </a:rPr>
              <a:t>米</a:t>
            </a:r>
            <a:r>
              <a:rPr lang="en-US" sz="2000" b="1" dirty="0">
                <a:solidFill>
                  <a:srgbClr val="FC2514"/>
                </a:solidFill>
              </a:rPr>
              <a:t>/</a:t>
            </a:r>
            <a:r>
              <a:rPr lang="zh-CN" altLang="en-US" sz="2000" b="1" dirty="0">
                <a:solidFill>
                  <a:srgbClr val="FC2514"/>
                </a:solidFill>
              </a:rPr>
              <a:t>分</a:t>
            </a:r>
            <a:r>
              <a:rPr lang="en-US" sz="2000" b="1" dirty="0">
                <a:solidFill>
                  <a:srgbClr val="FC2514"/>
                </a:solidFill>
              </a:rPr>
              <a:t>)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051050" y="5445125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C2514"/>
                </a:solidFill>
              </a:rPr>
              <a:t>（</a:t>
            </a:r>
            <a:r>
              <a:rPr lang="en-US" sz="2000" b="1" dirty="0">
                <a:solidFill>
                  <a:srgbClr val="FC2514"/>
                </a:solidFill>
              </a:rPr>
              <a:t>450</a:t>
            </a:r>
            <a:r>
              <a:rPr lang="zh-CN" altLang="en-US" sz="2000" b="1" dirty="0">
                <a:solidFill>
                  <a:srgbClr val="FC2514"/>
                </a:solidFill>
              </a:rPr>
              <a:t>米）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2627313" y="59499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C2514"/>
                </a:solidFill>
              </a:rPr>
              <a:t>（</a:t>
            </a:r>
            <a:r>
              <a:rPr lang="en-US" sz="2000" b="1" dirty="0">
                <a:solidFill>
                  <a:srgbClr val="FC2514"/>
                </a:solidFill>
              </a:rPr>
              <a:t>300</a:t>
            </a:r>
            <a:r>
              <a:rPr lang="zh-CN" altLang="en-US" sz="2000" b="1" dirty="0">
                <a:solidFill>
                  <a:srgbClr val="FC2514"/>
                </a:solidFill>
              </a:rPr>
              <a:t>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 autoUpdateAnimBg="0"/>
      <p:bldP spid="106503" grpId="0" autoUpdateAnimBg="0"/>
      <p:bldP spid="106504" grpId="0" autoUpdateAnimBg="0"/>
      <p:bldP spid="106505" grpId="0" autoUpdateAnimBg="0"/>
      <p:bldP spid="106506" grpId="0" autoUpdateAnimBg="0"/>
      <p:bldP spid="106507" grpId="0" autoUpdateAnimBg="0"/>
      <p:bldP spid="10650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图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81825" y="4724400"/>
            <a:ext cx="21621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262" y="3228553"/>
            <a:ext cx="460851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Text Box 4"/>
          <p:cNvSpPr txBox="1">
            <a:spLocks noChangeArrowheads="1"/>
          </p:cNvSpPr>
          <p:nvPr/>
        </p:nvSpPr>
        <p:spPr bwMode="auto">
          <a:xfrm rot="1295819">
            <a:off x="7107238" y="3633788"/>
            <a:ext cx="684212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C2514"/>
                </a:solidFill>
                <a:ea typeface="隶书" panose="02010509060101010101" pitchFamily="49" charset="-122"/>
              </a:rPr>
              <a:t>探索与交流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11188" y="260648"/>
            <a:ext cx="77755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66"/>
                </a:solidFill>
              </a:rPr>
              <a:t>　　甲、乙两工程队参与水利建设，两对施工的的土方量与所用时间的函数图像如图所示，请根据图像回答问题：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66"/>
                </a:solidFill>
              </a:rPr>
              <a:t>（</a:t>
            </a:r>
            <a:r>
              <a:rPr lang="en-US" sz="2000" b="1" dirty="0">
                <a:solidFill>
                  <a:srgbClr val="000066"/>
                </a:solidFill>
              </a:rPr>
              <a:t>1</a:t>
            </a:r>
            <a:r>
              <a:rPr lang="zh-CN" altLang="en-US" sz="2000" b="1" dirty="0">
                <a:solidFill>
                  <a:srgbClr val="000066"/>
                </a:solidFill>
              </a:rPr>
              <a:t>）乙工程队比甲工程队晚开工几天？早完工几天？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66"/>
                </a:solidFill>
              </a:rPr>
              <a:t>（</a:t>
            </a:r>
            <a:r>
              <a:rPr lang="en-US" sz="2000" b="1" dirty="0">
                <a:solidFill>
                  <a:srgbClr val="000066"/>
                </a:solidFill>
              </a:rPr>
              <a:t>2</a:t>
            </a:r>
            <a:r>
              <a:rPr lang="zh-CN" altLang="en-US" sz="2000" b="1" dirty="0">
                <a:solidFill>
                  <a:srgbClr val="000066"/>
                </a:solidFill>
              </a:rPr>
              <a:t>）甲工程队在施工中间休息了几天？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66"/>
                </a:solidFill>
              </a:rPr>
              <a:t>（</a:t>
            </a:r>
            <a:r>
              <a:rPr lang="en-US" sz="2000" b="1" dirty="0">
                <a:solidFill>
                  <a:srgbClr val="000066"/>
                </a:solidFill>
              </a:rPr>
              <a:t>3</a:t>
            </a:r>
            <a:r>
              <a:rPr lang="zh-CN" altLang="en-US" sz="2000" b="1" dirty="0">
                <a:solidFill>
                  <a:srgbClr val="000066"/>
                </a:solidFill>
              </a:rPr>
              <a:t>）甲工程队在在哪一时间段内施工进度最快？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66"/>
                </a:solidFill>
              </a:rPr>
              <a:t>（</a:t>
            </a:r>
            <a:r>
              <a:rPr lang="en-US" sz="2000" b="1" dirty="0">
                <a:solidFill>
                  <a:srgbClr val="000066"/>
                </a:solidFill>
              </a:rPr>
              <a:t>4</a:t>
            </a:r>
            <a:r>
              <a:rPr lang="zh-CN" altLang="en-US" sz="2000" b="1" dirty="0">
                <a:solidFill>
                  <a:srgbClr val="000066"/>
                </a:solidFill>
              </a:rPr>
              <a:t>）从图像中你还能得到关于甲、乙两工程队施工的那些信息？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2087</Words>
  <Application>Microsoft Office PowerPoint</Application>
  <PresentationFormat>全屏显示(4:3)</PresentationFormat>
  <Paragraphs>270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黑体</vt:lpstr>
      <vt:lpstr>华康海报体W12(P)</vt:lpstr>
      <vt:lpstr>华文行楷</vt:lpstr>
      <vt:lpstr>华文新魏</vt:lpstr>
      <vt:lpstr>隶书</vt:lpstr>
      <vt:lpstr>宋体</vt:lpstr>
      <vt:lpstr>微软雅黑</vt:lpstr>
      <vt:lpstr>幼圆</vt:lpstr>
      <vt:lpstr>Arial</vt:lpstr>
      <vt:lpstr>Calibri</vt:lpstr>
      <vt:lpstr>Lucida Sans Unicode</vt:lpstr>
      <vt:lpstr>Times New Roman</vt:lpstr>
      <vt:lpstr>Verdana</vt:lpstr>
      <vt:lpstr>Wingdings 3</vt:lpstr>
      <vt:lpstr>WWW.2PPT.COM
</vt:lpstr>
      <vt:lpstr>Equation.3</vt:lpstr>
      <vt:lpstr>PowerPoint 演示文稿</vt:lpstr>
      <vt:lpstr>复习回顾</vt:lpstr>
      <vt:lpstr>PowerPoint 演示文稿</vt:lpstr>
      <vt:lpstr>PowerPoint 演示文稿</vt:lpstr>
      <vt:lpstr>PowerPoint 演示文稿</vt:lpstr>
      <vt:lpstr>PowerPoint 演示文稿</vt:lpstr>
      <vt:lpstr>新知探究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2017-08-25T06:26:00Z</dcterms:created>
  <dcterms:modified xsi:type="dcterms:W3CDTF">2023-01-16T22:21:30Z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089F10AD23B741ABBB21C82E88870EB5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