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1053" r:id="rId3"/>
    <p:sldId id="1054" r:id="rId4"/>
    <p:sldId id="1055" r:id="rId5"/>
    <p:sldId id="1057" r:id="rId6"/>
    <p:sldId id="1059" r:id="rId7"/>
    <p:sldId id="1063" r:id="rId8"/>
    <p:sldId id="1064" r:id="rId9"/>
    <p:sldId id="1065" r:id="rId10"/>
    <p:sldId id="1066" r:id="rId11"/>
    <p:sldId id="1067" r:id="rId12"/>
    <p:sldId id="1068" r:id="rId13"/>
    <p:sldId id="1069" r:id="rId14"/>
    <p:sldId id="1071" r:id="rId15"/>
    <p:sldId id="1072" r:id="rId16"/>
    <p:sldId id="1073" r:id="rId17"/>
    <p:sldId id="1075" r:id="rId18"/>
    <p:sldId id="1076" r:id="rId19"/>
    <p:sldId id="1077" r:id="rId20"/>
    <p:sldId id="1084" r:id="rId21"/>
    <p:sldId id="257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POSans R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1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08" y="84"/>
      </p:cViewPr>
      <p:guideLst>
        <p:guide pos="416"/>
        <p:guide pos="7242"/>
        <p:guide orient="horz" pos="600"/>
        <p:guide orient="horz" pos="664"/>
        <p:guide orient="horz" pos="31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184FD6F-830B-4EFD-A6AF-4B8075F3B5F7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8EDD705-BF14-4342-97EA-4BCD86D7399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DD705-BF14-4342-97EA-4BCD86D739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59" name="页脚占位符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  <p:sp>
        <p:nvSpPr>
          <p:cNvPr id="19460" name="页眉占位符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rPr>
              <a:t>状元成才路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237D8-E0C1-4316-ABA4-6924518ECA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4328527" y="-4055725"/>
            <a:ext cx="8891375" cy="10426301"/>
            <a:chOff x="-1023810" y="-4055725"/>
            <a:chExt cx="8891375" cy="1042630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53964" y="2508494"/>
              <a:ext cx="3440317" cy="357850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595171" y="-97664"/>
              <a:ext cx="6272394" cy="610476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rot="2755563">
              <a:off x="2085243" y="5529322"/>
              <a:ext cx="841254" cy="841254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755563">
              <a:off x="-1023810" y="-4055725"/>
              <a:ext cx="7204808" cy="7204808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0" y="442835"/>
            <a:ext cx="8917079" cy="6415165"/>
          </a:xfrm>
          <a:prstGeom prst="rect">
            <a:avLst/>
          </a:prstGeom>
        </p:spPr>
      </p:pic>
      <p:grpSp>
        <p:nvGrpSpPr>
          <p:cNvPr id="22" name="PA-组合 24"/>
          <p:cNvGrpSpPr/>
          <p:nvPr/>
        </p:nvGrpSpPr>
        <p:grpSpPr>
          <a:xfrm>
            <a:off x="560985" y="2382436"/>
            <a:ext cx="6404513" cy="2537022"/>
            <a:chOff x="518339" y="2376386"/>
            <a:chExt cx="6404513" cy="2537022"/>
          </a:xfrm>
        </p:grpSpPr>
        <p:sp>
          <p:nvSpPr>
            <p:cNvPr id="23" name="PA-文本框 6"/>
            <p:cNvSpPr txBox="1"/>
            <p:nvPr/>
          </p:nvSpPr>
          <p:spPr>
            <a:xfrm>
              <a:off x="949687" y="2775196"/>
              <a:ext cx="5541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66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第一课 </a:t>
              </a: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场景歌</a:t>
              </a:r>
            </a:p>
          </p:txBody>
        </p:sp>
        <p:sp>
          <p:nvSpPr>
            <p:cNvPr id="24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6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剪去对角的矩形 13"/>
          <p:cNvSpPr/>
          <p:nvPr/>
        </p:nvSpPr>
        <p:spPr>
          <a:xfrm>
            <a:off x="1929284" y="1477107"/>
            <a:ext cx="7837714" cy="421026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5533" y="2039864"/>
            <a:ext cx="7469716" cy="49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/>
          <a:p>
            <a:pPr defTabSz="1219200" eaLnBrk="0" hangingPunct="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第一节：海边的美丽景色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5533" y="2840653"/>
            <a:ext cx="7469716" cy="49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defPPr>
              <a:defRPr lang="zh-CN"/>
            </a:defPPr>
            <a:lvl1pPr eaLnBrk="0" hangingPunct="0">
              <a:buFontTx/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defTabSz="1219200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第二节：平原地区的田园风光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5533" y="3641442"/>
            <a:ext cx="7469716" cy="49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defPPr>
              <a:defRPr lang="zh-CN"/>
            </a:defPPr>
            <a:lvl1pPr eaLnBrk="0" hangingPunct="0">
              <a:buFontTx/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defTabSz="1219200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第三节：山区的优美环境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5533" y="4442231"/>
            <a:ext cx="7469716" cy="49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15" tIns="60957" rIns="121915" bIns="60957">
            <a:spAutoFit/>
          </a:bodyPr>
          <a:lstStyle>
            <a:defPPr>
              <a:defRPr lang="zh-CN"/>
            </a:defPPr>
            <a:lvl1pPr eaLnBrk="0" hangingPunct="0">
              <a:buFontTx/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defTabSz="1219200"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第四节：同学们活动的场景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901" y="2205218"/>
            <a:ext cx="4896199" cy="346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6906" y="1286881"/>
            <a:ext cx="5301758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海边的美丽景色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175" y="2050908"/>
            <a:ext cx="3676429" cy="211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18394" y="5047424"/>
            <a:ext cx="249554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海鸥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750" y="2046311"/>
            <a:ext cx="3827025" cy="2152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84710" y="4952173"/>
            <a:ext cx="2497667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片</a:t>
            </a: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沙滩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6062" y="1999594"/>
            <a:ext cx="3791029" cy="2487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8977" y="5135083"/>
            <a:ext cx="2495551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艘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军舰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9288" y="1798320"/>
            <a:ext cx="3138052" cy="300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70243" y="5135083"/>
            <a:ext cx="2497667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帆船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5244" y="2513472"/>
            <a:ext cx="4827116" cy="321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96906" y="1286881"/>
            <a:ext cx="5301758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平原地区的田园风光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6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6084" y="1845150"/>
            <a:ext cx="3882488" cy="260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91918" y="4821621"/>
            <a:ext cx="288078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块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稻田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934" y="1845150"/>
            <a:ext cx="3687090" cy="260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08107" y="4821621"/>
            <a:ext cx="2846917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</a:t>
            </a: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鱼塘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384" y="2227330"/>
            <a:ext cx="3325484" cy="1870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67744" y="4847356"/>
            <a:ext cx="2785533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座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花园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725845" y="4866407"/>
            <a:ext cx="2846916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行</a:t>
            </a: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垂柳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849" y="2007733"/>
            <a:ext cx="3295531" cy="232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Administrator\Desktop\W020100830380678246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6119" b="13496"/>
          <a:stretch>
            <a:fillRect/>
          </a:stretch>
        </p:blipFill>
        <p:spPr bwMode="auto">
          <a:xfrm>
            <a:off x="3247785" y="2205218"/>
            <a:ext cx="6192520" cy="382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96906" y="1286881"/>
            <a:ext cx="5301758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山区的优美环境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382" y="1926646"/>
            <a:ext cx="3220355" cy="257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70998" y="4950189"/>
            <a:ext cx="249554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道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小溪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491" y="1891467"/>
            <a:ext cx="2960040" cy="2608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74798" y="4846473"/>
            <a:ext cx="2495549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孔</a:t>
            </a: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石桥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6361" y="4868621"/>
            <a:ext cx="2495551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丛</a:t>
            </a:r>
            <a:r>
              <a:rPr lang="zh-CN" altLang="en-US" sz="2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翠竹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039" y="1869410"/>
            <a:ext cx="3122940" cy="2635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96861" y="4737388"/>
            <a:ext cx="2495551" cy="55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</a:t>
            </a:r>
            <a:r>
              <a:rPr lang="zh-CN" altLang="en-US" sz="28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群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飞鸟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53" y="1563319"/>
            <a:ext cx="3051820" cy="2941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5"/>
          <p:cNvSpPr>
            <a:spLocks noChangeArrowheads="1"/>
          </p:cNvSpPr>
          <p:nvPr/>
        </p:nvSpPr>
        <p:spPr bwMode="auto">
          <a:xfrm>
            <a:off x="660400" y="1402210"/>
            <a:ext cx="10693953" cy="17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上课前老师想和大家做个游戏，请你给我招招手（我就跟你招招手）、点点头、笑一笑、去旅游。今天老师就带大家跟随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场景歌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中的一群少先队员去旅游。</a:t>
            </a:r>
          </a:p>
        </p:txBody>
      </p:sp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98" y="2958708"/>
            <a:ext cx="3931505" cy="280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课堂导入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313058"/>
            <a:ext cx="5273119" cy="3607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" y="1178009"/>
            <a:ext cx="10176933" cy="6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 eaLnBrk="0" hangingPunct="0">
              <a:lnSpc>
                <a:spcPct val="12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仿照课文格式，说说图上都有什么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4328527" y="-4055725"/>
            <a:ext cx="8891375" cy="10426301"/>
            <a:chOff x="-1023810" y="-4055725"/>
            <a:chExt cx="8891375" cy="1042630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53964" y="2508494"/>
              <a:ext cx="3440317" cy="3578508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1595171" y="-97664"/>
              <a:ext cx="6272394" cy="6104764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5AD14"/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rot="2755563">
              <a:off x="2085243" y="5529322"/>
              <a:ext cx="841254" cy="841254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2755563">
              <a:off x="-1023810" y="-4055725"/>
              <a:ext cx="7204808" cy="7204808"/>
            </a:xfrm>
            <a:prstGeom prst="rect">
              <a:avLst/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90" y="442835"/>
            <a:ext cx="8917079" cy="6415165"/>
          </a:xfrm>
          <a:prstGeom prst="rect">
            <a:avLst/>
          </a:prstGeom>
        </p:spPr>
      </p:pic>
      <p:grpSp>
        <p:nvGrpSpPr>
          <p:cNvPr id="22" name="PA-组合 24"/>
          <p:cNvGrpSpPr/>
          <p:nvPr/>
        </p:nvGrpSpPr>
        <p:grpSpPr>
          <a:xfrm>
            <a:off x="560985" y="2382436"/>
            <a:ext cx="6404513" cy="2537022"/>
            <a:chOff x="518339" y="2376386"/>
            <a:chExt cx="6404513" cy="2537022"/>
          </a:xfrm>
        </p:grpSpPr>
        <p:sp>
          <p:nvSpPr>
            <p:cNvPr id="23" name="PA-文本框 6"/>
            <p:cNvSpPr txBox="1"/>
            <p:nvPr/>
          </p:nvSpPr>
          <p:spPr>
            <a:xfrm>
              <a:off x="949687" y="2775196"/>
              <a:ext cx="55418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感谢各位聆听</a:t>
              </a:r>
            </a:p>
          </p:txBody>
        </p:sp>
        <p:sp>
          <p:nvSpPr>
            <p:cNvPr id="24" name="PA-文本框 7"/>
            <p:cNvSpPr txBox="1"/>
            <p:nvPr/>
          </p:nvSpPr>
          <p:spPr>
            <a:xfrm>
              <a:off x="2605567" y="4392996"/>
              <a:ext cx="2230056" cy="52041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PPT818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5" name="PA-文本框 8"/>
            <p:cNvSpPr txBox="1"/>
            <p:nvPr/>
          </p:nvSpPr>
          <p:spPr>
            <a:xfrm>
              <a:off x="518339" y="3805651"/>
              <a:ext cx="6404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PEOPLE'S EDUCATION EDITION LANGUAGE SECOND GRADE FIRST VOLUME</a:t>
              </a:r>
            </a:p>
          </p:txBody>
        </p:sp>
        <p:sp>
          <p:nvSpPr>
            <p:cNvPr id="26" name="PA-文本框 6"/>
            <p:cNvSpPr txBox="1"/>
            <p:nvPr/>
          </p:nvSpPr>
          <p:spPr>
            <a:xfrm>
              <a:off x="1488259" y="2376386"/>
              <a:ext cx="4464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语文  二年级  上册   配人教版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660400" y="1091771"/>
            <a:ext cx="10858500" cy="297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9" tIns="60939" rIns="121879" bIns="6093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初读要求：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用自己喜欢的方式自由读课文，读准字音，读通句子，并画出自己不理解的地方。</a:t>
            </a:r>
            <a:endParaRPr lang="en-US" altLang="zh-CN" sz="24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标出小节序号，思考课文主要写了哪些场景？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课堂导入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剪去对角的矩形 21"/>
          <p:cNvSpPr/>
          <p:nvPr/>
        </p:nvSpPr>
        <p:spPr>
          <a:xfrm>
            <a:off x="1929284" y="1477107"/>
            <a:ext cx="7837714" cy="421026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66908" y="2712647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滩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900178" y="1477107"/>
            <a:ext cx="2370667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tān</a:t>
            </a:r>
            <a:endParaRPr lang="zh-CN" altLang="en-US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40171" y="4784439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沙滩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字词积累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111309" y="2712647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369930" y="1477107"/>
            <a:ext cx="3155949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hào</a:t>
            </a:r>
            <a:endParaRPr lang="zh-CN" altLang="en-US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188800" y="4784439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吹号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959559" y="2712647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艘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592829" y="1477107"/>
            <a:ext cx="2370667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sōu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999775" y="4784439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一艘船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910870" y="2712647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军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7169491" y="1477107"/>
            <a:ext cx="3155949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jūn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8118191" y="4784439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军人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剪去对角的矩形 25"/>
          <p:cNvSpPr/>
          <p:nvPr/>
        </p:nvSpPr>
        <p:spPr>
          <a:xfrm>
            <a:off x="1929284" y="1477107"/>
            <a:ext cx="7837714" cy="421026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11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字词积累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207202" y="2794035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舰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840472" y="1477107"/>
            <a:ext cx="2370667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jiàn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281849" y="4851979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军舰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888249" y="2812918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帆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166967" y="1552752"/>
            <a:ext cx="3155949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fān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3965740" y="4884710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帆船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734217" y="284678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稻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367487" y="1529854"/>
            <a:ext cx="2370667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dào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808864" y="4904726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稻谷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722883" y="2808175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园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981504" y="1505095"/>
            <a:ext cx="3155949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yuán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7800374" y="4879967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菜园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18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剪去对角的矩形 27"/>
          <p:cNvSpPr/>
          <p:nvPr/>
        </p:nvSpPr>
        <p:spPr>
          <a:xfrm>
            <a:off x="1929284" y="1477107"/>
            <a:ext cx="7837714" cy="421026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13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字词积累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6014" y="2846563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孔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29284" y="1529635"/>
            <a:ext cx="2370667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kǒnɡ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370661" y="4904507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孔雀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278511" y="2792902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翠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537132" y="1532736"/>
            <a:ext cx="3155949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cuì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4356002" y="4864694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翠竹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045305" y="2849664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队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678575" y="1532736"/>
            <a:ext cx="2370667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duì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119952" y="4907608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队伍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7833101" y="2832715"/>
            <a:ext cx="2099733" cy="17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ts val="1600"/>
              </a:spcBef>
            </a:pPr>
            <a:r>
              <a:rPr lang="zh-CN" altLang="en-US" sz="107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铜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7111819" y="1529635"/>
            <a:ext cx="3155949" cy="12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9200">
              <a:spcBef>
                <a:spcPts val="1600"/>
              </a:spcBef>
              <a:defRPr/>
            </a:pPr>
            <a:r>
              <a:rPr lang="en-US" altLang="zh-CN" sz="72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tónɡ</a:t>
            </a:r>
            <a:endParaRPr lang="en-US" altLang="zh-CN" sz="72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7910592" y="4904507"/>
            <a:ext cx="2059517" cy="77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铜铃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4"/>
          <p:cNvGrpSpPr/>
          <p:nvPr/>
        </p:nvGrpSpPr>
        <p:grpSpPr bwMode="auto">
          <a:xfrm>
            <a:off x="5002564" y="2755793"/>
            <a:ext cx="1805517" cy="2554545"/>
            <a:chOff x="317986" y="1665630"/>
            <a:chExt cx="1887537" cy="2949754"/>
          </a:xfrm>
        </p:grpSpPr>
        <p:pic>
          <p:nvPicPr>
            <p:cNvPr id="1638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7106531" y="2719810"/>
            <a:ext cx="1807633" cy="2554545"/>
            <a:chOff x="317986" y="1665630"/>
            <a:chExt cx="1887537" cy="2949755"/>
          </a:xfrm>
        </p:grpSpPr>
        <p:pic>
          <p:nvPicPr>
            <p:cNvPr id="16389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4"/>
          <p:cNvGrpSpPr/>
          <p:nvPr/>
        </p:nvGrpSpPr>
        <p:grpSpPr bwMode="auto">
          <a:xfrm>
            <a:off x="9362897" y="2698644"/>
            <a:ext cx="1805517" cy="2554545"/>
            <a:chOff x="317986" y="1665630"/>
            <a:chExt cx="1887537" cy="2947340"/>
          </a:xfrm>
        </p:grpSpPr>
        <p:pic>
          <p:nvPicPr>
            <p:cNvPr id="1639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1847" y="1679058"/>
            <a:ext cx="10206567" cy="8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yuán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kǒn</a:t>
            </a:r>
            <a:r>
              <a:rPr lang="en-US" altLang="zh-CN" sz="4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qiáo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qún</a:t>
            </a:r>
            <a:r>
              <a:rPr lang="en-US" altLang="zh-CN" sz="4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duì</a:t>
            </a:r>
            <a:endParaRPr lang="zh-CN" altLang="en-US" sz="4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33209" y="4587806"/>
            <a:ext cx="11743267" cy="77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花园</a:t>
            </a:r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（孔雀）（石桥）（一群） （队长）</a:t>
            </a:r>
          </a:p>
        </p:txBody>
      </p:sp>
      <p:pic>
        <p:nvPicPr>
          <p:cNvPr id="1640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8" y="2839983"/>
            <a:ext cx="1807633" cy="16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13714" y="2935710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桥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443081" y="2933592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群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699447" y="2933592"/>
            <a:ext cx="1132416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192814" y="2937826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孔</a:t>
            </a:r>
          </a:p>
        </p:txBody>
      </p:sp>
      <p:grpSp>
        <p:nvGrpSpPr>
          <p:cNvPr id="41" name="组合 4"/>
          <p:cNvGrpSpPr/>
          <p:nvPr/>
        </p:nvGrpSpPr>
        <p:grpSpPr bwMode="auto">
          <a:xfrm>
            <a:off x="925136" y="2787353"/>
            <a:ext cx="1953683" cy="2771770"/>
            <a:chOff x="-779738" y="1568125"/>
            <a:chExt cx="2042518" cy="3199608"/>
          </a:xfrm>
        </p:grpSpPr>
        <p:pic>
          <p:nvPicPr>
            <p:cNvPr id="16407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9738" y="1568125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167164" y="2880676"/>
            <a:ext cx="1132417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园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29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8" grpId="0"/>
      <p:bldP spid="20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5097603" y="2599213"/>
            <a:ext cx="1805517" cy="2554545"/>
            <a:chOff x="317986" y="1665630"/>
            <a:chExt cx="1887537" cy="2949754"/>
          </a:xfrm>
        </p:grpSpPr>
        <p:pic>
          <p:nvPicPr>
            <p:cNvPr id="17410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7201570" y="2563230"/>
            <a:ext cx="1807633" cy="2554545"/>
            <a:chOff x="317986" y="1665630"/>
            <a:chExt cx="1887537" cy="2949755"/>
          </a:xfrm>
        </p:grpSpPr>
        <p:pic>
          <p:nvPicPr>
            <p:cNvPr id="17413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4"/>
          <p:cNvGrpSpPr/>
          <p:nvPr/>
        </p:nvGrpSpPr>
        <p:grpSpPr bwMode="auto">
          <a:xfrm>
            <a:off x="9457936" y="2544180"/>
            <a:ext cx="1805517" cy="2554545"/>
            <a:chOff x="317986" y="1665630"/>
            <a:chExt cx="1887537" cy="2949754"/>
          </a:xfrm>
        </p:grpSpPr>
        <p:pic>
          <p:nvPicPr>
            <p:cNvPr id="1741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5" cy="2949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4"/>
          <p:cNvGrpSpPr/>
          <p:nvPr/>
        </p:nvGrpSpPr>
        <p:grpSpPr bwMode="auto">
          <a:xfrm>
            <a:off x="2987287" y="2611913"/>
            <a:ext cx="1807633" cy="2554545"/>
            <a:chOff x="317986" y="1665630"/>
            <a:chExt cx="1887537" cy="2947340"/>
          </a:xfrm>
        </p:grpSpPr>
        <p:pic>
          <p:nvPicPr>
            <p:cNvPr id="17419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86" y="1748180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Box 4"/>
            <p:cNvSpPr txBox="1">
              <a:spLocks noChangeArrowheads="1"/>
            </p:cNvSpPr>
            <p:nvPr/>
          </p:nvSpPr>
          <p:spPr bwMode="auto">
            <a:xfrm>
              <a:off x="343618" y="1665630"/>
              <a:ext cx="1838324" cy="2947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51603" y="2828271"/>
            <a:ext cx="1132417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号</a:t>
            </a: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9714053" y="2711854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巾</a:t>
            </a:r>
          </a:p>
        </p:txBody>
      </p:sp>
      <p:grpSp>
        <p:nvGrpSpPr>
          <p:cNvPr id="16" name="组合 4"/>
          <p:cNvGrpSpPr/>
          <p:nvPr/>
        </p:nvGrpSpPr>
        <p:grpSpPr bwMode="auto">
          <a:xfrm>
            <a:off x="1018786" y="2660597"/>
            <a:ext cx="1953683" cy="2771770"/>
            <a:chOff x="-779738" y="1568125"/>
            <a:chExt cx="2042518" cy="3199608"/>
          </a:xfrm>
        </p:grpSpPr>
        <p:pic>
          <p:nvPicPr>
            <p:cNvPr id="17424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9738" y="1568125"/>
              <a:ext cx="1887537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Box 4"/>
            <p:cNvSpPr txBox="1">
              <a:spLocks noChangeArrowheads="1"/>
            </p:cNvSpPr>
            <p:nvPr/>
          </p:nvSpPr>
          <p:spPr bwMode="auto">
            <a:xfrm>
              <a:off x="-575544" y="1818880"/>
              <a:ext cx="1838324" cy="294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16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4527" y="1584494"/>
            <a:ext cx="10206567" cy="95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qí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tón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hào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lǐn</a:t>
            </a:r>
            <a:r>
              <a:rPr lang="en-US" altLang="zh-CN" sz="48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en-US" altLang="zh-CN" sz="5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5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jīn</a:t>
            </a:r>
            <a:endParaRPr lang="zh-CN" altLang="en-US" sz="5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08202" y="4641797"/>
            <a:ext cx="11743267" cy="77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9" tIns="60939" rIns="121879" bIns="6093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红旗</a:t>
            </a:r>
            <a:r>
              <a:rPr lang="en-US" altLang="zh-CN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 </a:t>
            </a:r>
            <a:r>
              <a:rPr lang="zh-CN" altLang="en-US" sz="426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（铜片）（口号）（衣领）（毛巾）</a:t>
            </a:r>
          </a:p>
        </p:txBody>
      </p:sp>
      <p:sp>
        <p:nvSpPr>
          <p:cNvPr id="23" name="文本框 7"/>
          <p:cNvSpPr txBox="1">
            <a:spLocks noChangeArrowheads="1"/>
          </p:cNvSpPr>
          <p:nvPr/>
        </p:nvSpPr>
        <p:spPr bwMode="auto">
          <a:xfrm>
            <a:off x="1262203" y="2769005"/>
            <a:ext cx="1132417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旗</a:t>
            </a: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3279387" y="2773238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铜</a:t>
            </a:r>
          </a:p>
        </p:txBody>
      </p:sp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7504253" y="2745721"/>
            <a:ext cx="1134533" cy="14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8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领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27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我会写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929284" y="1477107"/>
            <a:ext cx="7837714" cy="421026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33" name="TextBox 28"/>
          <p:cNvSpPr txBox="1">
            <a:spLocks noChangeArrowheads="1"/>
          </p:cNvSpPr>
          <p:nvPr/>
        </p:nvSpPr>
        <p:spPr bwMode="auto">
          <a:xfrm>
            <a:off x="3104942" y="1838552"/>
            <a:ext cx="8161867" cy="247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2847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7419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1991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65633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3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再读课文，读准字音，</a:t>
            </a:r>
            <a:endParaRPr lang="en-US" altLang="zh-CN" sz="2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300000"/>
              </a:lnSpc>
            </a:pP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想一想，每节分别描写什么场景。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2942382" cy="638056"/>
            <a:chOff x="162560" y="284480"/>
            <a:chExt cx="2942382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2942382" cy="6380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5AD14"/>
                </a:gs>
                <a:gs pos="100000">
                  <a:srgbClr val="F01D0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00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课文解析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6436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宽屏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Calibri</vt:lpstr>
      <vt:lpstr>OPPOSans R</vt:lpstr>
      <vt:lpstr>FandolFang R</vt:lpstr>
      <vt:lpstr>Arial</vt:lpstr>
      <vt:lpstr>宋体</vt:lpstr>
      <vt:lpstr>微软雅黑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2020-10-19T02:44:00Z</dcterms:created>
  <dcterms:modified xsi:type="dcterms:W3CDTF">2023-01-16T22:21:58Z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6F5B627E1EE44DEFB69B5674A251E06B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