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2" r:id="rId2"/>
    <p:sldId id="269" r:id="rId3"/>
    <p:sldId id="283" r:id="rId4"/>
    <p:sldId id="284" r:id="rId5"/>
    <p:sldId id="274" r:id="rId6"/>
    <p:sldId id="292" r:id="rId7"/>
    <p:sldId id="286" r:id="rId8"/>
    <p:sldId id="276" r:id="rId9"/>
    <p:sldId id="277" r:id="rId10"/>
    <p:sldId id="271" r:id="rId11"/>
    <p:sldId id="291" r:id="rId1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F3BD1-11DC-4440-8C75-3ED5B21D9A2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5AA7C-AED4-4133-A91C-354AE78DD0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049" descr="1副本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 2050"/>
          <p:cNvSpPr>
            <a:spLocks noGrp="1"/>
          </p:cNvSpPr>
          <p:nvPr>
            <p:ph type="ctrTitle"/>
          </p:nvPr>
        </p:nvSpPr>
        <p:spPr>
          <a:xfrm>
            <a:off x="2268538" y="3286126"/>
            <a:ext cx="6477000" cy="10382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2" name="副标题 2051"/>
          <p:cNvSpPr>
            <a:spLocks noGrp="1"/>
          </p:cNvSpPr>
          <p:nvPr>
            <p:ph type="subTitle" idx="1"/>
          </p:nvPr>
        </p:nvSpPr>
        <p:spPr>
          <a:xfrm>
            <a:off x="2268538" y="4365626"/>
            <a:ext cx="6400800" cy="7667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2053" name="日期占位符 205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1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5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25" descr="1-1副本"/>
          <p:cNvPicPr>
            <a:picLocks noChangeAspect="1"/>
          </p:cNvPicPr>
          <p:nvPr/>
        </p:nvPicPr>
        <p:blipFill>
          <a:blip r:embed="rId26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标题 102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文本占位符 1027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9" name="日期占位符 1028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1" name="灯片编号占位符 1030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ransition>
    <p:fade/>
  </p:transition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99113" y="2278926"/>
            <a:ext cx="7391400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</a:p>
        </p:txBody>
      </p:sp>
      <p:sp>
        <p:nvSpPr>
          <p:cNvPr id="4" name="Rectangle 5"/>
          <p:cNvSpPr/>
          <p:nvPr/>
        </p:nvSpPr>
        <p:spPr>
          <a:xfrm>
            <a:off x="79913" y="95537"/>
            <a:ext cx="61798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Unit 4  Food and Restaurants</a:t>
            </a:r>
          </a:p>
        </p:txBody>
      </p:sp>
      <p:sp>
        <p:nvSpPr>
          <p:cNvPr id="5" name="矩形 4"/>
          <p:cNvSpPr/>
          <p:nvPr/>
        </p:nvSpPr>
        <p:spPr>
          <a:xfrm>
            <a:off x="2847567" y="540920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9"/>
          <p:cNvSpPr/>
          <p:nvPr/>
        </p:nvSpPr>
        <p:spPr>
          <a:xfrm>
            <a:off x="559832" y="1437581"/>
            <a:ext cx="150714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小试身手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7220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03615" y="11104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30211" y="2184971"/>
            <a:ext cx="8400944" cy="279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一日三餐对我们非常重要。你的一日三餐都喜欢吃什么呢？在哪里吃？和谁一起吃呢？请根据自己的情况写一篇英语短文。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要求：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．包含所给要点， 可适当发挥。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．词数：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03615" y="11104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77573" y="1874100"/>
            <a:ext cx="8104786" cy="33239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possible version</a:t>
            </a:r>
            <a:r>
              <a:rPr lang="zh-CN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</a:p>
          <a:p>
            <a:pPr algn="just">
              <a:lnSpc>
                <a:spcPct val="150000"/>
              </a:lnSpc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Hello, today let's talk about what we eat for our meals. For breakfast, I usually have some bread and meat with my parents at home. I often have some noodles or dumplings for lunch at school. I eat them with my friends. For supper, I eat some noodles at home again. I really like noodles. Between two meals, I often eat some fruits. I think they're good for my health.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04173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559832" y="1369554"/>
            <a:ext cx="150714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话题分析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59832" y="2607273"/>
            <a:ext cx="8099694" cy="279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本单元的主要话题是“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and Restaurants”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。通过在餐馆就餐、超市购物等活动学习了如何点餐，如何询问价格和各种食物、饮料的数量表达等。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围绕本单元的话题，常见的作文有介绍三餐饮食习惯、介绍饮食喜好和超市购物等。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0137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559832" y="1366756"/>
            <a:ext cx="167706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典 型 例 题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74463" y="2052194"/>
            <a:ext cx="8099694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一日三餐对人们的身体健康有着非常重要的作用。李华是一名学生，他有一个很好的饮食习惯。请根据表格中的内容写一篇不少于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词的短文，介绍一下他喜欢及不喜欢的食物及饮料。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54768" y="4468170"/>
          <a:ext cx="7339084" cy="1873927"/>
        </p:xfrm>
        <a:graphic>
          <a:graphicData uri="http://schemas.openxmlformats.org/drawingml/2006/table">
            <a:tbl>
              <a:tblPr/>
              <a:tblGrid>
                <a:gridCol w="1017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9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1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3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kern="100" dirty="0">
                        <a:latin typeface="Times New Roman" panose="02020603050405020304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Times New Roman" panose="02020603050405020304"/>
                          <a:cs typeface="Courier New" panose="02070309020205020404"/>
                        </a:rPr>
                        <a:t>Food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Times New Roman" panose="02020603050405020304"/>
                          <a:cs typeface="Courier New" panose="02070309020205020404"/>
                        </a:rPr>
                        <a:t>Drinks</a:t>
                      </a:r>
                      <a:endParaRPr lang="zh-CN" sz="2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08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Times New Roman" panose="02020603050405020304"/>
                          <a:cs typeface="Courier New" panose="02070309020205020404"/>
                        </a:rPr>
                        <a:t>Likes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面条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、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饺子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、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鸡蛋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、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鱼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最喜欢</a:t>
                      </a:r>
                      <a:r>
                        <a:rPr lang="en-US" sz="20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、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苹果</a:t>
                      </a:r>
                      <a:r>
                        <a:rPr lang="en-US" sz="20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最喜欢</a:t>
                      </a:r>
                      <a:r>
                        <a:rPr lang="en-US" sz="20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Times New Roman" panose="02020603050405020304"/>
                          <a:cs typeface="Times New Roman" panose="02020603050405020304"/>
                        </a:rPr>
                        <a:t>牛奶</a:t>
                      </a:r>
                      <a:r>
                        <a:rPr lang="zh-CN" sz="2000" b="1" kern="10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、</a:t>
                      </a:r>
                      <a:r>
                        <a:rPr lang="zh-CN" sz="2000" b="1" kern="100">
                          <a:latin typeface="Times New Roman" panose="02020603050405020304"/>
                          <a:cs typeface="Times New Roman" panose="02020603050405020304"/>
                        </a:rPr>
                        <a:t>茶</a:t>
                      </a:r>
                      <a:r>
                        <a:rPr lang="zh-CN" sz="2000" b="1" kern="10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、</a:t>
                      </a:r>
                      <a:r>
                        <a:rPr lang="zh-CN" sz="2000" b="1" kern="100">
                          <a:latin typeface="Times New Roman" panose="02020603050405020304"/>
                          <a:cs typeface="Times New Roman" panose="02020603050405020304"/>
                        </a:rPr>
                        <a:t>咖啡</a:t>
                      </a:r>
                      <a:endParaRPr lang="zh-CN" sz="2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Times New Roman" panose="02020603050405020304"/>
                          <a:cs typeface="Courier New" panose="02070309020205020404"/>
                        </a:rPr>
                        <a:t>Dislikes</a:t>
                      </a:r>
                      <a:endParaRPr lang="zh-CN" sz="2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米饭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、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肉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、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热狗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汽水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、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可乐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03917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559832" y="1069297"/>
            <a:ext cx="167706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思 路 点 拨</a:t>
            </a: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3810" y="1938339"/>
            <a:ext cx="5336381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826053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559832" y="1691434"/>
            <a:ext cx="150714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素材积累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1477" y="2571285"/>
            <a:ext cx="78284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+mn-ea"/>
                <a:cs typeface="Times New Roman" panose="02020603050405020304" pitchFamily="18" charset="0"/>
              </a:rPr>
              <a:t>常用单词：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．食物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   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蔬菜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．饮料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 		4.  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水果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．健康的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	6. 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最喜欢的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</a:p>
        </p:txBody>
      </p:sp>
      <p:sp>
        <p:nvSpPr>
          <p:cNvPr id="6" name="矩形 15"/>
          <p:cNvSpPr>
            <a:spLocks noChangeArrowheads="1"/>
          </p:cNvSpPr>
          <p:nvPr/>
        </p:nvSpPr>
        <p:spPr bwMode="auto">
          <a:xfrm>
            <a:off x="1940590" y="3168797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521983" y="3168797"/>
            <a:ext cx="14141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vegetable</a:t>
            </a:r>
            <a:endParaRPr lang="en-US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878469" y="3773627"/>
            <a:ext cx="10529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drink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634675" y="3782847"/>
            <a:ext cx="78258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fruit</a:t>
            </a:r>
          </a:p>
        </p:txBody>
      </p:sp>
      <p:sp>
        <p:nvSpPr>
          <p:cNvPr id="13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139854" y="4318016"/>
            <a:ext cx="115929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healthy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6106582" y="4336593"/>
            <a:ext cx="138050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endParaRPr lang="en-US" altLang="zh-CN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  <p:bldP spid="9" grpId="0"/>
      <p:bldP spid="10" grpId="0"/>
      <p:bldP spid="11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71477" y="1496670"/>
            <a:ext cx="69318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常用短语：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．对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有好处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．对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有坏处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．想要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．一杯茶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</p:txBody>
      </p:sp>
      <p:sp>
        <p:nvSpPr>
          <p:cNvPr id="6" name="矩形 15"/>
          <p:cNvSpPr>
            <a:spLocks noChangeArrowheads="1"/>
          </p:cNvSpPr>
          <p:nvPr/>
        </p:nvSpPr>
        <p:spPr bwMode="auto">
          <a:xfrm>
            <a:off x="3378510" y="2418116"/>
            <a:ext cx="16722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good for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438085" y="3111791"/>
            <a:ext cx="15359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 bad for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192180" y="3812842"/>
            <a:ext cx="154401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like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416224" y="4517360"/>
            <a:ext cx="169790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cup of tea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66588" y="2258541"/>
            <a:ext cx="8099694" cy="279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常用句型：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good for our health.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它对我们的健康有好处。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eat too much junk food.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不要吃太多垃圾食品。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Grapes are my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fruit.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葡萄是我最喜欢的水果。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likes fish best.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他最喜欢鱼肉。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703615" y="11104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9236" y="1354227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32094" y="1741218"/>
            <a:ext cx="8627012" cy="44579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lvl="0" indent="2667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altLang="zh-CN" sz="2400" b="1" u="sng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 is important for us to eat three meals a day.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And different people like different food. I am Li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Hua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I'm a student. I like many kinds of healthy food, such as noodles, dumplings, eggs and so on. Fish is my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favourite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food. And apples are my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favourite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fruit. Milk, tea and coffee are my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favourite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drinks. </a:t>
            </a:r>
            <a:r>
              <a:rPr lang="en-US" altLang="zh-CN" sz="2400" b="1" u="sng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think they are good for my body.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But I don't like rice, meat or hot dogs. I don't like to drink pop or coke, either. What food do you like to eat?</a:t>
            </a:r>
          </a:p>
        </p:txBody>
      </p:sp>
      <p:sp>
        <p:nvSpPr>
          <p:cNvPr id="6" name="Rectangle 9"/>
          <p:cNvSpPr/>
          <p:nvPr/>
        </p:nvSpPr>
        <p:spPr>
          <a:xfrm>
            <a:off x="570382" y="1258534"/>
            <a:ext cx="150714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高分模板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703615" y="8375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4383" y="1451288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559832" y="1305653"/>
            <a:ext cx="150714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名师点评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0106" y="2668636"/>
            <a:ext cx="8255678" cy="168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．短文包含了所有要点，内容充实。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．画线句子里使用了“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sb. to do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…be good for…”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句型，句式既简单又经典。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7B7E5"/>
      </a:accent6>
      <a:hlink>
        <a:srgbClr val="3333CC"/>
      </a:hlink>
      <a:folHlink>
        <a:srgbClr val="AF67FF"/>
      </a:folHlink>
    </a:clrScheme>
    <a:fontScheme name="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632</Words>
  <Application>Microsoft Office PowerPoint</Application>
  <PresentationFormat>全屏显示(4:3)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MingLiU_HKSCS</vt:lpstr>
      <vt:lpstr>黑体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118</cp:revision>
  <dcterms:created xsi:type="dcterms:W3CDTF">2018-02-07T00:47:00Z</dcterms:created>
  <dcterms:modified xsi:type="dcterms:W3CDTF">2023-01-16T22:22:03Z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AC062A41DA7846788D4BB4FE7FB2130F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